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5.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6.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2.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rawings/drawing1.xml" ContentType="application/vnd.openxmlformats-officedocument.drawingml.chartshape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682" r:id="rId3"/>
    <p:sldMasterId id="2147483686" r:id="rId4"/>
    <p:sldMasterId id="2147483697" r:id="rId5"/>
    <p:sldMasterId id="2147483710" r:id="rId6"/>
    <p:sldMasterId id="2147483724" r:id="rId7"/>
  </p:sldMasterIdLst>
  <p:notesMasterIdLst>
    <p:notesMasterId r:id="rId115"/>
  </p:notesMasterIdLst>
  <p:sldIdLst>
    <p:sldId id="768" r:id="rId8"/>
    <p:sldId id="947" r:id="rId9"/>
    <p:sldId id="2147475906" r:id="rId10"/>
    <p:sldId id="2147475907" r:id="rId11"/>
    <p:sldId id="2147475908" r:id="rId12"/>
    <p:sldId id="998" r:id="rId13"/>
    <p:sldId id="2147475909" r:id="rId14"/>
    <p:sldId id="771" r:id="rId15"/>
    <p:sldId id="772" r:id="rId16"/>
    <p:sldId id="774" r:id="rId17"/>
    <p:sldId id="1141" r:id="rId18"/>
    <p:sldId id="1146" r:id="rId19"/>
    <p:sldId id="1224" r:id="rId20"/>
    <p:sldId id="279" r:id="rId21"/>
    <p:sldId id="2147475910" r:id="rId22"/>
    <p:sldId id="2147475911" r:id="rId23"/>
    <p:sldId id="266" r:id="rId24"/>
    <p:sldId id="1092" r:id="rId25"/>
    <p:sldId id="256" r:id="rId26"/>
    <p:sldId id="1225" r:id="rId27"/>
    <p:sldId id="258" r:id="rId28"/>
    <p:sldId id="260" r:id="rId29"/>
    <p:sldId id="262" r:id="rId30"/>
    <p:sldId id="263" r:id="rId31"/>
    <p:sldId id="972" r:id="rId32"/>
    <p:sldId id="974" r:id="rId33"/>
    <p:sldId id="975" r:id="rId34"/>
    <p:sldId id="976" r:id="rId35"/>
    <p:sldId id="977" r:id="rId36"/>
    <p:sldId id="978" r:id="rId37"/>
    <p:sldId id="270" r:id="rId38"/>
    <p:sldId id="271" r:id="rId39"/>
    <p:sldId id="272" r:id="rId40"/>
    <p:sldId id="273" r:id="rId41"/>
    <p:sldId id="274" r:id="rId42"/>
    <p:sldId id="1133" r:id="rId43"/>
    <p:sldId id="1134" r:id="rId44"/>
    <p:sldId id="979" r:id="rId45"/>
    <p:sldId id="275" r:id="rId46"/>
    <p:sldId id="276" r:id="rId47"/>
    <p:sldId id="277" r:id="rId48"/>
    <p:sldId id="278" r:id="rId49"/>
    <p:sldId id="1226" r:id="rId50"/>
    <p:sldId id="280" r:id="rId51"/>
    <p:sldId id="281" r:id="rId52"/>
    <p:sldId id="282" r:id="rId53"/>
    <p:sldId id="283" r:id="rId54"/>
    <p:sldId id="2147475893" r:id="rId55"/>
    <p:sldId id="2147475891" r:id="rId56"/>
    <p:sldId id="2147475892" r:id="rId57"/>
    <p:sldId id="298" r:id="rId58"/>
    <p:sldId id="2147475922" r:id="rId59"/>
    <p:sldId id="2147475923" r:id="rId60"/>
    <p:sldId id="641" r:id="rId61"/>
    <p:sldId id="667" r:id="rId62"/>
    <p:sldId id="642" r:id="rId63"/>
    <p:sldId id="709" r:id="rId64"/>
    <p:sldId id="693" r:id="rId65"/>
    <p:sldId id="694" r:id="rId66"/>
    <p:sldId id="695" r:id="rId67"/>
    <p:sldId id="696" r:id="rId68"/>
    <p:sldId id="697" r:id="rId69"/>
    <p:sldId id="698" r:id="rId70"/>
    <p:sldId id="308" r:id="rId71"/>
    <p:sldId id="703" r:id="rId72"/>
    <p:sldId id="708" r:id="rId73"/>
    <p:sldId id="704" r:id="rId74"/>
    <p:sldId id="2147475930" r:id="rId75"/>
    <p:sldId id="1039" r:id="rId76"/>
    <p:sldId id="1041" r:id="rId77"/>
    <p:sldId id="1024" r:id="rId78"/>
    <p:sldId id="1025" r:id="rId79"/>
    <p:sldId id="1149" r:id="rId80"/>
    <p:sldId id="1028" r:id="rId81"/>
    <p:sldId id="1045" r:id="rId82"/>
    <p:sldId id="1046" r:id="rId83"/>
    <p:sldId id="1029" r:id="rId84"/>
    <p:sldId id="1030" r:id="rId85"/>
    <p:sldId id="1036" r:id="rId86"/>
    <p:sldId id="1031" r:id="rId87"/>
    <p:sldId id="1145" r:id="rId88"/>
    <p:sldId id="1048" r:id="rId89"/>
    <p:sldId id="1052" r:id="rId90"/>
    <p:sldId id="1137" r:id="rId91"/>
    <p:sldId id="1138" r:id="rId92"/>
    <p:sldId id="1136" r:id="rId93"/>
    <p:sldId id="1139" r:id="rId94"/>
    <p:sldId id="1069" r:id="rId95"/>
    <p:sldId id="1071" r:id="rId96"/>
    <p:sldId id="870" r:id="rId97"/>
    <p:sldId id="1072" r:id="rId98"/>
    <p:sldId id="1073" r:id="rId99"/>
    <p:sldId id="1074" r:id="rId100"/>
    <p:sldId id="1075" r:id="rId101"/>
    <p:sldId id="1076" r:id="rId102"/>
    <p:sldId id="1077" r:id="rId103"/>
    <p:sldId id="1078" r:id="rId104"/>
    <p:sldId id="1132" r:id="rId105"/>
    <p:sldId id="2147475924" r:id="rId106"/>
    <p:sldId id="2147475925" r:id="rId107"/>
    <p:sldId id="2147475926" r:id="rId108"/>
    <p:sldId id="2147475927" r:id="rId109"/>
    <p:sldId id="2147475928" r:id="rId110"/>
    <p:sldId id="1202" r:id="rId111"/>
    <p:sldId id="2147475929" r:id="rId112"/>
    <p:sldId id="268" r:id="rId113"/>
    <p:sldId id="858" r:id="rId114"/>
  </p:sldIdLst>
  <p:sldSz cx="12192000" cy="6858000"/>
  <p:notesSz cx="6858000" cy="9144000"/>
  <p:defaultTextStyle>
    <a:defPPr>
      <a:defRPr lang="en-G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117" Type="http://schemas.openxmlformats.org/officeDocument/2006/relationships/viewProps" Target="viewProps.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slide" Target="slides/slide77.xml"/><Relationship Id="rId89" Type="http://schemas.openxmlformats.org/officeDocument/2006/relationships/slide" Target="slides/slide82.xml"/><Relationship Id="rId112" Type="http://schemas.openxmlformats.org/officeDocument/2006/relationships/slide" Target="slides/slide105.xml"/><Relationship Id="rId16" Type="http://schemas.openxmlformats.org/officeDocument/2006/relationships/slide" Target="slides/slide9.xml"/><Relationship Id="rId107" Type="http://schemas.openxmlformats.org/officeDocument/2006/relationships/slide" Target="slides/slide100.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102" Type="http://schemas.openxmlformats.org/officeDocument/2006/relationships/slide" Target="slides/slide95.xml"/><Relationship Id="rId5" Type="http://schemas.openxmlformats.org/officeDocument/2006/relationships/slideMaster" Target="slideMasters/slideMaster5.xml"/><Relationship Id="rId90" Type="http://schemas.openxmlformats.org/officeDocument/2006/relationships/slide" Target="slides/slide83.xml"/><Relationship Id="rId95" Type="http://schemas.openxmlformats.org/officeDocument/2006/relationships/slide" Target="slides/slide88.xml"/><Relationship Id="rId22" Type="http://schemas.openxmlformats.org/officeDocument/2006/relationships/slide" Target="slides/slide15.xml"/><Relationship Id="rId27" Type="http://schemas.openxmlformats.org/officeDocument/2006/relationships/slide" Target="slides/slide20.xml"/><Relationship Id="rId43" Type="http://schemas.openxmlformats.org/officeDocument/2006/relationships/slide" Target="slides/slide36.xml"/><Relationship Id="rId48" Type="http://schemas.openxmlformats.org/officeDocument/2006/relationships/slide" Target="slides/slide41.xml"/><Relationship Id="rId64" Type="http://schemas.openxmlformats.org/officeDocument/2006/relationships/slide" Target="slides/slide57.xml"/><Relationship Id="rId69" Type="http://schemas.openxmlformats.org/officeDocument/2006/relationships/slide" Target="slides/slide62.xml"/><Relationship Id="rId113" Type="http://schemas.openxmlformats.org/officeDocument/2006/relationships/slide" Target="slides/slide106.xml"/><Relationship Id="rId118" Type="http://schemas.openxmlformats.org/officeDocument/2006/relationships/theme" Target="theme/theme1.xml"/><Relationship Id="rId80" Type="http://schemas.openxmlformats.org/officeDocument/2006/relationships/slide" Target="slides/slide73.xml"/><Relationship Id="rId85" Type="http://schemas.openxmlformats.org/officeDocument/2006/relationships/slide" Target="slides/slide78.xml"/><Relationship Id="rId12" Type="http://schemas.openxmlformats.org/officeDocument/2006/relationships/slide" Target="slides/slide5.xml"/><Relationship Id="rId17" Type="http://schemas.openxmlformats.org/officeDocument/2006/relationships/slide" Target="slides/slide10.xml"/><Relationship Id="rId33" Type="http://schemas.openxmlformats.org/officeDocument/2006/relationships/slide" Target="slides/slide26.xml"/><Relationship Id="rId38" Type="http://schemas.openxmlformats.org/officeDocument/2006/relationships/slide" Target="slides/slide31.xml"/><Relationship Id="rId59" Type="http://schemas.openxmlformats.org/officeDocument/2006/relationships/slide" Target="slides/slide52.xml"/><Relationship Id="rId103" Type="http://schemas.openxmlformats.org/officeDocument/2006/relationships/slide" Target="slides/slide96.xml"/><Relationship Id="rId108" Type="http://schemas.openxmlformats.org/officeDocument/2006/relationships/slide" Target="slides/slide101.xml"/><Relationship Id="rId54" Type="http://schemas.openxmlformats.org/officeDocument/2006/relationships/slide" Target="slides/slide47.xml"/><Relationship Id="rId70" Type="http://schemas.openxmlformats.org/officeDocument/2006/relationships/slide" Target="slides/slide63.xml"/><Relationship Id="rId75" Type="http://schemas.openxmlformats.org/officeDocument/2006/relationships/slide" Target="slides/slide68.xml"/><Relationship Id="rId91" Type="http://schemas.openxmlformats.org/officeDocument/2006/relationships/slide" Target="slides/slide84.xml"/><Relationship Id="rId96" Type="http://schemas.openxmlformats.org/officeDocument/2006/relationships/slide" Target="slides/slide89.xml"/><Relationship Id="rId1" Type="http://schemas.openxmlformats.org/officeDocument/2006/relationships/slideMaster" Target="slideMasters/slideMaster1.xml"/><Relationship Id="rId6" Type="http://schemas.openxmlformats.org/officeDocument/2006/relationships/slideMaster" Target="slideMasters/slideMaster6.xml"/><Relationship Id="rId23" Type="http://schemas.openxmlformats.org/officeDocument/2006/relationships/slide" Target="slides/slide16.xml"/><Relationship Id="rId28" Type="http://schemas.openxmlformats.org/officeDocument/2006/relationships/slide" Target="slides/slide21.xml"/><Relationship Id="rId49" Type="http://schemas.openxmlformats.org/officeDocument/2006/relationships/slide" Target="slides/slide42.xml"/><Relationship Id="rId114" Type="http://schemas.openxmlformats.org/officeDocument/2006/relationships/slide" Target="slides/slide107.xml"/><Relationship Id="rId119" Type="http://schemas.openxmlformats.org/officeDocument/2006/relationships/tableStyles" Target="tableStyles.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slide" Target="slides/slide74.xml"/><Relationship Id="rId86" Type="http://schemas.openxmlformats.org/officeDocument/2006/relationships/slide" Target="slides/slide79.xml"/><Relationship Id="rId94" Type="http://schemas.openxmlformats.org/officeDocument/2006/relationships/slide" Target="slides/slide87.xml"/><Relationship Id="rId99" Type="http://schemas.openxmlformats.org/officeDocument/2006/relationships/slide" Target="slides/slide92.xml"/><Relationship Id="rId101" Type="http://schemas.openxmlformats.org/officeDocument/2006/relationships/slide" Target="slides/slide94.xml"/><Relationship Id="rId4" Type="http://schemas.openxmlformats.org/officeDocument/2006/relationships/slideMaster" Target="slideMasters/slideMaster4.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109" Type="http://schemas.openxmlformats.org/officeDocument/2006/relationships/slide" Target="slides/slide10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97" Type="http://schemas.openxmlformats.org/officeDocument/2006/relationships/slide" Target="slides/slide90.xml"/><Relationship Id="rId104" Type="http://schemas.openxmlformats.org/officeDocument/2006/relationships/slide" Target="slides/slide97.xml"/><Relationship Id="rId7" Type="http://schemas.openxmlformats.org/officeDocument/2006/relationships/slideMaster" Target="slideMasters/slideMaster7.xml"/><Relationship Id="rId71" Type="http://schemas.openxmlformats.org/officeDocument/2006/relationships/slide" Target="slides/slide64.xml"/><Relationship Id="rId92" Type="http://schemas.openxmlformats.org/officeDocument/2006/relationships/slide" Target="slides/slide85.xml"/><Relationship Id="rId2" Type="http://schemas.openxmlformats.org/officeDocument/2006/relationships/slideMaster" Target="slideMasters/slideMaster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slide" Target="slides/slide80.xml"/><Relationship Id="rId110" Type="http://schemas.openxmlformats.org/officeDocument/2006/relationships/slide" Target="slides/slide103.xml"/><Relationship Id="rId115" Type="http://schemas.openxmlformats.org/officeDocument/2006/relationships/notesMaster" Target="notesMasters/notesMaster1.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 Id="rId14" Type="http://schemas.openxmlformats.org/officeDocument/2006/relationships/slide" Target="slides/slide7.xml"/><Relationship Id="rId30" Type="http://schemas.openxmlformats.org/officeDocument/2006/relationships/slide" Target="slides/slide23.xml"/><Relationship Id="rId35" Type="http://schemas.openxmlformats.org/officeDocument/2006/relationships/slide" Target="slides/slide28.xml"/><Relationship Id="rId56" Type="http://schemas.openxmlformats.org/officeDocument/2006/relationships/slide" Target="slides/slide49.xml"/><Relationship Id="rId77" Type="http://schemas.openxmlformats.org/officeDocument/2006/relationships/slide" Target="slides/slide70.xml"/><Relationship Id="rId100" Type="http://schemas.openxmlformats.org/officeDocument/2006/relationships/slide" Target="slides/slide93.xml"/><Relationship Id="rId105" Type="http://schemas.openxmlformats.org/officeDocument/2006/relationships/slide" Target="slides/slide98.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93" Type="http://schemas.openxmlformats.org/officeDocument/2006/relationships/slide" Target="slides/slide86.xml"/><Relationship Id="rId98" Type="http://schemas.openxmlformats.org/officeDocument/2006/relationships/slide" Target="slides/slide91.xml"/><Relationship Id="rId3" Type="http://schemas.openxmlformats.org/officeDocument/2006/relationships/slideMaster" Target="slideMasters/slideMaster3.xml"/><Relationship Id="rId25" Type="http://schemas.openxmlformats.org/officeDocument/2006/relationships/slide" Target="slides/slide18.xml"/><Relationship Id="rId46" Type="http://schemas.openxmlformats.org/officeDocument/2006/relationships/slide" Target="slides/slide39.xml"/><Relationship Id="rId67" Type="http://schemas.openxmlformats.org/officeDocument/2006/relationships/slide" Target="slides/slide60.xml"/><Relationship Id="rId116"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62" Type="http://schemas.openxmlformats.org/officeDocument/2006/relationships/slide" Target="slides/slide55.xml"/><Relationship Id="rId83" Type="http://schemas.openxmlformats.org/officeDocument/2006/relationships/slide" Target="slides/slide76.xml"/><Relationship Id="rId88" Type="http://schemas.openxmlformats.org/officeDocument/2006/relationships/slide" Target="slides/slide81.xml"/><Relationship Id="rId111" Type="http://schemas.openxmlformats.org/officeDocument/2006/relationships/slide" Target="slides/slide104.xml"/><Relationship Id="rId15" Type="http://schemas.openxmlformats.org/officeDocument/2006/relationships/slide" Target="slides/slide8.xml"/><Relationship Id="rId36" Type="http://schemas.openxmlformats.org/officeDocument/2006/relationships/slide" Target="slides/slide29.xml"/><Relationship Id="rId57" Type="http://schemas.openxmlformats.org/officeDocument/2006/relationships/slide" Target="slides/slide50.xml"/><Relationship Id="rId106" Type="http://schemas.openxmlformats.org/officeDocument/2006/relationships/slide" Target="slides/slide99.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1.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percentStacked"/>
        <c:varyColors val="0"/>
        <c:ser>
          <c:idx val="0"/>
          <c:order val="0"/>
          <c:tx>
            <c:strRef>
              <c:f>Sheet1!$B$1</c:f>
              <c:strCache>
                <c:ptCount val="1"/>
                <c:pt idx="0">
                  <c:v>Very High</c:v>
                </c:pt>
              </c:strCache>
            </c:strRef>
          </c:tx>
          <c:spPr>
            <a:solidFill>
              <a:schemeClr val="accent1">
                <a:lumMod val="20000"/>
                <a:lumOff val="80000"/>
              </a:schemeClr>
            </a:solidFill>
            <a:ln>
              <a:noFill/>
            </a:ln>
            <a:effectLst/>
          </c:spPr>
          <c:invertIfNegative val="0"/>
          <c:dLbls>
            <c:spPr>
              <a:noFill/>
              <a:ln>
                <a:noFill/>
              </a:ln>
              <a:effectLst/>
            </c:spPr>
            <c:txPr>
              <a:bodyPr rot="0" spcFirstLastPara="1" vertOverflow="ellipsis" vert="horz" wrap="square" anchor="ctr" anchorCtr="1"/>
              <a:lstStyle/>
              <a:p>
                <a:pPr>
                  <a:defRPr sz="1200" b="1" i="0" u="none" strike="noStrike" kern="1200" baseline="0">
                    <a:solidFill>
                      <a:schemeClr val="tx1"/>
                    </a:solidFill>
                    <a:latin typeface="+mn-lt"/>
                    <a:ea typeface="+mn-ea"/>
                    <a:cs typeface="+mn-cs"/>
                  </a:defRPr>
                </a:pPr>
                <a:endParaRPr lang="en-UG"/>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Generation Z</c:v>
                </c:pt>
                <c:pt idx="1">
                  <c:v>Millenial</c:v>
                </c:pt>
                <c:pt idx="2">
                  <c:v>Generation X</c:v>
                </c:pt>
                <c:pt idx="3">
                  <c:v>Baby Boomer</c:v>
                </c:pt>
              </c:strCache>
            </c:strRef>
          </c:cat>
          <c:val>
            <c:numRef>
              <c:f>Sheet1!$B$2:$B$5</c:f>
              <c:numCache>
                <c:formatCode>0%</c:formatCode>
                <c:ptCount val="4"/>
                <c:pt idx="0">
                  <c:v>0.28999999999999998</c:v>
                </c:pt>
                <c:pt idx="1">
                  <c:v>0.36</c:v>
                </c:pt>
                <c:pt idx="2">
                  <c:v>0.33</c:v>
                </c:pt>
                <c:pt idx="3">
                  <c:v>0.25</c:v>
                </c:pt>
              </c:numCache>
            </c:numRef>
          </c:val>
          <c:extLst>
            <c:ext xmlns:c16="http://schemas.microsoft.com/office/drawing/2014/chart" uri="{C3380CC4-5D6E-409C-BE32-E72D297353CC}">
              <c16:uniqueId val="{00000000-9F13-49F8-9221-51D4479B020A}"/>
            </c:ext>
          </c:extLst>
        </c:ser>
        <c:ser>
          <c:idx val="1"/>
          <c:order val="1"/>
          <c:tx>
            <c:strRef>
              <c:f>Sheet1!$C$1</c:f>
              <c:strCache>
                <c:ptCount val="1"/>
                <c:pt idx="0">
                  <c:v>High</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1200" b="1" i="0" u="none" strike="noStrike" kern="1200" baseline="0">
                    <a:solidFill>
                      <a:schemeClr val="bg1"/>
                    </a:solidFill>
                    <a:latin typeface="+mn-lt"/>
                    <a:ea typeface="+mn-ea"/>
                    <a:cs typeface="+mn-cs"/>
                  </a:defRPr>
                </a:pPr>
                <a:endParaRPr lang="en-UG"/>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Generation Z</c:v>
                </c:pt>
                <c:pt idx="1">
                  <c:v>Millenial</c:v>
                </c:pt>
                <c:pt idx="2">
                  <c:v>Generation X</c:v>
                </c:pt>
                <c:pt idx="3">
                  <c:v>Baby Boomer</c:v>
                </c:pt>
              </c:strCache>
            </c:strRef>
          </c:cat>
          <c:val>
            <c:numRef>
              <c:f>Sheet1!$C$2:$C$5</c:f>
              <c:numCache>
                <c:formatCode>0%</c:formatCode>
                <c:ptCount val="4"/>
                <c:pt idx="0">
                  <c:v>0.38</c:v>
                </c:pt>
                <c:pt idx="1">
                  <c:v>0.36</c:v>
                </c:pt>
                <c:pt idx="2">
                  <c:v>0.36</c:v>
                </c:pt>
                <c:pt idx="3">
                  <c:v>0.39</c:v>
                </c:pt>
              </c:numCache>
            </c:numRef>
          </c:val>
          <c:extLst>
            <c:ext xmlns:c16="http://schemas.microsoft.com/office/drawing/2014/chart" uri="{C3380CC4-5D6E-409C-BE32-E72D297353CC}">
              <c16:uniqueId val="{00000001-9F13-49F8-9221-51D4479B020A}"/>
            </c:ext>
          </c:extLst>
        </c:ser>
        <c:ser>
          <c:idx val="2"/>
          <c:order val="2"/>
          <c:tx>
            <c:strRef>
              <c:f>Sheet1!$D$1</c:f>
              <c:strCache>
                <c:ptCount val="1"/>
                <c:pt idx="0">
                  <c:v>Moderate</c:v>
                </c:pt>
              </c:strCache>
            </c:strRef>
          </c:tx>
          <c:spPr>
            <a:solidFill>
              <a:schemeClr val="accent2"/>
            </a:solidFill>
            <a:ln>
              <a:noFill/>
            </a:ln>
            <a:effectLst/>
          </c:spPr>
          <c:invertIfNegative val="0"/>
          <c:dLbls>
            <c:spPr>
              <a:noFill/>
              <a:ln>
                <a:noFill/>
              </a:ln>
              <a:effectLst/>
            </c:spPr>
            <c:txPr>
              <a:bodyPr rot="0" spcFirstLastPara="1" vertOverflow="ellipsis" vert="horz" wrap="square" anchor="ctr" anchorCtr="1"/>
              <a:lstStyle/>
              <a:p>
                <a:pPr>
                  <a:defRPr sz="1200" b="1" i="0" u="none" strike="noStrike" kern="1200" baseline="0">
                    <a:solidFill>
                      <a:schemeClr val="bg1"/>
                    </a:solidFill>
                    <a:latin typeface="+mn-lt"/>
                    <a:ea typeface="+mn-ea"/>
                    <a:cs typeface="+mn-cs"/>
                  </a:defRPr>
                </a:pPr>
                <a:endParaRPr lang="en-UG"/>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Generation Z</c:v>
                </c:pt>
                <c:pt idx="1">
                  <c:v>Millenial</c:v>
                </c:pt>
                <c:pt idx="2">
                  <c:v>Generation X</c:v>
                </c:pt>
                <c:pt idx="3">
                  <c:v>Baby Boomer</c:v>
                </c:pt>
              </c:strCache>
            </c:strRef>
          </c:cat>
          <c:val>
            <c:numRef>
              <c:f>Sheet1!$D$2:$D$5</c:f>
              <c:numCache>
                <c:formatCode>0%</c:formatCode>
                <c:ptCount val="4"/>
                <c:pt idx="0">
                  <c:v>0.25</c:v>
                </c:pt>
                <c:pt idx="1">
                  <c:v>0.22</c:v>
                </c:pt>
                <c:pt idx="2">
                  <c:v>0.23</c:v>
                </c:pt>
                <c:pt idx="3">
                  <c:v>0.28000000000000003</c:v>
                </c:pt>
              </c:numCache>
            </c:numRef>
          </c:val>
          <c:extLst>
            <c:ext xmlns:c16="http://schemas.microsoft.com/office/drawing/2014/chart" uri="{C3380CC4-5D6E-409C-BE32-E72D297353CC}">
              <c16:uniqueId val="{00000002-9F13-49F8-9221-51D4479B020A}"/>
            </c:ext>
          </c:extLst>
        </c:ser>
        <c:ser>
          <c:idx val="3"/>
          <c:order val="3"/>
          <c:tx>
            <c:strRef>
              <c:f>Sheet1!$E$1</c:f>
              <c:strCache>
                <c:ptCount val="1"/>
                <c:pt idx="0">
                  <c:v>Low</c:v>
                </c:pt>
              </c:strCache>
            </c:strRef>
          </c:tx>
          <c:spPr>
            <a:solidFill>
              <a:srgbClr val="C00000"/>
            </a:solidFill>
            <a:ln>
              <a:noFill/>
            </a:ln>
            <a:effectLst/>
          </c:spPr>
          <c:invertIfNegative val="0"/>
          <c:dLbls>
            <c:spPr>
              <a:noFill/>
              <a:ln>
                <a:noFill/>
              </a:ln>
              <a:effectLst/>
            </c:spPr>
            <c:txPr>
              <a:bodyPr rot="0" spcFirstLastPara="1" vertOverflow="ellipsis" vert="horz" wrap="square" anchor="ctr" anchorCtr="1"/>
              <a:lstStyle/>
              <a:p>
                <a:pPr>
                  <a:defRPr sz="1200" b="1" i="0" u="none" strike="noStrike" kern="1200" baseline="0">
                    <a:solidFill>
                      <a:schemeClr val="bg1"/>
                    </a:solidFill>
                    <a:latin typeface="+mn-lt"/>
                    <a:ea typeface="+mn-ea"/>
                    <a:cs typeface="+mn-cs"/>
                  </a:defRPr>
                </a:pPr>
                <a:endParaRPr lang="en-UG"/>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Generation Z</c:v>
                </c:pt>
                <c:pt idx="1">
                  <c:v>Millenial</c:v>
                </c:pt>
                <c:pt idx="2">
                  <c:v>Generation X</c:v>
                </c:pt>
                <c:pt idx="3">
                  <c:v>Baby Boomer</c:v>
                </c:pt>
              </c:strCache>
            </c:strRef>
          </c:cat>
          <c:val>
            <c:numRef>
              <c:f>Sheet1!$E$2:$E$5</c:f>
              <c:numCache>
                <c:formatCode>0%</c:formatCode>
                <c:ptCount val="4"/>
                <c:pt idx="0">
                  <c:v>0.08</c:v>
                </c:pt>
                <c:pt idx="1">
                  <c:v>0.06</c:v>
                </c:pt>
                <c:pt idx="2">
                  <c:v>0.08</c:v>
                </c:pt>
                <c:pt idx="3">
                  <c:v>0.08</c:v>
                </c:pt>
              </c:numCache>
            </c:numRef>
          </c:val>
          <c:extLst>
            <c:ext xmlns:c16="http://schemas.microsoft.com/office/drawing/2014/chart" uri="{C3380CC4-5D6E-409C-BE32-E72D297353CC}">
              <c16:uniqueId val="{00000003-9F13-49F8-9221-51D4479B020A}"/>
            </c:ext>
          </c:extLst>
        </c:ser>
        <c:dLbls>
          <c:dLblPos val="ctr"/>
          <c:showLegendKey val="0"/>
          <c:showVal val="1"/>
          <c:showCatName val="0"/>
          <c:showSerName val="0"/>
          <c:showPercent val="0"/>
          <c:showBubbleSize val="0"/>
        </c:dLbls>
        <c:gapWidth val="150"/>
        <c:overlap val="100"/>
        <c:axId val="973408480"/>
        <c:axId val="973406560"/>
      </c:barChart>
      <c:catAx>
        <c:axId val="9734084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chemeClr val="bg1"/>
                </a:solidFill>
                <a:latin typeface="+mn-lt"/>
                <a:ea typeface="+mn-ea"/>
                <a:cs typeface="+mn-cs"/>
              </a:defRPr>
            </a:pPr>
            <a:endParaRPr lang="en-UG"/>
          </a:p>
        </c:txPr>
        <c:crossAx val="973406560"/>
        <c:crosses val="autoZero"/>
        <c:auto val="1"/>
        <c:lblAlgn val="ctr"/>
        <c:lblOffset val="100"/>
        <c:noMultiLvlLbl val="0"/>
      </c:catAx>
      <c:valAx>
        <c:axId val="97340656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200" b="1" i="0" u="none" strike="noStrike" kern="1200" baseline="0">
                <a:solidFill>
                  <a:schemeClr val="bg1"/>
                </a:solidFill>
                <a:latin typeface="+mn-lt"/>
                <a:ea typeface="+mn-ea"/>
                <a:cs typeface="+mn-cs"/>
              </a:defRPr>
            </a:pPr>
            <a:endParaRPr lang="en-UG"/>
          </a:p>
        </c:txPr>
        <c:crossAx val="9734084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1" i="0" u="none" strike="noStrike" kern="1200" baseline="0">
              <a:solidFill>
                <a:schemeClr val="bg1"/>
              </a:solidFill>
              <a:latin typeface="+mn-lt"/>
              <a:ea typeface="+mn-ea"/>
              <a:cs typeface="+mn-cs"/>
            </a:defRPr>
          </a:pPr>
          <a:endParaRPr lang="en-UG"/>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200" b="1">
          <a:solidFill>
            <a:schemeClr val="bg1"/>
          </a:solidFill>
        </a:defRPr>
      </a:pPr>
      <a:endParaRPr lang="en-UG"/>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754047736220471"/>
          <c:y val="2.8530768281785315E-2"/>
          <c:w val="0.85902202263779526"/>
          <c:h val="0.75406870116113478"/>
        </c:manualLayout>
      </c:layout>
      <c:barChart>
        <c:barDir val="col"/>
        <c:grouping val="clustered"/>
        <c:varyColors val="0"/>
        <c:ser>
          <c:idx val="0"/>
          <c:order val="0"/>
          <c:tx>
            <c:strRef>
              <c:f>Sheet1!$B$1</c:f>
              <c:strCache>
                <c:ptCount val="1"/>
                <c:pt idx="0">
                  <c:v>Funding in 1,000 USD</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1197" b="1" i="0" u="none" strike="noStrike" kern="1200" baseline="0">
                    <a:solidFill>
                      <a:schemeClr val="bg1"/>
                    </a:solidFill>
                    <a:latin typeface="+mn-lt"/>
                    <a:ea typeface="+mn-ea"/>
                    <a:cs typeface="+mn-cs"/>
                  </a:defRPr>
                </a:pPr>
                <a:endParaRPr lang="en-UG"/>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Sheet1!$A$2:$A$4</c:f>
              <c:numCache>
                <c:formatCode>General</c:formatCode>
                <c:ptCount val="3"/>
                <c:pt idx="0">
                  <c:v>2020</c:v>
                </c:pt>
                <c:pt idx="1">
                  <c:v>2021</c:v>
                </c:pt>
                <c:pt idx="2">
                  <c:v>2022</c:v>
                </c:pt>
              </c:numCache>
            </c:numRef>
          </c:cat>
          <c:val>
            <c:numRef>
              <c:f>Sheet1!$B$2:$B$4</c:f>
              <c:numCache>
                <c:formatCode>#,##0.00</c:formatCode>
                <c:ptCount val="3"/>
                <c:pt idx="0">
                  <c:v>11176.41</c:v>
                </c:pt>
                <c:pt idx="1">
                  <c:v>11704.63</c:v>
                </c:pt>
                <c:pt idx="2">
                  <c:v>25757.05</c:v>
                </c:pt>
              </c:numCache>
            </c:numRef>
          </c:val>
          <c:extLst>
            <c:ext xmlns:c16="http://schemas.microsoft.com/office/drawing/2014/chart" uri="{C3380CC4-5D6E-409C-BE32-E72D297353CC}">
              <c16:uniqueId val="{00000000-7E22-43FF-8454-72E3E608075B}"/>
            </c:ext>
          </c:extLst>
        </c:ser>
        <c:dLbls>
          <c:dLblPos val="outEnd"/>
          <c:showLegendKey val="0"/>
          <c:showVal val="1"/>
          <c:showCatName val="0"/>
          <c:showSerName val="0"/>
          <c:showPercent val="0"/>
          <c:showBubbleSize val="0"/>
        </c:dLbls>
        <c:gapWidth val="219"/>
        <c:overlap val="-27"/>
        <c:axId val="1196673232"/>
        <c:axId val="1196674192"/>
      </c:barChart>
      <c:catAx>
        <c:axId val="11966732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1" i="0" u="none" strike="noStrike" kern="1200" baseline="0">
                <a:solidFill>
                  <a:schemeClr val="bg1"/>
                </a:solidFill>
                <a:latin typeface="+mn-lt"/>
                <a:ea typeface="+mn-ea"/>
                <a:cs typeface="+mn-cs"/>
              </a:defRPr>
            </a:pPr>
            <a:endParaRPr lang="en-UG"/>
          </a:p>
        </c:txPr>
        <c:crossAx val="1196674192"/>
        <c:crosses val="autoZero"/>
        <c:auto val="1"/>
        <c:lblAlgn val="ctr"/>
        <c:lblOffset val="100"/>
        <c:noMultiLvlLbl val="0"/>
      </c:catAx>
      <c:valAx>
        <c:axId val="1196674192"/>
        <c:scaling>
          <c:orientation val="minMax"/>
        </c:scaling>
        <c:delete val="0"/>
        <c:axPos val="l"/>
        <c:majorGridlines>
          <c:spPr>
            <a:ln w="9525" cap="flat" cmpd="sng" algn="ctr">
              <a:solidFill>
                <a:schemeClr val="accent2">
                  <a:alpha val="53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G"/>
          </a:p>
        </c:txPr>
        <c:crossAx val="1196673232"/>
        <c:crosses val="autoZero"/>
        <c:crossBetween val="between"/>
        <c:majorUnit val="6000"/>
      </c:valAx>
      <c:spPr>
        <a:noFill/>
        <a:ln>
          <a:noFill/>
        </a:ln>
        <a:effectLst/>
      </c:spPr>
    </c:plotArea>
    <c:legend>
      <c:legendPos val="b"/>
      <c:layout>
        <c:manualLayout>
          <c:xMode val="edge"/>
          <c:yMode val="edge"/>
          <c:x val="0.2473907480314961"/>
          <c:y val="0.91349449543907824"/>
          <c:w val="0.26241535433070867"/>
          <c:h val="7.5559215720424802E-2"/>
        </c:manualLayout>
      </c:layout>
      <c:overlay val="0"/>
      <c:spPr>
        <a:noFill/>
        <a:ln>
          <a:noFill/>
        </a:ln>
        <a:effectLst/>
      </c:spPr>
      <c:txPr>
        <a:bodyPr rot="0" spcFirstLastPara="1" vertOverflow="ellipsis" vert="horz" wrap="square" anchor="ctr" anchorCtr="1"/>
        <a:lstStyle/>
        <a:p>
          <a:pPr>
            <a:defRPr sz="1197" b="1" i="0" u="none" strike="noStrike" kern="1200" baseline="0">
              <a:solidFill>
                <a:schemeClr val="bg1"/>
              </a:solidFill>
              <a:latin typeface="+mn-lt"/>
              <a:ea typeface="+mn-ea"/>
              <a:cs typeface="+mn-cs"/>
            </a:defRPr>
          </a:pPr>
          <a:endParaRPr lang="en-UG"/>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b="1">
          <a:solidFill>
            <a:schemeClr val="bg1"/>
          </a:solidFill>
        </a:defRPr>
      </a:pPr>
      <a:endParaRPr lang="en-UG"/>
    </a:p>
  </c:txPr>
  <c:externalData r:id="rId3">
    <c:autoUpdate val="0"/>
  </c:externalData>
  <c:userShapes r:id="rId4"/>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Sheet1!$A$2</c:f>
              <c:strCache>
                <c:ptCount val="1"/>
                <c:pt idx="0">
                  <c:v>North America Revenue</c:v>
                </c:pt>
              </c:strCache>
            </c:strRef>
          </c:tx>
          <c:spPr>
            <a:solidFill>
              <a:schemeClr val="accent2"/>
            </a:solidFill>
            <a:ln>
              <a:noFill/>
            </a:ln>
            <a:effectLst/>
          </c:spPr>
          <c:invertIfNegative val="0"/>
          <c:dLbls>
            <c:dLbl>
              <c:idx val="0"/>
              <c:layout>
                <c:manualLayout>
                  <c:x val="0"/>
                  <c:y val="5.208333333333333E-3"/>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0-0597-4000-8AD9-143B36D8B7C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en-UG"/>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Sheet1!$B$1:$F$1</c:f>
              <c:strCache>
                <c:ptCount val="5"/>
                <c:pt idx="0">
                  <c:v>Dec '20</c:v>
                </c:pt>
                <c:pt idx="1">
                  <c:v>Dec '21</c:v>
                </c:pt>
                <c:pt idx="2">
                  <c:v>Dec'22</c:v>
                </c:pt>
                <c:pt idx="3">
                  <c:v>Dec '23</c:v>
                </c:pt>
                <c:pt idx="4">
                  <c:v>TTM</c:v>
                </c:pt>
              </c:strCache>
            </c:strRef>
          </c:cat>
          <c:val>
            <c:numRef>
              <c:f>Sheet1!$B$2:$F$2</c:f>
              <c:numCache>
                <c:formatCode>#,##0</c:formatCode>
                <c:ptCount val="5"/>
                <c:pt idx="0" formatCode="#,##0.00">
                  <c:v>1772.7</c:v>
                </c:pt>
                <c:pt idx="1">
                  <c:v>3201</c:v>
                </c:pt>
                <c:pt idx="2">
                  <c:v>4210</c:v>
                </c:pt>
                <c:pt idx="3">
                  <c:v>4638</c:v>
                </c:pt>
                <c:pt idx="4">
                  <c:v>4938</c:v>
                </c:pt>
              </c:numCache>
            </c:numRef>
          </c:val>
          <c:extLst>
            <c:ext xmlns:c16="http://schemas.microsoft.com/office/drawing/2014/chart" uri="{C3380CC4-5D6E-409C-BE32-E72D297353CC}">
              <c16:uniqueId val="{00000000-0597-4000-8AD9-143B36D8B7C6}"/>
            </c:ext>
          </c:extLst>
        </c:ser>
        <c:ser>
          <c:idx val="1"/>
          <c:order val="1"/>
          <c:tx>
            <c:strRef>
              <c:f>Sheet1!$A$3</c:f>
              <c:strCache>
                <c:ptCount val="1"/>
                <c:pt idx="0">
                  <c:v>EMEA Revenue</c:v>
                </c:pt>
              </c:strCache>
            </c:strRef>
          </c:tx>
          <c:spPr>
            <a:solidFill>
              <a:schemeClr val="accent2">
                <a:lumMod val="75000"/>
              </a:schemeClr>
            </a:solidFill>
            <a:ln>
              <a:noFill/>
            </a:ln>
            <a:effectLst/>
          </c:spPr>
          <c:invertIfNegative val="0"/>
          <c:dLbls>
            <c:dLbl>
              <c:idx val="0"/>
              <c:layout>
                <c:manualLayout>
                  <c:x val="-2.5100111647794071E-17"/>
                  <c:y val="1.3020833333333334E-2"/>
                </c:manualLayout>
              </c:layout>
              <c:tx>
                <c:rich>
                  <a:bodyPr/>
                  <a:lstStyle/>
                  <a:p>
                    <a:r>
                      <a:rPr lang="en-US"/>
                      <a:t>1,023</a:t>
                    </a:r>
                  </a:p>
                </c:rich>
              </c:tx>
              <c:dLblPos val="ct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1-0597-4000-8AD9-143B36D8B7C6}"/>
                </c:ext>
              </c:extLst>
            </c:dLbl>
            <c:dLbl>
              <c:idx val="1"/>
              <c:layout>
                <c:manualLayout>
                  <c:x val="0"/>
                  <c:y val="1.0416666666666666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2-0597-4000-8AD9-143B36D8B7C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en-UG"/>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Sheet1!$B$1:$F$1</c:f>
              <c:strCache>
                <c:ptCount val="5"/>
                <c:pt idx="0">
                  <c:v>Dec '20</c:v>
                </c:pt>
                <c:pt idx="1">
                  <c:v>Dec '21</c:v>
                </c:pt>
                <c:pt idx="2">
                  <c:v>Dec'22</c:v>
                </c:pt>
                <c:pt idx="3">
                  <c:v>Dec '23</c:v>
                </c:pt>
                <c:pt idx="4">
                  <c:v>TTM</c:v>
                </c:pt>
              </c:strCache>
            </c:strRef>
          </c:cat>
          <c:val>
            <c:numRef>
              <c:f>Sheet1!$B$3:$F$3</c:f>
              <c:numCache>
                <c:formatCode>#,##0</c:formatCode>
                <c:ptCount val="5"/>
                <c:pt idx="0" formatCode="#,##0.00">
                  <c:v>1023.8</c:v>
                </c:pt>
                <c:pt idx="1">
                  <c:v>1931</c:v>
                </c:pt>
                <c:pt idx="2">
                  <c:v>2924</c:v>
                </c:pt>
                <c:pt idx="3">
                  <c:v>3615</c:v>
                </c:pt>
                <c:pt idx="4">
                  <c:v>4024</c:v>
                </c:pt>
              </c:numCache>
            </c:numRef>
          </c:val>
          <c:extLst>
            <c:ext xmlns:c16="http://schemas.microsoft.com/office/drawing/2014/chart" uri="{C3380CC4-5D6E-409C-BE32-E72D297353CC}">
              <c16:uniqueId val="{00000001-0597-4000-8AD9-143B36D8B7C6}"/>
            </c:ext>
          </c:extLst>
        </c:ser>
        <c:ser>
          <c:idx val="2"/>
          <c:order val="2"/>
          <c:tx>
            <c:strRef>
              <c:f>Sheet1!$A$4</c:f>
              <c:strCache>
                <c:ptCount val="1"/>
                <c:pt idx="0">
                  <c:v>Latin America Revenue</c:v>
                </c:pt>
              </c:strCache>
            </c:strRef>
          </c:tx>
          <c:spPr>
            <a:solidFill>
              <a:schemeClr val="accent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en-UG"/>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Sheet1!$B$1:$F$1</c:f>
              <c:strCache>
                <c:ptCount val="5"/>
                <c:pt idx="0">
                  <c:v>Dec '20</c:v>
                </c:pt>
                <c:pt idx="1">
                  <c:v>Dec '21</c:v>
                </c:pt>
                <c:pt idx="2">
                  <c:v>Dec'22</c:v>
                </c:pt>
                <c:pt idx="3">
                  <c:v>Dec '23</c:v>
                </c:pt>
                <c:pt idx="4">
                  <c:v>TTM</c:v>
                </c:pt>
              </c:strCache>
            </c:strRef>
          </c:cat>
          <c:val>
            <c:numRef>
              <c:f>Sheet1!$B$4:$F$4</c:f>
              <c:numCache>
                <c:formatCode>General</c:formatCode>
                <c:ptCount val="5"/>
                <c:pt idx="0">
                  <c:v>242</c:v>
                </c:pt>
                <c:pt idx="1">
                  <c:v>431</c:v>
                </c:pt>
                <c:pt idx="2">
                  <c:v>643</c:v>
                </c:pt>
                <c:pt idx="3">
                  <c:v>824</c:v>
                </c:pt>
                <c:pt idx="4">
                  <c:v>939</c:v>
                </c:pt>
              </c:numCache>
            </c:numRef>
          </c:val>
          <c:extLst>
            <c:ext xmlns:c16="http://schemas.microsoft.com/office/drawing/2014/chart" uri="{C3380CC4-5D6E-409C-BE32-E72D297353CC}">
              <c16:uniqueId val="{00000002-0597-4000-8AD9-143B36D8B7C6}"/>
            </c:ext>
          </c:extLst>
        </c:ser>
        <c:ser>
          <c:idx val="3"/>
          <c:order val="3"/>
          <c:tx>
            <c:strRef>
              <c:f>Sheet1!$A$5</c:f>
              <c:strCache>
                <c:ptCount val="1"/>
                <c:pt idx="0">
                  <c:v>Asia Pacific Revenue</c:v>
                </c:pt>
              </c:strCache>
            </c:strRef>
          </c:tx>
          <c:spPr>
            <a:solidFill>
              <a:schemeClr val="bg1">
                <a:lumMod val="85000"/>
              </a:schemeClr>
            </a:solidFill>
            <a:ln>
              <a:noFill/>
            </a:ln>
            <a:effectLst/>
          </c:spPr>
          <c:invertIfNegative val="0"/>
          <c:dLbls>
            <c:dLbl>
              <c:idx val="0"/>
              <c:layout>
                <c:manualLayout>
                  <c:x val="0"/>
                  <c:y val="-1.8229166666666668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0597-4000-8AD9-143B36D8B7C6}"/>
                </c:ext>
              </c:extLst>
            </c:dLbl>
            <c:dLbl>
              <c:idx val="1"/>
              <c:layout>
                <c:manualLayout>
                  <c:x val="0"/>
                  <c:y val="-2.34375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F-0597-4000-8AD9-143B36D8B7C6}"/>
                </c:ext>
              </c:extLst>
            </c:dLbl>
            <c:dLbl>
              <c:idx val="2"/>
              <c:layout>
                <c:manualLayout>
                  <c:x val="0"/>
                  <c:y val="-3.6458333333333336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0597-4000-8AD9-143B36D8B7C6}"/>
                </c:ext>
              </c:extLst>
            </c:dLbl>
            <c:dLbl>
              <c:idx val="3"/>
              <c:layout>
                <c:manualLayout>
                  <c:x val="0"/>
                  <c:y val="-3.6458333333333336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0597-4000-8AD9-143B36D8B7C6}"/>
                </c:ext>
              </c:extLst>
            </c:dLbl>
            <c:dLbl>
              <c:idx val="4"/>
              <c:layout>
                <c:manualLayout>
                  <c:x val="-1.0040044659117629E-16"/>
                  <c:y val="-3.90625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0597-4000-8AD9-143B36D8B7C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en-UG"/>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Sheet1!$B$1:$F$1</c:f>
              <c:strCache>
                <c:ptCount val="5"/>
                <c:pt idx="0">
                  <c:v>Dec '20</c:v>
                </c:pt>
                <c:pt idx="1">
                  <c:v>Dec '21</c:v>
                </c:pt>
                <c:pt idx="2">
                  <c:v>Dec'22</c:v>
                </c:pt>
                <c:pt idx="3">
                  <c:v>Dec '23</c:v>
                </c:pt>
                <c:pt idx="4">
                  <c:v>TTM</c:v>
                </c:pt>
              </c:strCache>
            </c:strRef>
          </c:cat>
          <c:val>
            <c:numRef>
              <c:f>Sheet1!$B$5:$F$5</c:f>
              <c:numCache>
                <c:formatCode>General</c:formatCode>
                <c:ptCount val="5"/>
                <c:pt idx="0">
                  <c:v>339.7</c:v>
                </c:pt>
                <c:pt idx="1">
                  <c:v>429</c:v>
                </c:pt>
                <c:pt idx="2">
                  <c:v>622</c:v>
                </c:pt>
                <c:pt idx="3">
                  <c:v>840</c:v>
                </c:pt>
                <c:pt idx="4">
                  <c:v>939</c:v>
                </c:pt>
              </c:numCache>
            </c:numRef>
          </c:val>
          <c:extLst>
            <c:ext xmlns:c16="http://schemas.microsoft.com/office/drawing/2014/chart" uri="{C3380CC4-5D6E-409C-BE32-E72D297353CC}">
              <c16:uniqueId val="{00000003-0597-4000-8AD9-143B36D8B7C6}"/>
            </c:ext>
          </c:extLst>
        </c:ser>
        <c:ser>
          <c:idx val="4"/>
          <c:order val="4"/>
          <c:tx>
            <c:strRef>
              <c:f>Sheet1!$A$6</c:f>
              <c:strCache>
                <c:ptCount val="1"/>
                <c:pt idx="0">
                  <c:v>Total Revenue by Geography</c:v>
                </c:pt>
              </c:strCache>
            </c:strRef>
          </c:tx>
          <c:spPr>
            <a:solidFill>
              <a:schemeClr val="accent1"/>
            </a:solidFill>
            <a:ln>
              <a:noFill/>
            </a:ln>
            <a:effectLst/>
          </c:spPr>
          <c:invertIfNegative val="0"/>
          <c:dLbls>
            <c:dLbl>
              <c:idx val="0"/>
              <c:layout>
                <c:manualLayout>
                  <c:x val="0"/>
                  <c:y val="-9.1406249999999994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0597-4000-8AD9-143B36D8B7C6}"/>
                </c:ext>
              </c:extLst>
            </c:dLbl>
            <c:dLbl>
              <c:idx val="1"/>
              <c:layout>
                <c:manualLayout>
                  <c:x val="0"/>
                  <c:y val="-0.12890625000000008"/>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0597-4000-8AD9-143B36D8B7C6}"/>
                </c:ext>
              </c:extLst>
            </c:dLbl>
            <c:dLbl>
              <c:idx val="2"/>
              <c:layout>
                <c:manualLayout>
                  <c:x val="-5.0200223295588143E-17"/>
                  <c:y val="-0.17916666666666667"/>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0597-4000-8AD9-143B36D8B7C6}"/>
                </c:ext>
              </c:extLst>
            </c:dLbl>
            <c:dLbl>
              <c:idx val="3"/>
              <c:layout>
                <c:manualLayout>
                  <c:x val="0"/>
                  <c:y val="-0.19973958333333336"/>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0597-4000-8AD9-143B36D8B7C6}"/>
                </c:ext>
              </c:extLst>
            </c:dLbl>
            <c:dLbl>
              <c:idx val="4"/>
              <c:layout>
                <c:manualLayout>
                  <c:x val="0"/>
                  <c:y val="-0.21640624999999999"/>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0597-4000-8AD9-143B36D8B7C6}"/>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en-UG"/>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Sheet1!$B$1:$F$1</c:f>
              <c:strCache>
                <c:ptCount val="5"/>
                <c:pt idx="0">
                  <c:v>Dec '20</c:v>
                </c:pt>
                <c:pt idx="1">
                  <c:v>Dec '21</c:v>
                </c:pt>
                <c:pt idx="2">
                  <c:v>Dec'22</c:v>
                </c:pt>
                <c:pt idx="3">
                  <c:v>Dec '23</c:v>
                </c:pt>
                <c:pt idx="4">
                  <c:v>TTM</c:v>
                </c:pt>
              </c:strCache>
            </c:strRef>
          </c:cat>
          <c:val>
            <c:numRef>
              <c:f>Sheet1!$B$6:$F$6</c:f>
              <c:numCache>
                <c:formatCode>#,##0</c:formatCode>
                <c:ptCount val="5"/>
                <c:pt idx="0" formatCode="#,##0.00">
                  <c:v>3378.2</c:v>
                </c:pt>
                <c:pt idx="1">
                  <c:v>5992</c:v>
                </c:pt>
                <c:pt idx="2">
                  <c:v>8399</c:v>
                </c:pt>
                <c:pt idx="3">
                  <c:v>9917</c:v>
                </c:pt>
                <c:pt idx="4">
                  <c:v>10840</c:v>
                </c:pt>
              </c:numCache>
            </c:numRef>
          </c:val>
          <c:extLst>
            <c:ext xmlns:c16="http://schemas.microsoft.com/office/drawing/2014/chart" uri="{C3380CC4-5D6E-409C-BE32-E72D297353CC}">
              <c16:uniqueId val="{00000004-0597-4000-8AD9-143B36D8B7C6}"/>
            </c:ext>
          </c:extLst>
        </c:ser>
        <c:dLbls>
          <c:dLblPos val="ctr"/>
          <c:showLegendKey val="0"/>
          <c:showVal val="1"/>
          <c:showCatName val="0"/>
          <c:showSerName val="0"/>
          <c:showPercent val="0"/>
          <c:showBubbleSize val="0"/>
        </c:dLbls>
        <c:gapWidth val="150"/>
        <c:overlap val="100"/>
        <c:axId val="244478607"/>
        <c:axId val="244479087"/>
      </c:barChart>
      <c:catAx>
        <c:axId val="24447860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G"/>
          </a:p>
        </c:txPr>
        <c:crossAx val="244479087"/>
        <c:crosses val="autoZero"/>
        <c:auto val="1"/>
        <c:lblAlgn val="ctr"/>
        <c:lblOffset val="100"/>
        <c:noMultiLvlLbl val="0"/>
      </c:catAx>
      <c:valAx>
        <c:axId val="244479087"/>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G"/>
          </a:p>
        </c:txPr>
        <c:crossAx val="244478607"/>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G"/>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G"/>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Sheet1!$B$1</c:f>
              <c:strCache>
                <c:ptCount val="1"/>
                <c:pt idx="0">
                  <c:v>Series 1</c:v>
                </c:pt>
              </c:strCache>
            </c:strRef>
          </c:tx>
          <c:spPr>
            <a:solidFill>
              <a:schemeClr val="accent1"/>
            </a:solidFill>
            <a:ln>
              <a:noFill/>
            </a:ln>
            <a:effectLst/>
          </c:spPr>
          <c:invertIfNegative val="0"/>
          <c:dPt>
            <c:idx val="0"/>
            <c:invertIfNegative val="0"/>
            <c:bubble3D val="0"/>
            <c:spPr>
              <a:solidFill>
                <a:schemeClr val="bg1">
                  <a:lumMod val="95000"/>
                </a:schemeClr>
              </a:solidFill>
              <a:ln>
                <a:noFill/>
              </a:ln>
              <a:effectLst/>
            </c:spPr>
            <c:extLst>
              <c:ext xmlns:c16="http://schemas.microsoft.com/office/drawing/2014/chart" uri="{C3380CC4-5D6E-409C-BE32-E72D297353CC}">
                <c16:uniqueId val="{00000003-EE3B-493A-91AD-BEEB505E4434}"/>
              </c:ext>
            </c:extLst>
          </c:dPt>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bg1"/>
                    </a:solidFill>
                    <a:latin typeface="+mn-lt"/>
                    <a:ea typeface="+mn-ea"/>
                    <a:cs typeface="+mn-cs"/>
                  </a:defRPr>
                </a:pPr>
                <a:endParaRPr lang="en-UG"/>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Sheet1!$A$2:$A$11</c:f>
              <c:strCache>
                <c:ptCount val="10"/>
                <c:pt idx="0">
                  <c:v>Africa</c:v>
                </c:pt>
                <c:pt idx="1">
                  <c:v>Kenya</c:v>
                </c:pt>
                <c:pt idx="2">
                  <c:v>Egypt</c:v>
                </c:pt>
                <c:pt idx="3">
                  <c:v>Nigeria</c:v>
                </c:pt>
                <c:pt idx="4">
                  <c:v>South Africa</c:v>
                </c:pt>
                <c:pt idx="5">
                  <c:v>DR Congo</c:v>
                </c:pt>
                <c:pt idx="6">
                  <c:v>Zimbabwe</c:v>
                </c:pt>
                <c:pt idx="7">
                  <c:v>Ghana </c:v>
                </c:pt>
                <c:pt idx="8">
                  <c:v>Rwanda</c:v>
                </c:pt>
                <c:pt idx="9">
                  <c:v>Ethiopia</c:v>
                </c:pt>
              </c:strCache>
            </c:strRef>
          </c:cat>
          <c:val>
            <c:numRef>
              <c:f>Sheet1!$B$2:$B$11</c:f>
              <c:numCache>
                <c:formatCode>0%</c:formatCode>
                <c:ptCount val="10"/>
                <c:pt idx="0">
                  <c:v>0.54</c:v>
                </c:pt>
                <c:pt idx="1">
                  <c:v>0.24</c:v>
                </c:pt>
                <c:pt idx="2">
                  <c:v>0.28999999999999998</c:v>
                </c:pt>
                <c:pt idx="3">
                  <c:v>0.33</c:v>
                </c:pt>
                <c:pt idx="4">
                  <c:v>0.42</c:v>
                </c:pt>
                <c:pt idx="5">
                  <c:v>0.67</c:v>
                </c:pt>
                <c:pt idx="6">
                  <c:v>0.67</c:v>
                </c:pt>
                <c:pt idx="7">
                  <c:v>0.74</c:v>
                </c:pt>
                <c:pt idx="8">
                  <c:v>0.75</c:v>
                </c:pt>
                <c:pt idx="9">
                  <c:v>0.75</c:v>
                </c:pt>
              </c:numCache>
            </c:numRef>
          </c:val>
          <c:extLst>
            <c:ext xmlns:c16="http://schemas.microsoft.com/office/drawing/2014/chart" uri="{C3380CC4-5D6E-409C-BE32-E72D297353CC}">
              <c16:uniqueId val="{00000000-EE3B-493A-91AD-BEEB505E4434}"/>
            </c:ext>
          </c:extLst>
        </c:ser>
        <c:dLbls>
          <c:dLblPos val="outEnd"/>
          <c:showLegendKey val="0"/>
          <c:showVal val="1"/>
          <c:showCatName val="0"/>
          <c:showSerName val="0"/>
          <c:showPercent val="0"/>
          <c:showBubbleSize val="0"/>
        </c:dLbls>
        <c:gapWidth val="182"/>
        <c:axId val="1749830112"/>
        <c:axId val="1749843552"/>
      </c:barChart>
      <c:catAx>
        <c:axId val="1749830112"/>
        <c:scaling>
          <c:orientation val="minMax"/>
        </c:scaling>
        <c:delete val="0"/>
        <c:axPos val="l"/>
        <c:majorGridlines>
          <c:spPr>
            <a:ln w="9525" cap="flat" cmpd="sng" algn="ctr">
              <a:no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1" i="0" u="none" strike="noStrike" kern="1200" baseline="0">
                <a:solidFill>
                  <a:schemeClr val="bg1"/>
                </a:solidFill>
                <a:latin typeface="+mn-lt"/>
                <a:ea typeface="+mn-ea"/>
                <a:cs typeface="+mn-cs"/>
              </a:defRPr>
            </a:pPr>
            <a:endParaRPr lang="en-UG"/>
          </a:p>
        </c:txPr>
        <c:crossAx val="1749843552"/>
        <c:crosses val="autoZero"/>
        <c:auto val="1"/>
        <c:lblAlgn val="ctr"/>
        <c:lblOffset val="100"/>
        <c:noMultiLvlLbl val="0"/>
      </c:catAx>
      <c:valAx>
        <c:axId val="1749843552"/>
        <c:scaling>
          <c:orientation val="minMax"/>
        </c:scaling>
        <c:delete val="0"/>
        <c:axPos val="b"/>
        <c:majorGridlines>
          <c:spPr>
            <a:ln w="9525" cap="flat" cmpd="sng" algn="ctr">
              <a:solidFill>
                <a:srgbClr val="FFC000">
                  <a:alpha val="42000"/>
                </a:srgb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G"/>
          </a:p>
        </c:txPr>
        <c:crossAx val="1749830112"/>
        <c:crosses val="autoZero"/>
        <c:crossBetween val="between"/>
      </c:valAx>
      <c:spPr>
        <a:noFill/>
        <a:ln>
          <a:solidFill>
            <a:srgbClr val="FFC000">
              <a:alpha val="44000"/>
            </a:srgbClr>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G"/>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0401797732014267E-2"/>
          <c:y val="2.6148002916291026E-2"/>
          <c:w val="0.74967833047311394"/>
          <c:h val="0.80903614471647001"/>
        </c:manualLayout>
      </c:layout>
      <c:barChart>
        <c:barDir val="col"/>
        <c:grouping val="clustered"/>
        <c:varyColors val="0"/>
        <c:ser>
          <c:idx val="0"/>
          <c:order val="0"/>
          <c:tx>
            <c:strRef>
              <c:f>Sheet1!$B$1</c:f>
              <c:strCache>
                <c:ptCount val="1"/>
                <c:pt idx="0">
                  <c:v>Not doing Enough</c:v>
                </c:pt>
              </c:strCache>
            </c:strRef>
          </c:tx>
          <c:spPr>
            <a:solidFill>
              <a:srgbClr val="FFCB2C"/>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bg1"/>
                    </a:solidFill>
                    <a:latin typeface="+mn-lt"/>
                    <a:ea typeface="+mn-ea"/>
                    <a:cs typeface="+mn-cs"/>
                  </a:defRPr>
                </a:pPr>
                <a:endParaRPr lang="en-UG"/>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Climate Change</c:v>
                </c:pt>
                <c:pt idx="1">
                  <c:v>Economic Inequality</c:v>
                </c:pt>
                <c:pt idx="2">
                  <c:v>Energy Shortages</c:v>
                </c:pt>
                <c:pt idx="3">
                  <c:v>Healthcare access</c:v>
                </c:pt>
                <c:pt idx="4">
                  <c:v>Trustworthy Information</c:v>
                </c:pt>
                <c:pt idx="5">
                  <c:v>Workforce reskilling</c:v>
                </c:pt>
              </c:strCache>
            </c:strRef>
          </c:cat>
          <c:val>
            <c:numRef>
              <c:f>Sheet1!$B$2:$B$7</c:f>
              <c:numCache>
                <c:formatCode>0%</c:formatCode>
                <c:ptCount val="6"/>
                <c:pt idx="0">
                  <c:v>0.53</c:v>
                </c:pt>
                <c:pt idx="1">
                  <c:v>0.5</c:v>
                </c:pt>
                <c:pt idx="2">
                  <c:v>0.5</c:v>
                </c:pt>
                <c:pt idx="3">
                  <c:v>0.47</c:v>
                </c:pt>
                <c:pt idx="4">
                  <c:v>0.45</c:v>
                </c:pt>
                <c:pt idx="5">
                  <c:v>0.44</c:v>
                </c:pt>
              </c:numCache>
            </c:numRef>
          </c:val>
          <c:extLst>
            <c:ext xmlns:c16="http://schemas.microsoft.com/office/drawing/2014/chart" uri="{C3380CC4-5D6E-409C-BE32-E72D297353CC}">
              <c16:uniqueId val="{00000000-4B89-4DAB-A9E4-18066DC1CE13}"/>
            </c:ext>
          </c:extLst>
        </c:ser>
        <c:ser>
          <c:idx val="1"/>
          <c:order val="1"/>
          <c:tx>
            <c:strRef>
              <c:f>Sheet1!$C$1</c:f>
              <c:strCache>
                <c:ptCount val="1"/>
                <c:pt idx="0">
                  <c:v>Overstepping</c:v>
                </c:pt>
              </c:strCache>
            </c:strRef>
          </c:tx>
          <c:spPr>
            <a:solidFill>
              <a:schemeClr val="bg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rgbClr val="FFCD2E"/>
                    </a:solidFill>
                    <a:latin typeface="+mn-lt"/>
                    <a:ea typeface="+mn-ea"/>
                    <a:cs typeface="+mn-cs"/>
                  </a:defRPr>
                </a:pPr>
                <a:endParaRPr lang="en-UG"/>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Climate Change</c:v>
                </c:pt>
                <c:pt idx="1">
                  <c:v>Economic Inequality</c:v>
                </c:pt>
                <c:pt idx="2">
                  <c:v>Energy Shortages</c:v>
                </c:pt>
                <c:pt idx="3">
                  <c:v>Healthcare access</c:v>
                </c:pt>
                <c:pt idx="4">
                  <c:v>Trustworthy Information</c:v>
                </c:pt>
                <c:pt idx="5">
                  <c:v>Workforce reskilling</c:v>
                </c:pt>
              </c:strCache>
            </c:strRef>
          </c:cat>
          <c:val>
            <c:numRef>
              <c:f>Sheet1!$C$2:$C$7</c:f>
              <c:numCache>
                <c:formatCode>0%</c:formatCode>
                <c:ptCount val="6"/>
                <c:pt idx="0">
                  <c:v>0.08</c:v>
                </c:pt>
                <c:pt idx="1">
                  <c:v>0.08</c:v>
                </c:pt>
                <c:pt idx="2">
                  <c:v>0.08</c:v>
                </c:pt>
                <c:pt idx="3">
                  <c:v>7.0000000000000007E-2</c:v>
                </c:pt>
                <c:pt idx="4">
                  <c:v>0.09</c:v>
                </c:pt>
                <c:pt idx="5">
                  <c:v>0.09</c:v>
                </c:pt>
              </c:numCache>
            </c:numRef>
          </c:val>
          <c:extLst>
            <c:ext xmlns:c16="http://schemas.microsoft.com/office/drawing/2014/chart" uri="{C3380CC4-5D6E-409C-BE32-E72D297353CC}">
              <c16:uniqueId val="{00000001-4B89-4DAB-A9E4-18066DC1CE13}"/>
            </c:ext>
          </c:extLst>
        </c:ser>
        <c:dLbls>
          <c:dLblPos val="outEnd"/>
          <c:showLegendKey val="0"/>
          <c:showVal val="1"/>
          <c:showCatName val="0"/>
          <c:showSerName val="0"/>
          <c:showPercent val="0"/>
          <c:showBubbleSize val="0"/>
        </c:dLbls>
        <c:gapWidth val="150"/>
        <c:axId val="972442079"/>
        <c:axId val="972442559"/>
      </c:barChart>
      <c:catAx>
        <c:axId val="97244207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G"/>
          </a:p>
        </c:txPr>
        <c:crossAx val="972442559"/>
        <c:crosses val="autoZero"/>
        <c:auto val="1"/>
        <c:lblAlgn val="ctr"/>
        <c:lblOffset val="100"/>
        <c:noMultiLvlLbl val="0"/>
      </c:catAx>
      <c:valAx>
        <c:axId val="972442559"/>
        <c:scaling>
          <c:orientation val="minMax"/>
        </c:scaling>
        <c:delete val="0"/>
        <c:axPos val="l"/>
        <c:majorGridlines>
          <c:spPr>
            <a:ln w="9525" cap="flat" cmpd="sng" algn="ctr">
              <a:solidFill>
                <a:schemeClr val="bg1">
                  <a:alpha val="5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G"/>
          </a:p>
        </c:txPr>
        <c:crossAx val="972442079"/>
        <c:crosses val="autoZero"/>
        <c:crossBetween val="between"/>
      </c:valAx>
      <c:spPr>
        <a:noFill/>
        <a:ln>
          <a:noFill/>
        </a:ln>
        <a:effectLst/>
      </c:spPr>
    </c:plotArea>
    <c:legend>
      <c:legendPos val="r"/>
      <c:layout>
        <c:manualLayout>
          <c:xMode val="edge"/>
          <c:yMode val="edge"/>
          <c:x val="0.81610576923076927"/>
          <c:y val="0.44536617585099803"/>
          <c:w val="0.17053952991452992"/>
          <c:h val="0.13849767896167564"/>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G"/>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G"/>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0.5725</cdr:x>
      <cdr:y>0.92777</cdr:y>
    </cdr:from>
    <cdr:to>
      <cdr:x>0.62438</cdr:x>
      <cdr:y>0.97035</cdr:y>
    </cdr:to>
    <cdr:grpSp>
      <cdr:nvGrpSpPr>
        <cdr:cNvPr id="5" name="Group 4">
          <a:extLst xmlns:a="http://schemas.openxmlformats.org/drawingml/2006/main">
            <a:ext uri="{FF2B5EF4-FFF2-40B4-BE49-F238E27FC236}">
              <a16:creationId xmlns:a16="http://schemas.microsoft.com/office/drawing/2014/main" id="{5856663F-B45C-6652-6781-49EF69C0AE49}"/>
            </a:ext>
          </a:extLst>
        </cdr:cNvPr>
        <cdr:cNvGrpSpPr/>
      </cdr:nvGrpSpPr>
      <cdr:grpSpPr>
        <a:xfrm xmlns:a="http://schemas.openxmlformats.org/drawingml/2006/main">
          <a:off x="4653280" y="3707533"/>
          <a:ext cx="421681" cy="170157"/>
          <a:chOff x="4653280" y="3707530"/>
          <a:chExt cx="421640" cy="170180"/>
        </a:xfrm>
      </cdr:grpSpPr>
      <cdr:cxnSp macro="">
        <cdr:nvCxnSpPr>
          <cdr:cNvPr id="3" name="Straight Connector 2">
            <a:extLst xmlns:a="http://schemas.openxmlformats.org/drawingml/2006/main">
              <a:ext uri="{FF2B5EF4-FFF2-40B4-BE49-F238E27FC236}">
                <a16:creationId xmlns:a16="http://schemas.microsoft.com/office/drawing/2014/main" id="{3F296761-D131-C66B-E0C2-2F79A4672062}"/>
              </a:ext>
            </a:extLst>
          </cdr:cNvPr>
          <cdr:cNvCxnSpPr/>
        </cdr:nvCxnSpPr>
        <cdr:spPr>
          <a:xfrm xmlns:a="http://schemas.openxmlformats.org/drawingml/2006/main">
            <a:off x="4653280" y="3792620"/>
            <a:ext cx="421640" cy="0"/>
          </a:xfrm>
          <a:prstGeom xmlns:a="http://schemas.openxmlformats.org/drawingml/2006/main" prst="line">
            <a:avLst/>
          </a:prstGeom>
          <a:ln xmlns:a="http://schemas.openxmlformats.org/drawingml/2006/main">
            <a:solidFill>
              <a:schemeClr val="accent2"/>
            </a:solidFill>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sp macro="" textlink="">
        <cdr:nvSpPr>
          <cdr:cNvPr id="4" name="Oval 3">
            <a:extLst xmlns:a="http://schemas.openxmlformats.org/drawingml/2006/main">
              <a:ext uri="{FF2B5EF4-FFF2-40B4-BE49-F238E27FC236}">
                <a16:creationId xmlns:a16="http://schemas.microsoft.com/office/drawing/2014/main" id="{D5573202-EAB6-EB2C-406E-68869CEE7FF6}"/>
              </a:ext>
            </a:extLst>
          </cdr:cNvPr>
          <cdr:cNvSpPr/>
        </cdr:nvSpPr>
        <cdr:spPr>
          <a:xfrm xmlns:a="http://schemas.openxmlformats.org/drawingml/2006/main">
            <a:off x="4787900" y="3707530"/>
            <a:ext cx="170180" cy="170180"/>
          </a:xfrm>
          <a:prstGeom xmlns:a="http://schemas.openxmlformats.org/drawingml/2006/main" prst="ellipse">
            <a:avLst/>
          </a:prstGeom>
          <a:solidFill xmlns:a="http://schemas.openxmlformats.org/drawingml/2006/main">
            <a:schemeClr val="accent2"/>
          </a:solidFill>
          <a:ln xmlns:a="http://schemas.openxmlformats.org/drawingml/2006/main">
            <a:noFill/>
          </a:ln>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ZA" kern="1200"/>
          </a:p>
        </cdr:txBody>
      </cdr:sp>
    </cdr:grp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H"/>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C4403D-4032-4731-B99B-9FDF61828572}" type="datetimeFigureOut">
              <a:rPr lang="en-GH" smtClean="0"/>
              <a:t>12/11/2024</a:t>
            </a:fld>
            <a:endParaRPr lang="en-GH"/>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H"/>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H"/>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46BFA5-08A3-4EF5-AA1C-D3C3EC00AFFC}" type="slidenum">
              <a:rPr lang="en-GH" smtClean="0"/>
              <a:t>‹#›</a:t>
            </a:fld>
            <a:endParaRPr lang="en-GH"/>
          </a:p>
        </p:txBody>
      </p:sp>
    </p:spTree>
    <p:extLst>
      <p:ext uri="{BB962C8B-B14F-4D97-AF65-F5344CB8AC3E}">
        <p14:creationId xmlns:p14="http://schemas.microsoft.com/office/powerpoint/2010/main" val="31813763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3" Type="http://schemas.openxmlformats.org/officeDocument/2006/relationships/hyperlink" Target="https://www.researchgate.net/publication/4883660_The_Pyramid_of_Corporate_Social_Responsibility_Toward_the_Moral_Management_of_Organizational_Stakeholders" TargetMode="External"/><Relationship Id="rId7" Type="http://schemas.openxmlformats.org/officeDocument/2006/relationships/hyperlink" Target="https://jcsr.springeropen.com/articles/10.1186/s40991-016-0004-6#ref-CR20" TargetMode="External"/><Relationship Id="rId2" Type="http://schemas.openxmlformats.org/officeDocument/2006/relationships/slide" Target="../slides/slide82.xml"/><Relationship Id="rId1" Type="http://schemas.openxmlformats.org/officeDocument/2006/relationships/notesMaster" Target="../notesMasters/notesMaster1.xml"/><Relationship Id="rId6" Type="http://schemas.openxmlformats.org/officeDocument/2006/relationships/hyperlink" Target="https://scholar.google.com/scholar?cites=13669080523806449819&amp;as_sdt=80005&amp;sciodt=0,11&amp;hl=en" TargetMode="External"/><Relationship Id="rId5" Type="http://schemas.openxmlformats.org/officeDocument/2006/relationships/hyperlink" Target="https://www.google.com/search?site=&amp;tbm=isch&amp;source=hp&amp;biw=1920&amp;bih=955&amp;q=Pyramid+of+CSR&amp;oq=Pyramid+of+CSR&amp;gs_l=img.12..0l2j0i24l4.13711.18241.0.23864.14.10.0.4.4.0.88.578.10.10.0....0%E2%80%A61ac.1.64.img..0.14.598.58IAXeqmf6Y" TargetMode="External"/><Relationship Id="rId4" Type="http://schemas.openxmlformats.org/officeDocument/2006/relationships/hyperlink" Target="https://greenbusinessbureau.com/green-practices/employees/corporate-sustainability-training-career-and-academic-education-for-sustainability-professionals/?__hstc=213825611.5479ff2a12073044290b4168c8f7b19a.1718250073763.1721244547695.1721246600209.12&amp;__hssc=213825611.5.1721246600209&amp;__hsfp=1138460488" TargetMode="External"/></Relationships>
</file>

<file path=ppt/notesSlides/_rels/notesSlide56.xml.rels><?xml version="1.0" encoding="UTF-8" standalone="yes"?>
<Relationships xmlns="http://schemas.openxmlformats.org/package/2006/relationships"><Relationship Id="rId3" Type="http://schemas.openxmlformats.org/officeDocument/2006/relationships/hyperlink" Target="https://greenbusinessbureau.com/topics/sustainability-benefits-topics/7-sustainability-ideas-to-green-up-your-small-business/?__hstc=213825611.5479ff2a12073044290b4168c8f7b19a.1718250073763.1721244547695.1721246600209.12&amp;__hssc=213825611.5.1721246600209&amp;__hsfp=1138460488" TargetMode="External"/><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
        <p:cNvGrpSpPr/>
        <p:nvPr/>
      </p:nvGrpSpPr>
      <p:grpSpPr>
        <a:xfrm>
          <a:off x="0" y="0"/>
          <a:ext cx="0" cy="0"/>
          <a:chOff x="0" y="0"/>
          <a:chExt cx="0" cy="0"/>
        </a:xfrm>
      </p:grpSpPr>
      <p:sp>
        <p:nvSpPr>
          <p:cNvPr id="24" name="Google Shape;24;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 name="Google Shape;2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
        <p:cNvGrpSpPr/>
        <p:nvPr/>
      </p:nvGrpSpPr>
      <p:grpSpPr>
        <a:xfrm>
          <a:off x="0" y="0"/>
          <a:ext cx="0" cy="0"/>
          <a:chOff x="0" y="0"/>
          <a:chExt cx="0" cy="0"/>
        </a:xfrm>
      </p:grpSpPr>
      <p:sp>
        <p:nvSpPr>
          <p:cNvPr id="42" name="Google Shape;42;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3" name="Google Shape;4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65" name="Google Shape;6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9" name="Google Shape;16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9" name="Google Shape;16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82763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7" name="Google Shape;20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Start from the “grass to grace” angle to establish relatability with the audience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5797255-8CB1-E94B-876D-11E12E51911A}" type="slidenum">
              <a:rPr kumimoji="0" lang="en-US" sz="1200" b="0" i="0" u="none" strike="noStrike" kern="1200" cap="none" spc="0" normalizeH="0" baseline="0" noProof="0" smtClean="0">
                <a:ln>
                  <a:noFill/>
                </a:ln>
                <a:solidFill>
                  <a:prstClr val="black"/>
                </a:solidFill>
                <a:effectLst/>
                <a:uLnTx/>
                <a:uFillTx/>
                <a:latin typeface="Poppins" panose="00000500000000000000"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spTree>
    <p:extLst>
      <p:ext uri="{BB962C8B-B14F-4D97-AF65-F5344CB8AC3E}">
        <p14:creationId xmlns:p14="http://schemas.microsoft.com/office/powerpoint/2010/main" val="2923831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5797255-8CB1-E94B-876D-11E12E51911A}" type="slidenum">
              <a:rPr kumimoji="0" lang="en-US" sz="1200" b="0" i="0" u="none" strike="noStrike" kern="1200" cap="none" spc="0" normalizeH="0" baseline="0" noProof="0" smtClean="0">
                <a:ln>
                  <a:noFill/>
                </a:ln>
                <a:solidFill>
                  <a:prstClr val="black"/>
                </a:solidFill>
                <a:effectLst/>
                <a:uLnTx/>
                <a:uFillTx/>
                <a:latin typeface="Poppins" panose="00000500000000000000"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spTree>
    <p:extLst>
      <p:ext uri="{BB962C8B-B14F-4D97-AF65-F5344CB8AC3E}">
        <p14:creationId xmlns:p14="http://schemas.microsoft.com/office/powerpoint/2010/main" val="3061728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5797255-8CB1-E94B-876D-11E12E51911A}" type="slidenum">
              <a:rPr kumimoji="0" lang="en-US" sz="1200" b="0" i="0" u="none" strike="noStrike" kern="1200" cap="none" spc="0" normalizeH="0" baseline="0" noProof="0" smtClean="0">
                <a:ln>
                  <a:noFill/>
                </a:ln>
                <a:solidFill>
                  <a:prstClr val="black"/>
                </a:solidFill>
                <a:effectLst/>
                <a:uLnTx/>
                <a:uFillTx/>
                <a:latin typeface="Poppins" panose="00000500000000000000"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spTree>
    <p:extLst>
      <p:ext uri="{BB962C8B-B14F-4D97-AF65-F5344CB8AC3E}">
        <p14:creationId xmlns:p14="http://schemas.microsoft.com/office/powerpoint/2010/main" val="28118194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Transition into you being a business owner to establish that you are familiar with the terrain of being at the helm of affairs and having to make big decisions </a:t>
            </a:r>
            <a:r>
              <a:rPr lang="en-US" dirty="0" err="1"/>
              <a:t>etc</a:t>
            </a:r>
            <a:r>
              <a:rPr lang="en-US" dirty="0"/>
              <a:t> for a company, such as adopting CSR initiatives</a:t>
            </a:r>
            <a:endParaRPr lang="en-GH"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solidFill>
                <a:effectLst/>
                <a:uLnTx/>
                <a:uFillTx/>
                <a:latin typeface="Poppins" panose="00000500000000000000" pitchFamily="2" charset="0"/>
                <a:ea typeface="Calibri"/>
                <a:cs typeface="Poppins" panose="00000500000000000000" pitchFamily="2" charset="0"/>
                <a:sym typeface="Calibri"/>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Poppins" panose="00000500000000000000" pitchFamily="2" charset="0"/>
              <a:ea typeface="Calibri"/>
              <a:cs typeface="Poppins" panose="00000500000000000000" pitchFamily="2" charset="0"/>
              <a:sym typeface="Calibri"/>
            </a:endParaRPr>
          </a:p>
        </p:txBody>
      </p:sp>
    </p:spTree>
    <p:extLst>
      <p:ext uri="{BB962C8B-B14F-4D97-AF65-F5344CB8AC3E}">
        <p14:creationId xmlns:p14="http://schemas.microsoft.com/office/powerpoint/2010/main" val="23464383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3D8F2F-59C0-496A-A4C1-E1A739E2B816}" type="slidenum">
              <a:rPr kumimoji="0" lang="en-GH"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H"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02283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Key Insights: </a:t>
            </a:r>
            <a:br>
              <a:rPr lang="en-US" b="1" dirty="0"/>
            </a:br>
            <a:br>
              <a:rPr lang="en-US" b="1" dirty="0"/>
            </a:br>
            <a:r>
              <a:rPr lang="en-US" dirty="0"/>
              <a:t>Funding Value: The funding value for startups in Uganda increased significantly from 2020 to 2021, peaking in 2021 and then slightly decreasing in 2022.Number of Deals: The number of deals also increased from 2020 to 2021, reaching a peak in 2021, and then decreased in 2022.Overall Trend: While the funding value and number of deals increased significantly in 2021, there was a slight decline in both metrics in 2022.</a:t>
            </a:r>
            <a:endParaRPr lang="en-ZA"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078D42-8F2F-4887-8C2C-897666407B91}" type="slidenum">
              <a:rPr kumimoji="0" lang="en-ZA"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ZA"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3202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
        <p:cNvGrpSpPr/>
        <p:nvPr/>
      </p:nvGrpSpPr>
      <p:grpSpPr>
        <a:xfrm>
          <a:off x="0" y="0"/>
          <a:ext cx="0" cy="0"/>
          <a:chOff x="0" y="0"/>
          <a:chExt cx="0" cy="0"/>
        </a:xfrm>
      </p:grpSpPr>
      <p:sp>
        <p:nvSpPr>
          <p:cNvPr id="34" name="Google Shape;3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 name="Google Shape;3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latin typeface="Poppins" panose="00000500000000000000" pitchFamily="2" charset="0"/>
                <a:cs typeface="Poppins" panose="00000500000000000000" pitchFamily="2" charset="0"/>
              </a:rPr>
              <a:t>https://hbr.org/2015/12/what-is-disruptive-innovation</a:t>
            </a:r>
            <a:endParaRPr dirty="0">
              <a:latin typeface="Poppins" panose="00000500000000000000" pitchFamily="2" charset="0"/>
              <a:cs typeface="Poppins" panose="00000500000000000000" pitchFamily="2" charset="0"/>
            </a:endParaRPr>
          </a:p>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a:p>
            <a:pPr marL="0" lvl="0" indent="0" algn="l" rtl="0">
              <a:spcBef>
                <a:spcPts val="0"/>
              </a:spcBef>
              <a:spcAft>
                <a:spcPts val="0"/>
              </a:spcAft>
              <a:buNone/>
            </a:pPr>
            <a:r>
              <a:rPr lang="en-US" dirty="0">
                <a:latin typeface="Poppins" panose="00000500000000000000" pitchFamily="2" charset="0"/>
                <a:cs typeface="Poppins" panose="00000500000000000000" pitchFamily="2" charset="0"/>
              </a:rPr>
              <a:t>Christensen, C., Raynor, M.E., &amp; MacDonald, R. (1995/2015, December). What is</a:t>
            </a:r>
            <a:endParaRPr dirty="0">
              <a:latin typeface="Poppins" panose="00000500000000000000" pitchFamily="2" charset="0"/>
              <a:cs typeface="Poppins" panose="00000500000000000000" pitchFamily="2" charset="0"/>
            </a:endParaRPr>
          </a:p>
          <a:p>
            <a:pPr marL="0" lvl="0" indent="0" algn="l" rtl="0">
              <a:spcBef>
                <a:spcPts val="0"/>
              </a:spcBef>
              <a:spcAft>
                <a:spcPts val="0"/>
              </a:spcAft>
              <a:buNone/>
            </a:pPr>
            <a:r>
              <a:rPr lang="en-US" dirty="0">
                <a:latin typeface="Poppins" panose="00000500000000000000" pitchFamily="2" charset="0"/>
                <a:cs typeface="Poppins" panose="00000500000000000000" pitchFamily="2" charset="0"/>
              </a:rPr>
              <a:t>disruptive innovation. Harvard Business Review 93(12): 44–53.</a:t>
            </a:r>
            <a:endParaRPr dirty="0">
              <a:latin typeface="Poppins" panose="00000500000000000000" pitchFamily="2" charset="0"/>
              <a:cs typeface="Poppins" panose="00000500000000000000" pitchFamily="2" charset="0"/>
            </a:endParaRPr>
          </a:p>
        </p:txBody>
      </p:sp>
      <p:sp>
        <p:nvSpPr>
          <p:cNvPr id="36" name="Google Shape;36;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Poppins" panose="00000500000000000000" pitchFamily="2" charset="0"/>
                <a:cs typeface="Poppins" panose="00000500000000000000" pitchFamily="2" charset="0"/>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19</a:t>
            </a:fld>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
        <p:cNvGrpSpPr/>
        <p:nvPr/>
      </p:nvGrpSpPr>
      <p:grpSpPr>
        <a:xfrm>
          <a:off x="0" y="0"/>
          <a:ext cx="0" cy="0"/>
          <a:chOff x="0" y="0"/>
          <a:chExt cx="0" cy="0"/>
        </a:xfrm>
      </p:grpSpPr>
      <p:sp>
        <p:nvSpPr>
          <p:cNvPr id="41" name="Google Shape;41;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400"/>
              <a:buFont typeface="Arial"/>
              <a:buNone/>
            </a:pPr>
            <a:endParaRPr dirty="0">
              <a:latin typeface="Poppins" panose="00000500000000000000" pitchFamily="2" charset="0"/>
              <a:cs typeface="Poppins" panose="00000500000000000000" pitchFamily="2" charset="0"/>
            </a:endParaRPr>
          </a:p>
        </p:txBody>
      </p:sp>
      <p:sp>
        <p:nvSpPr>
          <p:cNvPr id="42" name="Google Shape;4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5" name="Google Shape;85;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7000"/>
              </a:lnSpc>
              <a:spcBef>
                <a:spcPts val="0"/>
              </a:spcBef>
              <a:spcAft>
                <a:spcPts val="0"/>
              </a:spcAft>
              <a:buNone/>
            </a:pPr>
            <a:r>
              <a:rPr lang="en-US" sz="1800" dirty="0">
                <a:latin typeface="Poppins" panose="00000500000000000000" pitchFamily="2" charset="0"/>
                <a:cs typeface="Poppins" panose="00000500000000000000" pitchFamily="2" charset="0"/>
                <a:sym typeface="Arial"/>
              </a:rPr>
              <a:t>Top Left Quadrant: </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dirty="0">
                <a:latin typeface="Poppins" panose="00000500000000000000" pitchFamily="2" charset="0"/>
                <a:cs typeface="Poppins" panose="00000500000000000000" pitchFamily="2" charset="0"/>
                <a:sym typeface="Arial"/>
              </a:rPr>
              <a:t>Quality Focus Description: This quadrant emphasizes the importance of maintaining or improving the quality of products and services as companies scale. </a:t>
            </a:r>
            <a:br>
              <a:rPr lang="en-US" sz="1800" dirty="0">
                <a:latin typeface="Poppins" panose="00000500000000000000" pitchFamily="2" charset="0"/>
                <a:cs typeface="Poppins" panose="00000500000000000000" pitchFamily="2" charset="0"/>
                <a:sym typeface="Arial"/>
              </a:rPr>
            </a:br>
            <a:r>
              <a:rPr lang="en-US" sz="1800" dirty="0">
                <a:latin typeface="Poppins" panose="00000500000000000000" pitchFamily="2" charset="0"/>
                <a:cs typeface="Poppins" panose="00000500000000000000" pitchFamily="2" charset="0"/>
                <a:sym typeface="Arial"/>
              </a:rPr>
              <a:t>Key Concepts: Ensuring customer satisfaction Implementing feedback mechanisms Examples: Practices like gathering customer feedback, quality audits, and continuous improvement initiatives to uphold standards.</a:t>
            </a:r>
            <a:br>
              <a:rPr lang="en-US" sz="1800" dirty="0">
                <a:latin typeface="Poppins" panose="00000500000000000000" pitchFamily="2" charset="0"/>
                <a:cs typeface="Poppins" panose="00000500000000000000" pitchFamily="2" charset="0"/>
                <a:sym typeface="Arial"/>
              </a:rPr>
            </a:br>
            <a:br>
              <a:rPr lang="en-US" sz="1800" dirty="0">
                <a:latin typeface="Poppins" panose="00000500000000000000" pitchFamily="2" charset="0"/>
                <a:cs typeface="Poppins" panose="00000500000000000000" pitchFamily="2" charset="0"/>
                <a:sym typeface="Arial"/>
              </a:rPr>
            </a:br>
            <a:r>
              <a:rPr lang="en-US" sz="1800" dirty="0">
                <a:latin typeface="Poppins" panose="00000500000000000000" pitchFamily="2" charset="0"/>
                <a:cs typeface="Poppins" panose="00000500000000000000" pitchFamily="2" charset="0"/>
                <a:sym typeface="Arial"/>
              </a:rPr>
              <a:t>Top Right Quadrant: </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dirty="0">
                <a:latin typeface="Poppins" panose="00000500000000000000" pitchFamily="2" charset="0"/>
                <a:cs typeface="Poppins" panose="00000500000000000000" pitchFamily="2" charset="0"/>
                <a:sym typeface="Arial"/>
              </a:rPr>
              <a:t>Process Optimization Description: This quadrant underscores the significance of improving processes to enhance efficiency and effectiveness during scaling. </a:t>
            </a:r>
            <a:br>
              <a:rPr lang="en-US" sz="1800" dirty="0">
                <a:latin typeface="Poppins" panose="00000500000000000000" pitchFamily="2" charset="0"/>
                <a:cs typeface="Poppins" panose="00000500000000000000" pitchFamily="2" charset="0"/>
                <a:sym typeface="Arial"/>
              </a:rPr>
            </a:br>
            <a:r>
              <a:rPr lang="en-US" sz="1800" dirty="0">
                <a:latin typeface="Poppins" panose="00000500000000000000" pitchFamily="2" charset="0"/>
                <a:cs typeface="Poppins" panose="00000500000000000000" pitchFamily="2" charset="0"/>
                <a:sym typeface="Arial"/>
              </a:rPr>
              <a:t>Key Concepts: Streamlining operations Adopting methodologies that enhance performance</a:t>
            </a:r>
            <a:br>
              <a:rPr lang="en-US" sz="1800" dirty="0">
                <a:latin typeface="Poppins" panose="00000500000000000000" pitchFamily="2" charset="0"/>
                <a:cs typeface="Poppins" panose="00000500000000000000" pitchFamily="2" charset="0"/>
                <a:sym typeface="Arial"/>
              </a:rPr>
            </a:br>
            <a:r>
              <a:rPr lang="en-US" sz="1800" dirty="0">
                <a:latin typeface="Poppins" panose="00000500000000000000" pitchFamily="2" charset="0"/>
                <a:cs typeface="Poppins" panose="00000500000000000000" pitchFamily="2" charset="0"/>
                <a:sym typeface="Arial"/>
              </a:rPr>
              <a:t>Examples: Implementing lean management practices, using Agile methodologies, and automating repetitive tasks to reduce costs and improve service delivery.</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br>
              <a:rPr lang="en-US" sz="1800" dirty="0">
                <a:latin typeface="Poppins" panose="00000500000000000000" pitchFamily="2" charset="0"/>
                <a:cs typeface="Poppins" panose="00000500000000000000" pitchFamily="2" charset="0"/>
                <a:sym typeface="Arial"/>
              </a:rPr>
            </a:br>
            <a:r>
              <a:rPr lang="en-US" sz="1800" dirty="0">
                <a:latin typeface="Poppins" panose="00000500000000000000" pitchFamily="2" charset="0"/>
                <a:cs typeface="Poppins" panose="00000500000000000000" pitchFamily="2" charset="0"/>
                <a:sym typeface="Arial"/>
              </a:rPr>
              <a:t>Bottom Left Quadrant: </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dirty="0">
                <a:latin typeface="Poppins" panose="00000500000000000000" pitchFamily="2" charset="0"/>
                <a:cs typeface="Poppins" panose="00000500000000000000" pitchFamily="2" charset="0"/>
                <a:sym typeface="Arial"/>
              </a:rPr>
              <a:t>Capacity Building Description: This quadrant focuses on increasing the company's capacity to handle greater workloads, which may involve investing in additional resources, both human and technological. </a:t>
            </a:r>
            <a:br>
              <a:rPr lang="en-US" sz="1800" dirty="0">
                <a:latin typeface="Poppins" panose="00000500000000000000" pitchFamily="2" charset="0"/>
                <a:cs typeface="Poppins" panose="00000500000000000000" pitchFamily="2" charset="0"/>
                <a:sym typeface="Arial"/>
              </a:rPr>
            </a:br>
            <a:r>
              <a:rPr lang="en-US" sz="1800" dirty="0">
                <a:latin typeface="Poppins" panose="00000500000000000000" pitchFamily="2" charset="0"/>
                <a:cs typeface="Poppins" panose="00000500000000000000" pitchFamily="2" charset="0"/>
                <a:sym typeface="Arial"/>
              </a:rPr>
              <a:t>Key Concepts: Investment in infrastructure Recruitment and training of new staff Examples: Hiring additional personnel, upgrading technology platforms, and improving operational processes to manage increased demand. </a:t>
            </a:r>
            <a:br>
              <a:rPr lang="en-US" sz="1800" dirty="0">
                <a:latin typeface="Poppins" panose="00000500000000000000" pitchFamily="2" charset="0"/>
                <a:cs typeface="Poppins" panose="00000500000000000000" pitchFamily="2" charset="0"/>
                <a:sym typeface="Arial"/>
              </a:rPr>
            </a:b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dirty="0">
                <a:latin typeface="Poppins" panose="00000500000000000000" pitchFamily="2" charset="0"/>
                <a:cs typeface="Poppins" panose="00000500000000000000" pitchFamily="2" charset="0"/>
                <a:sym typeface="Arial"/>
              </a:rPr>
              <a:t>Bottom Right Quadrant: </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dirty="0">
                <a:latin typeface="Poppins" panose="00000500000000000000" pitchFamily="2" charset="0"/>
                <a:cs typeface="Poppins" panose="00000500000000000000" pitchFamily="2" charset="0"/>
                <a:sym typeface="Arial"/>
              </a:rPr>
              <a:t>Market Expansion Description: This quadrant highlights the need for organizations to seek new markets and diversify their customer bases as part of their scaling strategy. </a:t>
            </a:r>
            <a:br>
              <a:rPr lang="en-US" sz="1800" dirty="0">
                <a:latin typeface="Poppins" panose="00000500000000000000" pitchFamily="2" charset="0"/>
                <a:cs typeface="Poppins" panose="00000500000000000000" pitchFamily="2" charset="0"/>
                <a:sym typeface="Arial"/>
              </a:rPr>
            </a:br>
            <a:r>
              <a:rPr lang="en-US" sz="1800" dirty="0">
                <a:latin typeface="Poppins" panose="00000500000000000000" pitchFamily="2" charset="0"/>
                <a:cs typeface="Poppins" panose="00000500000000000000" pitchFamily="2" charset="0"/>
                <a:sym typeface="Arial"/>
              </a:rPr>
              <a:t>Key Concepts: Exploring new geographical markets, Expanding product and service offerings, </a:t>
            </a:r>
            <a:br>
              <a:rPr lang="en-US" sz="1800" dirty="0">
                <a:latin typeface="Poppins" panose="00000500000000000000" pitchFamily="2" charset="0"/>
                <a:cs typeface="Poppins" panose="00000500000000000000" pitchFamily="2" charset="0"/>
                <a:sym typeface="Arial"/>
              </a:rPr>
            </a:br>
            <a:r>
              <a:rPr lang="en-US" sz="1800" dirty="0">
                <a:latin typeface="Poppins" panose="00000500000000000000" pitchFamily="2" charset="0"/>
                <a:cs typeface="Poppins" panose="00000500000000000000" pitchFamily="2" charset="0"/>
                <a:sym typeface="Arial"/>
              </a:rPr>
              <a:t>Examples: Launching new product lines, entering foreign markets, or targeting different customer segments.</a:t>
            </a:r>
            <a:br>
              <a:rPr lang="en-US" sz="1800" dirty="0">
                <a:latin typeface="Poppins" panose="00000500000000000000" pitchFamily="2" charset="0"/>
                <a:cs typeface="Poppins" panose="00000500000000000000" pitchFamily="2" charset="0"/>
                <a:sym typeface="Arial"/>
              </a:rPr>
            </a:br>
            <a:br>
              <a:rPr lang="en-US" sz="1800" dirty="0">
                <a:latin typeface="Poppins" panose="00000500000000000000" pitchFamily="2" charset="0"/>
                <a:cs typeface="Poppins" panose="00000500000000000000" pitchFamily="2" charset="0"/>
                <a:sym typeface="Arial"/>
              </a:rPr>
            </a:br>
            <a:endParaRPr sz="1800" dirty="0">
              <a:latin typeface="Poppins" panose="00000500000000000000" pitchFamily="2" charset="0"/>
              <a:cs typeface="Poppins" panose="00000500000000000000" pitchFamily="2" charset="0"/>
              <a:sym typeface="Arial"/>
            </a:endParaRPr>
          </a:p>
          <a:p>
            <a:pPr marL="0" lvl="0" indent="0" algn="l" rtl="0">
              <a:spcBef>
                <a:spcPts val="800"/>
              </a:spcBef>
              <a:spcAft>
                <a:spcPts val="0"/>
              </a:spcAft>
              <a:buNone/>
            </a:pPr>
            <a:endParaRPr sz="1900" dirty="0">
              <a:latin typeface="Poppins"/>
              <a:ea typeface="Poppins"/>
              <a:cs typeface="Poppins"/>
              <a:sym typeface="Poppins"/>
            </a:endParaRPr>
          </a:p>
        </p:txBody>
      </p:sp>
      <p:sp>
        <p:nvSpPr>
          <p:cNvPr id="86" name="Google Shape;86;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Poppins" panose="00000500000000000000" pitchFamily="2" charset="0"/>
                <a:cs typeface="Poppins" panose="00000500000000000000" pitchFamily="2" charset="0"/>
                <a:sym typeface="Arial"/>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21</a:t>
            </a:fld>
            <a:endParaRPr kumimoji="0" sz="12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400"/>
              <a:buFont typeface="Arial"/>
              <a:buNone/>
            </a:pPr>
            <a:endParaRPr dirty="0">
              <a:latin typeface="Poppins" panose="00000500000000000000" pitchFamily="2" charset="0"/>
              <a:cs typeface="Poppins" panose="00000500000000000000" pitchFamily="2" charset="0"/>
            </a:endParaRPr>
          </a:p>
        </p:txBody>
      </p:sp>
      <p:sp>
        <p:nvSpPr>
          <p:cNvPr id="120" name="Google Shape;12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0" name="Google Shape;240;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7000"/>
              </a:lnSpc>
              <a:spcBef>
                <a:spcPts val="0"/>
              </a:spcBef>
              <a:spcAft>
                <a:spcPts val="0"/>
              </a:spcAft>
              <a:buNone/>
            </a:pPr>
            <a:r>
              <a:rPr lang="en-US" sz="1800" b="1" dirty="0">
                <a:latin typeface="Poppins" panose="00000500000000000000" pitchFamily="2" charset="0"/>
                <a:cs typeface="Poppins" panose="00000500000000000000" pitchFamily="2" charset="0"/>
                <a:sym typeface="Arial"/>
              </a:rPr>
              <a:t>Key Aspects of Cultural Shifts:</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dirty="0">
                <a:latin typeface="Poppins" panose="00000500000000000000" pitchFamily="2" charset="0"/>
                <a:cs typeface="Poppins" panose="00000500000000000000" pitchFamily="2" charset="0"/>
                <a:sym typeface="Arial"/>
              </a:rPr>
              <a:t>Values and Beliefs: Changes in what is considered important within an organization. For instance, a company may move from a profit-centric culture to one that prioritizes social responsibility and sustainability.</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dirty="0">
                <a:latin typeface="Poppins" panose="00000500000000000000" pitchFamily="2" charset="0"/>
                <a:cs typeface="Poppins" panose="00000500000000000000" pitchFamily="2" charset="0"/>
                <a:sym typeface="Arial"/>
              </a:rPr>
              <a:t>Behaviors and Norms: A shift in how individuals interact, communicate, and work together. This can include adopting more collaborative practices or embracing diversity and inclusion within teams.</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dirty="0">
                <a:latin typeface="Poppins" panose="00000500000000000000" pitchFamily="2" charset="0"/>
                <a:cs typeface="Poppins" panose="00000500000000000000" pitchFamily="2" charset="0"/>
                <a:sym typeface="Arial"/>
              </a:rPr>
              <a:t>Leadership Influence: Leadership plays a crucial role in driving cultural shifts. Leaders can shape and influence the organizational culture by modeling desired behaviors and establishing new policies or practices.</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dirty="0">
                <a:latin typeface="Poppins" panose="00000500000000000000" pitchFamily="2" charset="0"/>
                <a:cs typeface="Poppins" panose="00000500000000000000" pitchFamily="2" charset="0"/>
                <a:sym typeface="Arial"/>
              </a:rPr>
              <a:t>Adapting to Change: Organizations may need to evolve their culture in response to external pressures such as economic conditions, competitive landscapes, or technological innovations. This adaptability is essential for ongoing success and relevance.</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b="1" dirty="0">
                <a:latin typeface="Poppins" panose="00000500000000000000" pitchFamily="2" charset="0"/>
                <a:cs typeface="Poppins" panose="00000500000000000000" pitchFamily="2" charset="0"/>
                <a:sym typeface="Arial"/>
              </a:rPr>
              <a:t> </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b="1" dirty="0">
                <a:latin typeface="Poppins" panose="00000500000000000000" pitchFamily="2" charset="0"/>
                <a:cs typeface="Poppins" panose="00000500000000000000" pitchFamily="2" charset="0"/>
                <a:sym typeface="Arial"/>
              </a:rPr>
              <a:t>Examples of Cultural Shifts:</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dirty="0">
                <a:latin typeface="Poppins" panose="00000500000000000000" pitchFamily="2" charset="0"/>
                <a:cs typeface="Poppins" panose="00000500000000000000" pitchFamily="2" charset="0"/>
                <a:sym typeface="Arial"/>
              </a:rPr>
              <a:t>Remote Work Transition</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dirty="0">
                <a:latin typeface="Poppins" panose="00000500000000000000" pitchFamily="2" charset="0"/>
                <a:cs typeface="Poppins" panose="00000500000000000000" pitchFamily="2" charset="0"/>
                <a:sym typeface="Arial"/>
              </a:rPr>
              <a:t>Diversity and Inclusion</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dirty="0">
                <a:latin typeface="Poppins" panose="00000500000000000000" pitchFamily="2" charset="0"/>
                <a:cs typeface="Poppins" panose="00000500000000000000" pitchFamily="2" charset="0"/>
                <a:sym typeface="Arial"/>
              </a:rPr>
              <a:t>Tech Adoption</a:t>
            </a:r>
            <a:endParaRPr sz="1800" dirty="0">
              <a:latin typeface="Poppins" panose="00000500000000000000" pitchFamily="2" charset="0"/>
              <a:cs typeface="Poppins" panose="00000500000000000000" pitchFamily="2" charset="0"/>
              <a:sym typeface="Arial"/>
            </a:endParaRPr>
          </a:p>
          <a:p>
            <a:pPr marL="0" lvl="0" indent="0" algn="l" rtl="0">
              <a:lnSpc>
                <a:spcPct val="107000"/>
              </a:lnSpc>
              <a:spcBef>
                <a:spcPts val="800"/>
              </a:spcBef>
              <a:spcAft>
                <a:spcPts val="0"/>
              </a:spcAft>
              <a:buNone/>
            </a:pPr>
            <a:r>
              <a:rPr lang="en-US" sz="1800" dirty="0">
                <a:latin typeface="Poppins" panose="00000500000000000000" pitchFamily="2" charset="0"/>
                <a:cs typeface="Poppins" panose="00000500000000000000" pitchFamily="2" charset="0"/>
                <a:sym typeface="Arial"/>
              </a:rPr>
              <a:t> </a:t>
            </a:r>
            <a:endParaRPr dirty="0">
              <a:latin typeface="Poppins" panose="00000500000000000000" pitchFamily="2" charset="0"/>
              <a:cs typeface="Poppins" panose="00000500000000000000" pitchFamily="2" charset="0"/>
            </a:endParaRPr>
          </a:p>
          <a:p>
            <a:pPr marL="0" lvl="0" indent="0" algn="l" rtl="0">
              <a:spcBef>
                <a:spcPts val="800"/>
              </a:spcBef>
              <a:spcAft>
                <a:spcPts val="0"/>
              </a:spcAft>
              <a:buNone/>
            </a:pPr>
            <a:endParaRPr dirty="0">
              <a:latin typeface="Poppins" panose="00000500000000000000" pitchFamily="2" charset="0"/>
              <a:cs typeface="Poppins" panose="00000500000000000000" pitchFamily="2" charset="0"/>
            </a:endParaRPr>
          </a:p>
        </p:txBody>
      </p:sp>
      <p:sp>
        <p:nvSpPr>
          <p:cNvPr id="241" name="Google Shape;241;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Poppins" panose="00000500000000000000" pitchFamily="2" charset="0"/>
                <a:cs typeface="Poppins" panose="00000500000000000000" pitchFamily="2" charset="0"/>
                <a:sym typeface="Arial"/>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23</a:t>
            </a:fld>
            <a:endParaRPr kumimoji="0" sz="12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p:txBody>
      </p:sp>
      <p:sp>
        <p:nvSpPr>
          <p:cNvPr id="267" name="Google Shape;26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22F3EA-D33D-52D9-DC6F-EDCFABF2E8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E2BE3E-5BB5-F1F0-1658-F5150A7A13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02F27D-85F9-2D30-3981-44694AF3ACEA}"/>
              </a:ext>
            </a:extLst>
          </p:cNvPr>
          <p:cNvSpPr>
            <a:spLocks noGrp="1"/>
          </p:cNvSpPr>
          <p:nvPr>
            <p:ph type="body" idx="1"/>
          </p:nvPr>
        </p:nvSpPr>
        <p:spPr/>
        <p:txBody>
          <a:bodyPr/>
          <a:lstStyle/>
          <a:p>
            <a:r>
              <a:rPr lang="en-US" dirty="0"/>
              <a:t>https://en.wikipedia.org/wiki/AOL#History</a:t>
            </a:r>
            <a:endParaRPr lang="en-GH" dirty="0"/>
          </a:p>
        </p:txBody>
      </p:sp>
      <p:sp>
        <p:nvSpPr>
          <p:cNvPr id="4" name="Slide Number Placeholder 3">
            <a:extLst>
              <a:ext uri="{FF2B5EF4-FFF2-40B4-BE49-F238E27FC236}">
                <a16:creationId xmlns:a16="http://schemas.microsoft.com/office/drawing/2014/main" id="{43EE2711-51B6-0131-1D73-820E237AC3A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3D8F2F-59C0-496A-A4C1-E1A739E2B816}" type="slidenum">
              <a:rPr kumimoji="0" lang="en-GH" sz="1200" b="0" i="0" u="none" strike="noStrike" kern="1200" cap="none" spc="0" normalizeH="0" baseline="0" noProof="0" smtClean="0">
                <a:ln>
                  <a:noFill/>
                </a:ln>
                <a:solidFill>
                  <a:prstClr val="black"/>
                </a:solidFill>
                <a:effectLst/>
                <a:uLnTx/>
                <a:uFillTx/>
                <a:latin typeface="Aptos" panose="02110004020202020204"/>
                <a:ea typeface="+mn-ea"/>
                <a:cs typeface="Poppins" panose="00000500000000000000" pitchFamily="2" charset="0"/>
                <a:sym typeface="Arial"/>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H" sz="1200" b="0" i="0" u="none" strike="noStrike" kern="1200" cap="none" spc="0" normalizeH="0" baseline="0" noProof="0">
              <a:ln>
                <a:noFill/>
              </a:ln>
              <a:solidFill>
                <a:prstClr val="black"/>
              </a:solidFill>
              <a:effectLst/>
              <a:uLnTx/>
              <a:uFillTx/>
              <a:latin typeface="Aptos" panose="02110004020202020204"/>
              <a:ea typeface="+mn-ea"/>
              <a:cs typeface="Poppins" panose="00000500000000000000" pitchFamily="2" charset="0"/>
              <a:sym typeface="Arial"/>
            </a:endParaRPr>
          </a:p>
        </p:txBody>
      </p:sp>
    </p:spTree>
    <p:extLst>
      <p:ext uri="{BB962C8B-B14F-4D97-AF65-F5344CB8AC3E}">
        <p14:creationId xmlns:p14="http://schemas.microsoft.com/office/powerpoint/2010/main" val="870513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B895BF-C338-31EF-105B-56995C17C3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0CC137-3A27-AD8B-92C0-11ACA88F81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003BF9-6A74-A1E1-93D9-44C5DC4BF2BD}"/>
              </a:ext>
            </a:extLst>
          </p:cNvPr>
          <p:cNvSpPr>
            <a:spLocks noGrp="1"/>
          </p:cNvSpPr>
          <p:nvPr>
            <p:ph type="body" idx="1"/>
          </p:nvPr>
        </p:nvSpPr>
        <p:spPr/>
        <p:txBody>
          <a:bodyPr/>
          <a:lstStyle/>
          <a:p>
            <a:r>
              <a:rPr lang="en-US" dirty="0"/>
              <a:t>https://en.wikipedia.org/wiki/AOL#History</a:t>
            </a:r>
            <a:endParaRPr lang="en-GH" dirty="0"/>
          </a:p>
        </p:txBody>
      </p:sp>
      <p:sp>
        <p:nvSpPr>
          <p:cNvPr id="4" name="Slide Number Placeholder 3">
            <a:extLst>
              <a:ext uri="{FF2B5EF4-FFF2-40B4-BE49-F238E27FC236}">
                <a16:creationId xmlns:a16="http://schemas.microsoft.com/office/drawing/2014/main" id="{59C401DC-40C0-B3DE-70E0-BEC688F2037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3D8F2F-59C0-496A-A4C1-E1A739E2B816}" type="slidenum">
              <a:rPr kumimoji="0" lang="en-GH" sz="1200" b="0" i="0" u="none" strike="noStrike" kern="1200" cap="none" spc="0" normalizeH="0" baseline="0" noProof="0" smtClean="0">
                <a:ln>
                  <a:noFill/>
                </a:ln>
                <a:solidFill>
                  <a:prstClr val="black"/>
                </a:solidFill>
                <a:effectLst/>
                <a:uLnTx/>
                <a:uFillTx/>
                <a:latin typeface="Aptos" panose="02110004020202020204"/>
                <a:ea typeface="+mn-ea"/>
                <a:cs typeface="Poppins" panose="00000500000000000000" pitchFamily="2" charset="0"/>
                <a:sym typeface="Arial"/>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H" sz="1200" b="0" i="0" u="none" strike="noStrike" kern="1200" cap="none" spc="0" normalizeH="0" baseline="0" noProof="0">
              <a:ln>
                <a:noFill/>
              </a:ln>
              <a:solidFill>
                <a:prstClr val="black"/>
              </a:solidFill>
              <a:effectLst/>
              <a:uLnTx/>
              <a:uFillTx/>
              <a:latin typeface="Aptos" panose="02110004020202020204"/>
              <a:ea typeface="+mn-ea"/>
              <a:cs typeface="Poppins" panose="00000500000000000000" pitchFamily="2" charset="0"/>
              <a:sym typeface="Arial"/>
            </a:endParaRPr>
          </a:p>
        </p:txBody>
      </p:sp>
    </p:spTree>
    <p:extLst>
      <p:ext uri="{BB962C8B-B14F-4D97-AF65-F5344CB8AC3E}">
        <p14:creationId xmlns:p14="http://schemas.microsoft.com/office/powerpoint/2010/main" val="3838310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A3A3D6-E5A3-2864-9F53-F3710206C4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21E244-CAAE-6054-F10A-183AE5FEF1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8E3295-E44F-CE59-CA55-1C20039DA34E}"/>
              </a:ext>
            </a:extLst>
          </p:cNvPr>
          <p:cNvSpPr>
            <a:spLocks noGrp="1"/>
          </p:cNvSpPr>
          <p:nvPr>
            <p:ph type="body" idx="1"/>
          </p:nvPr>
        </p:nvSpPr>
        <p:spPr/>
        <p:txBody>
          <a:bodyPr/>
          <a:lstStyle/>
          <a:p>
            <a:r>
              <a:rPr lang="en-US" dirty="0"/>
              <a:t>https://en.wikipedia.org/wiki/AOL#History</a:t>
            </a:r>
            <a:endParaRPr lang="en-GH" dirty="0"/>
          </a:p>
        </p:txBody>
      </p:sp>
      <p:sp>
        <p:nvSpPr>
          <p:cNvPr id="4" name="Slide Number Placeholder 3">
            <a:extLst>
              <a:ext uri="{FF2B5EF4-FFF2-40B4-BE49-F238E27FC236}">
                <a16:creationId xmlns:a16="http://schemas.microsoft.com/office/drawing/2014/main" id="{37983D78-11B2-32AC-680E-39BDD09051A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3D8F2F-59C0-496A-A4C1-E1A739E2B816}" type="slidenum">
              <a:rPr kumimoji="0" lang="en-GH" sz="1200" b="0" i="0" u="none" strike="noStrike" kern="1200" cap="none" spc="0" normalizeH="0" baseline="0" noProof="0" smtClean="0">
                <a:ln>
                  <a:noFill/>
                </a:ln>
                <a:solidFill>
                  <a:prstClr val="black"/>
                </a:solidFill>
                <a:effectLst/>
                <a:uLnTx/>
                <a:uFillTx/>
                <a:latin typeface="Aptos" panose="02110004020202020204"/>
                <a:ea typeface="+mn-ea"/>
                <a:cs typeface="Poppins" panose="00000500000000000000" pitchFamily="2" charset="0"/>
                <a:sym typeface="Arial"/>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H" sz="1200" b="0" i="0" u="none" strike="noStrike" kern="1200" cap="none" spc="0" normalizeH="0" baseline="0" noProof="0">
              <a:ln>
                <a:noFill/>
              </a:ln>
              <a:solidFill>
                <a:prstClr val="black"/>
              </a:solidFill>
              <a:effectLst/>
              <a:uLnTx/>
              <a:uFillTx/>
              <a:latin typeface="Aptos" panose="02110004020202020204"/>
              <a:ea typeface="+mn-ea"/>
              <a:cs typeface="Poppins" panose="00000500000000000000" pitchFamily="2" charset="0"/>
              <a:sym typeface="Arial"/>
            </a:endParaRPr>
          </a:p>
        </p:txBody>
      </p:sp>
    </p:spTree>
    <p:extLst>
      <p:ext uri="{BB962C8B-B14F-4D97-AF65-F5344CB8AC3E}">
        <p14:creationId xmlns:p14="http://schemas.microsoft.com/office/powerpoint/2010/main" val="13600104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F6949-CD50-27F4-1FD4-9FAEEB29DD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D35213-ACE0-8B95-F17C-4BA9DD44CC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5A9C53-4967-D333-FB84-6EC70AA0E3BD}"/>
              </a:ext>
            </a:extLst>
          </p:cNvPr>
          <p:cNvSpPr>
            <a:spLocks noGrp="1"/>
          </p:cNvSpPr>
          <p:nvPr>
            <p:ph type="body" idx="1"/>
          </p:nvPr>
        </p:nvSpPr>
        <p:spPr/>
        <p:txBody>
          <a:bodyPr/>
          <a:lstStyle/>
          <a:p>
            <a:r>
              <a:rPr lang="en-US" dirty="0"/>
              <a:t>https://en.wikipedia.org/wiki/AOL#History</a:t>
            </a:r>
            <a:endParaRPr lang="en-GH" dirty="0"/>
          </a:p>
        </p:txBody>
      </p:sp>
      <p:sp>
        <p:nvSpPr>
          <p:cNvPr id="4" name="Slide Number Placeholder 3">
            <a:extLst>
              <a:ext uri="{FF2B5EF4-FFF2-40B4-BE49-F238E27FC236}">
                <a16:creationId xmlns:a16="http://schemas.microsoft.com/office/drawing/2014/main" id="{4467969F-F5E5-098B-7E52-D74EAA48021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3D8F2F-59C0-496A-A4C1-E1A739E2B816}" type="slidenum">
              <a:rPr kumimoji="0" lang="en-GH" sz="1200" b="0" i="0" u="none" strike="noStrike" kern="1200" cap="none" spc="0" normalizeH="0" baseline="0" noProof="0" smtClean="0">
                <a:ln>
                  <a:noFill/>
                </a:ln>
                <a:solidFill>
                  <a:prstClr val="black"/>
                </a:solidFill>
                <a:effectLst/>
                <a:uLnTx/>
                <a:uFillTx/>
                <a:latin typeface="Aptos" panose="02110004020202020204"/>
                <a:ea typeface="+mn-ea"/>
                <a:cs typeface="Poppins" panose="00000500000000000000" pitchFamily="2" charset="0"/>
                <a:sym typeface="Arial"/>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H" sz="1200" b="0" i="0" u="none" strike="noStrike" kern="1200" cap="none" spc="0" normalizeH="0" baseline="0" noProof="0">
              <a:ln>
                <a:noFill/>
              </a:ln>
              <a:solidFill>
                <a:prstClr val="black"/>
              </a:solidFill>
              <a:effectLst/>
              <a:uLnTx/>
              <a:uFillTx/>
              <a:latin typeface="Aptos" panose="02110004020202020204"/>
              <a:ea typeface="+mn-ea"/>
              <a:cs typeface="Poppins" panose="00000500000000000000" pitchFamily="2" charset="0"/>
              <a:sym typeface="Arial"/>
            </a:endParaRPr>
          </a:p>
        </p:txBody>
      </p:sp>
    </p:spTree>
    <p:extLst>
      <p:ext uri="{BB962C8B-B14F-4D97-AF65-F5344CB8AC3E}">
        <p14:creationId xmlns:p14="http://schemas.microsoft.com/office/powerpoint/2010/main" val="34562204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58E46-9769-627A-8DE0-16E57E97B5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813BEB-0797-C3E2-3822-F2EFE5EE48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812909-1834-F660-59C6-B67B213F6A9F}"/>
              </a:ext>
            </a:extLst>
          </p:cNvPr>
          <p:cNvSpPr>
            <a:spLocks noGrp="1"/>
          </p:cNvSpPr>
          <p:nvPr>
            <p:ph type="body" idx="1"/>
          </p:nvPr>
        </p:nvSpPr>
        <p:spPr/>
        <p:txBody>
          <a:bodyPr/>
          <a:lstStyle/>
          <a:p>
            <a:r>
              <a:rPr lang="en-US" dirty="0"/>
              <a:t>https://en.wikipedia.org/wiki/AOL#History</a:t>
            </a:r>
            <a:endParaRPr lang="en-GH" dirty="0"/>
          </a:p>
        </p:txBody>
      </p:sp>
      <p:sp>
        <p:nvSpPr>
          <p:cNvPr id="4" name="Slide Number Placeholder 3">
            <a:extLst>
              <a:ext uri="{FF2B5EF4-FFF2-40B4-BE49-F238E27FC236}">
                <a16:creationId xmlns:a16="http://schemas.microsoft.com/office/drawing/2014/main" id="{57945CCF-7EAB-4A89-D98E-42A43B35709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3D8F2F-59C0-496A-A4C1-E1A739E2B816}" type="slidenum">
              <a:rPr kumimoji="0" lang="en-GH" sz="1200" b="0" i="0" u="none" strike="noStrike" kern="1200" cap="none" spc="0" normalizeH="0" baseline="0" noProof="0" smtClean="0">
                <a:ln>
                  <a:noFill/>
                </a:ln>
                <a:solidFill>
                  <a:prstClr val="black"/>
                </a:solidFill>
                <a:effectLst/>
                <a:uLnTx/>
                <a:uFillTx/>
                <a:latin typeface="Aptos" panose="02110004020202020204"/>
                <a:ea typeface="+mn-ea"/>
                <a:cs typeface="Poppins" panose="00000500000000000000" pitchFamily="2" charset="0"/>
                <a:sym typeface="Arial"/>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H" sz="1200" b="0" i="0" u="none" strike="noStrike" kern="1200" cap="none" spc="0" normalizeH="0" baseline="0" noProof="0">
              <a:ln>
                <a:noFill/>
              </a:ln>
              <a:solidFill>
                <a:prstClr val="black"/>
              </a:solidFill>
              <a:effectLst/>
              <a:uLnTx/>
              <a:uFillTx/>
              <a:latin typeface="Aptos" panose="02110004020202020204"/>
              <a:ea typeface="+mn-ea"/>
              <a:cs typeface="Poppins" panose="00000500000000000000" pitchFamily="2" charset="0"/>
              <a:sym typeface="Arial"/>
            </a:endParaRPr>
          </a:p>
        </p:txBody>
      </p:sp>
    </p:spTree>
    <p:extLst>
      <p:ext uri="{BB962C8B-B14F-4D97-AF65-F5344CB8AC3E}">
        <p14:creationId xmlns:p14="http://schemas.microsoft.com/office/powerpoint/2010/main" val="8636445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D0324-9386-390E-4012-2DBF6FE370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3A5BC3-1442-AC2E-105F-3A911A7970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EB2AB5-3E69-12CB-A531-78DCBD758D0C}"/>
              </a:ext>
            </a:extLst>
          </p:cNvPr>
          <p:cNvSpPr>
            <a:spLocks noGrp="1"/>
          </p:cNvSpPr>
          <p:nvPr>
            <p:ph type="body" idx="1"/>
          </p:nvPr>
        </p:nvSpPr>
        <p:spPr/>
        <p:txBody>
          <a:bodyPr/>
          <a:lstStyle/>
          <a:p>
            <a:r>
              <a:rPr lang="en-US" dirty="0"/>
              <a:t>https://en.wikipedia.org/wiki/AOL#History</a:t>
            </a:r>
            <a:endParaRPr lang="en-GH" dirty="0"/>
          </a:p>
        </p:txBody>
      </p:sp>
      <p:sp>
        <p:nvSpPr>
          <p:cNvPr id="4" name="Slide Number Placeholder 3">
            <a:extLst>
              <a:ext uri="{FF2B5EF4-FFF2-40B4-BE49-F238E27FC236}">
                <a16:creationId xmlns:a16="http://schemas.microsoft.com/office/drawing/2014/main" id="{A0019D90-1290-922C-1082-50B82253ADF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3D8F2F-59C0-496A-A4C1-E1A739E2B816}" type="slidenum">
              <a:rPr kumimoji="0" lang="en-GH" sz="1200" b="0" i="0" u="none" strike="noStrike" kern="1200" cap="none" spc="0" normalizeH="0" baseline="0" noProof="0" smtClean="0">
                <a:ln>
                  <a:noFill/>
                </a:ln>
                <a:solidFill>
                  <a:prstClr val="black"/>
                </a:solidFill>
                <a:effectLst/>
                <a:uLnTx/>
                <a:uFillTx/>
                <a:latin typeface="Aptos" panose="02110004020202020204"/>
                <a:ea typeface="+mn-ea"/>
                <a:cs typeface="Poppins" panose="00000500000000000000" pitchFamily="2" charset="0"/>
                <a:sym typeface="Arial"/>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H" sz="1200" b="0" i="0" u="none" strike="noStrike" kern="1200" cap="none" spc="0" normalizeH="0" baseline="0" noProof="0">
              <a:ln>
                <a:noFill/>
              </a:ln>
              <a:solidFill>
                <a:prstClr val="black"/>
              </a:solidFill>
              <a:effectLst/>
              <a:uLnTx/>
              <a:uFillTx/>
              <a:latin typeface="Aptos" panose="02110004020202020204"/>
              <a:ea typeface="+mn-ea"/>
              <a:cs typeface="Poppins" panose="00000500000000000000" pitchFamily="2" charset="0"/>
              <a:sym typeface="Arial"/>
            </a:endParaRPr>
          </a:p>
        </p:txBody>
      </p:sp>
    </p:spTree>
    <p:extLst>
      <p:ext uri="{BB962C8B-B14F-4D97-AF65-F5344CB8AC3E}">
        <p14:creationId xmlns:p14="http://schemas.microsoft.com/office/powerpoint/2010/main" val="38856277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p:txBody>
      </p:sp>
      <p:sp>
        <p:nvSpPr>
          <p:cNvPr id="320" name="Google Shape;320;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p:txBody>
      </p:sp>
      <p:sp>
        <p:nvSpPr>
          <p:cNvPr id="325" name="Google Shape;325;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p:txBody>
      </p:sp>
      <p:sp>
        <p:nvSpPr>
          <p:cNvPr id="330" name="Google Shape;330;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p:txBody>
      </p:sp>
      <p:sp>
        <p:nvSpPr>
          <p:cNvPr id="336" name="Google Shape;336;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p1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p:txBody>
      </p:sp>
      <p:sp>
        <p:nvSpPr>
          <p:cNvPr id="342" name="Google Shape;342;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6">
          <a:extLst>
            <a:ext uri="{FF2B5EF4-FFF2-40B4-BE49-F238E27FC236}">
              <a16:creationId xmlns:a16="http://schemas.microsoft.com/office/drawing/2014/main" id="{759172BE-7706-72CF-6568-53B8801FDB74}"/>
            </a:ext>
          </a:extLst>
        </p:cNvPr>
        <p:cNvGrpSpPr/>
        <p:nvPr/>
      </p:nvGrpSpPr>
      <p:grpSpPr>
        <a:xfrm>
          <a:off x="0" y="0"/>
          <a:ext cx="0" cy="0"/>
          <a:chOff x="0" y="0"/>
          <a:chExt cx="0" cy="0"/>
        </a:xfrm>
      </p:grpSpPr>
      <p:sp>
        <p:nvSpPr>
          <p:cNvPr id="347" name="Google Shape;347;p20:notes">
            <a:extLst>
              <a:ext uri="{FF2B5EF4-FFF2-40B4-BE49-F238E27FC236}">
                <a16:creationId xmlns:a16="http://schemas.microsoft.com/office/drawing/2014/main" id="{AB46FBA7-17E7-5F90-82C8-00621A9027B3}"/>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8" name="Google Shape;348;p20:notes">
            <a:extLst>
              <a:ext uri="{FF2B5EF4-FFF2-40B4-BE49-F238E27FC236}">
                <a16:creationId xmlns:a16="http://schemas.microsoft.com/office/drawing/2014/main" id="{4D31F715-F309-768F-495B-13A6A5F66300}"/>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latin typeface="Poppins" panose="00000500000000000000" pitchFamily="2" charset="0"/>
                <a:cs typeface="Poppins" panose="00000500000000000000" pitchFamily="2" charset="0"/>
              </a:rPr>
              <a:t>https://hbr.org/2015/12/what-is-disruptive-innovation</a:t>
            </a:r>
            <a:endParaRPr dirty="0">
              <a:latin typeface="Poppins" panose="00000500000000000000" pitchFamily="2" charset="0"/>
              <a:cs typeface="Poppins" panose="00000500000000000000" pitchFamily="2" charset="0"/>
            </a:endParaRPr>
          </a:p>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a:p>
            <a:pPr marL="0" lvl="0" indent="0" algn="l" rtl="0">
              <a:spcBef>
                <a:spcPts val="0"/>
              </a:spcBef>
              <a:spcAft>
                <a:spcPts val="0"/>
              </a:spcAft>
              <a:buNone/>
            </a:pPr>
            <a:r>
              <a:rPr lang="en-US" dirty="0">
                <a:latin typeface="Poppins" panose="00000500000000000000" pitchFamily="2" charset="0"/>
                <a:cs typeface="Poppins" panose="00000500000000000000" pitchFamily="2" charset="0"/>
              </a:rPr>
              <a:t>Christensen, C., Raynor, M.E., &amp; MacDonald, R. (1995/2015, December). What is</a:t>
            </a:r>
            <a:endParaRPr dirty="0">
              <a:latin typeface="Poppins" panose="00000500000000000000" pitchFamily="2" charset="0"/>
              <a:cs typeface="Poppins" panose="00000500000000000000" pitchFamily="2" charset="0"/>
            </a:endParaRPr>
          </a:p>
          <a:p>
            <a:pPr marL="0" lvl="0" indent="0" algn="l" rtl="0">
              <a:spcBef>
                <a:spcPts val="0"/>
              </a:spcBef>
              <a:spcAft>
                <a:spcPts val="0"/>
              </a:spcAft>
              <a:buNone/>
            </a:pPr>
            <a:r>
              <a:rPr lang="en-US" dirty="0">
                <a:latin typeface="Poppins" panose="00000500000000000000" pitchFamily="2" charset="0"/>
                <a:cs typeface="Poppins" panose="00000500000000000000" pitchFamily="2" charset="0"/>
              </a:rPr>
              <a:t>disruptive innovation. Harvard Business Review 93(12): 44–53.</a:t>
            </a:r>
            <a:endParaRPr dirty="0">
              <a:latin typeface="Poppins" panose="00000500000000000000" pitchFamily="2" charset="0"/>
              <a:cs typeface="Poppins" panose="00000500000000000000" pitchFamily="2" charset="0"/>
            </a:endParaRPr>
          </a:p>
        </p:txBody>
      </p:sp>
      <p:sp>
        <p:nvSpPr>
          <p:cNvPr id="349" name="Google Shape;349;p20:notes">
            <a:extLst>
              <a:ext uri="{FF2B5EF4-FFF2-40B4-BE49-F238E27FC236}">
                <a16:creationId xmlns:a16="http://schemas.microsoft.com/office/drawing/2014/main" id="{59F9EF89-E071-B9E4-6B14-00E2B442C586}"/>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Poppins" panose="00000500000000000000" pitchFamily="2" charset="0"/>
                <a:cs typeface="Poppins" panose="00000500000000000000" pitchFamily="2" charset="0"/>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38</a:t>
            </a:fld>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Tree>
    <p:extLst>
      <p:ext uri="{BB962C8B-B14F-4D97-AF65-F5344CB8AC3E}">
        <p14:creationId xmlns:p14="http://schemas.microsoft.com/office/powerpoint/2010/main" val="15461100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6"/>
        <p:cNvGrpSpPr/>
        <p:nvPr/>
      </p:nvGrpSpPr>
      <p:grpSpPr>
        <a:xfrm>
          <a:off x="0" y="0"/>
          <a:ext cx="0" cy="0"/>
          <a:chOff x="0" y="0"/>
          <a:chExt cx="0" cy="0"/>
        </a:xfrm>
      </p:grpSpPr>
      <p:sp>
        <p:nvSpPr>
          <p:cNvPr id="347" name="Google Shape;347;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8" name="Google Shape;348;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latin typeface="Poppins" panose="00000500000000000000" pitchFamily="2" charset="0"/>
                <a:cs typeface="Poppins" panose="00000500000000000000" pitchFamily="2" charset="0"/>
              </a:rPr>
              <a:t>https://hbr.org/2015/12/what-is-disruptive-innovation</a:t>
            </a:r>
            <a:endParaRPr dirty="0">
              <a:latin typeface="Poppins" panose="00000500000000000000" pitchFamily="2" charset="0"/>
              <a:cs typeface="Poppins" panose="00000500000000000000" pitchFamily="2" charset="0"/>
            </a:endParaRPr>
          </a:p>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a:p>
            <a:pPr marL="0" lvl="0" indent="0" algn="l" rtl="0">
              <a:spcBef>
                <a:spcPts val="0"/>
              </a:spcBef>
              <a:spcAft>
                <a:spcPts val="0"/>
              </a:spcAft>
              <a:buNone/>
            </a:pPr>
            <a:r>
              <a:rPr lang="en-US" dirty="0">
                <a:latin typeface="Poppins" panose="00000500000000000000" pitchFamily="2" charset="0"/>
                <a:cs typeface="Poppins" panose="00000500000000000000" pitchFamily="2" charset="0"/>
              </a:rPr>
              <a:t>Christensen, C., Raynor, M.E., &amp; MacDonald, R. (1995/2015, December). What is</a:t>
            </a:r>
            <a:endParaRPr dirty="0">
              <a:latin typeface="Poppins" panose="00000500000000000000" pitchFamily="2" charset="0"/>
              <a:cs typeface="Poppins" panose="00000500000000000000" pitchFamily="2" charset="0"/>
            </a:endParaRPr>
          </a:p>
          <a:p>
            <a:pPr marL="0" lvl="0" indent="0" algn="l" rtl="0">
              <a:spcBef>
                <a:spcPts val="0"/>
              </a:spcBef>
              <a:spcAft>
                <a:spcPts val="0"/>
              </a:spcAft>
              <a:buNone/>
            </a:pPr>
            <a:r>
              <a:rPr lang="en-US" dirty="0">
                <a:latin typeface="Poppins" panose="00000500000000000000" pitchFamily="2" charset="0"/>
                <a:cs typeface="Poppins" panose="00000500000000000000" pitchFamily="2" charset="0"/>
              </a:rPr>
              <a:t>disruptive innovation. Harvard Business Review 93(12): 44–53.</a:t>
            </a:r>
            <a:endParaRPr dirty="0">
              <a:latin typeface="Poppins" panose="00000500000000000000" pitchFamily="2" charset="0"/>
              <a:cs typeface="Poppins" panose="00000500000000000000" pitchFamily="2" charset="0"/>
            </a:endParaRPr>
          </a:p>
        </p:txBody>
      </p:sp>
      <p:sp>
        <p:nvSpPr>
          <p:cNvPr id="349" name="Google Shape;349;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Poppins" panose="00000500000000000000" pitchFamily="2" charset="0"/>
                <a:cs typeface="Poppins" panose="00000500000000000000" pitchFamily="2" charset="0"/>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39</a:t>
            </a:fld>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5" name="Google Shape;355;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b="1" dirty="0">
                <a:latin typeface="Poppins" panose="00000500000000000000" pitchFamily="2" charset="0"/>
                <a:cs typeface="Poppins" panose="00000500000000000000" pitchFamily="2" charset="0"/>
              </a:rPr>
              <a:t>The Disruptive Innovation Model</a:t>
            </a:r>
            <a:endParaRPr dirty="0">
              <a:latin typeface="Poppins" panose="00000500000000000000" pitchFamily="2" charset="0"/>
              <a:cs typeface="Poppins" panose="00000500000000000000" pitchFamily="2" charset="0"/>
            </a:endParaRPr>
          </a:p>
          <a:p>
            <a:pPr marL="0" lvl="0" indent="0" algn="l" rtl="0">
              <a:spcBef>
                <a:spcPts val="0"/>
              </a:spcBef>
              <a:spcAft>
                <a:spcPts val="0"/>
              </a:spcAft>
              <a:buNone/>
            </a:pPr>
            <a:r>
              <a:rPr lang="en-US" dirty="0">
                <a:latin typeface="Poppins" panose="00000500000000000000" pitchFamily="2" charset="0"/>
                <a:cs typeface="Poppins" panose="00000500000000000000" pitchFamily="2" charset="0"/>
              </a:rPr>
              <a:t>This diagram illustrates how disruptive innovation can challenge established companies.</a:t>
            </a:r>
            <a:endParaRPr dirty="0">
              <a:latin typeface="Poppins" panose="00000500000000000000" pitchFamily="2" charset="0"/>
              <a:cs typeface="Poppins" panose="00000500000000000000" pitchFamily="2" charset="0"/>
            </a:endParaRPr>
          </a:p>
          <a:p>
            <a:pPr marL="0" lvl="0" indent="-76200" algn="l" rtl="0">
              <a:spcBef>
                <a:spcPts val="0"/>
              </a:spcBef>
              <a:spcAft>
                <a:spcPts val="0"/>
              </a:spcAft>
              <a:buClr>
                <a:schemeClr val="dk1"/>
              </a:buClr>
              <a:buSzPts val="1200"/>
              <a:buFont typeface="Arial"/>
              <a:buChar char="•"/>
            </a:pPr>
            <a:r>
              <a:rPr lang="en-US" b="1" dirty="0">
                <a:latin typeface="Poppins" panose="00000500000000000000" pitchFamily="2" charset="0"/>
                <a:cs typeface="Poppins" panose="00000500000000000000" pitchFamily="2" charset="0"/>
              </a:rPr>
              <a:t>Incumbent Companies:</a:t>
            </a:r>
            <a:r>
              <a:rPr lang="en-US" dirty="0">
                <a:latin typeface="Poppins" panose="00000500000000000000" pitchFamily="2" charset="0"/>
                <a:cs typeface="Poppins" panose="00000500000000000000" pitchFamily="2" charset="0"/>
              </a:rPr>
              <a:t> These companies focus on improving their products or services to satisfy high-end customers, often neglecting the needs of lower-end and mainstream customers.</a:t>
            </a:r>
            <a:endParaRPr dirty="0">
              <a:latin typeface="Poppins" panose="00000500000000000000" pitchFamily="2" charset="0"/>
              <a:cs typeface="Poppins" panose="00000500000000000000" pitchFamily="2" charset="0"/>
            </a:endParaRPr>
          </a:p>
          <a:p>
            <a:pPr marL="0" lvl="0" indent="-76200" algn="l" rtl="0">
              <a:spcBef>
                <a:spcPts val="0"/>
              </a:spcBef>
              <a:spcAft>
                <a:spcPts val="0"/>
              </a:spcAft>
              <a:buClr>
                <a:schemeClr val="dk1"/>
              </a:buClr>
              <a:buSzPts val="1200"/>
              <a:buFont typeface="Arial"/>
              <a:buChar char="•"/>
            </a:pPr>
            <a:r>
              <a:rPr lang="en-US" b="1" dirty="0">
                <a:latin typeface="Poppins" panose="00000500000000000000" pitchFamily="2" charset="0"/>
                <a:cs typeface="Poppins" panose="00000500000000000000" pitchFamily="2" charset="0"/>
              </a:rPr>
              <a:t>Disruptive Entrants:</a:t>
            </a:r>
            <a:r>
              <a:rPr lang="en-US" dirty="0">
                <a:latin typeface="Poppins" panose="00000500000000000000" pitchFamily="2" charset="0"/>
                <a:cs typeface="Poppins" panose="00000500000000000000" pitchFamily="2" charset="0"/>
              </a:rPr>
              <a:t> New entrants identify these underserved market segments and offer simpler, more affordable solutions. As they improve their offerings, they gradually move upmarket, threatening the incumbents' dominance.</a:t>
            </a:r>
            <a:endParaRPr dirty="0">
              <a:latin typeface="Poppins" panose="00000500000000000000" pitchFamily="2" charset="0"/>
              <a:cs typeface="Poppins" panose="00000500000000000000" pitchFamily="2" charset="0"/>
            </a:endParaRPr>
          </a:p>
          <a:p>
            <a:pPr marL="0" lvl="0" indent="0" algn="l" rtl="0">
              <a:spcBef>
                <a:spcPts val="0"/>
              </a:spcBef>
              <a:spcAft>
                <a:spcPts val="0"/>
              </a:spcAft>
              <a:buNone/>
            </a:pPr>
            <a:r>
              <a:rPr lang="en-US" dirty="0">
                <a:latin typeface="Poppins" panose="00000500000000000000" pitchFamily="2" charset="0"/>
                <a:cs typeface="Poppins" panose="00000500000000000000" pitchFamily="2" charset="0"/>
              </a:rPr>
              <a:t>In essence, disruptive innovation occurs when a new product or service, initially targeting a smaller market segment, eventually disrupts the established market by offering a better, more affordable alternative.</a:t>
            </a:r>
            <a:endParaRPr dirty="0">
              <a:latin typeface="Poppins" panose="00000500000000000000" pitchFamily="2" charset="0"/>
              <a:cs typeface="Poppins" panose="00000500000000000000" pitchFamily="2" charset="0"/>
            </a:endParaRPr>
          </a:p>
        </p:txBody>
      </p:sp>
      <p:sp>
        <p:nvSpPr>
          <p:cNvPr id="356" name="Google Shape;356;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Poppins" panose="00000500000000000000" pitchFamily="2" charset="0"/>
                <a:cs typeface="Poppins" panose="00000500000000000000" pitchFamily="2" charset="0"/>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40</a:t>
            </a:fld>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p2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p:txBody>
      </p:sp>
      <p:sp>
        <p:nvSpPr>
          <p:cNvPr id="363" name="Google Shape;363;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p2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p:txBody>
      </p:sp>
      <p:sp>
        <p:nvSpPr>
          <p:cNvPr id="368" name="Google Shape;368;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p2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p:txBody>
      </p:sp>
      <p:sp>
        <p:nvSpPr>
          <p:cNvPr id="374" name="Google Shape;374;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p2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p:txBody>
      </p:sp>
      <p:sp>
        <p:nvSpPr>
          <p:cNvPr id="379" name="Google Shape;379;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3"/>
        <p:cNvGrpSpPr/>
        <p:nvPr/>
      </p:nvGrpSpPr>
      <p:grpSpPr>
        <a:xfrm>
          <a:off x="0" y="0"/>
          <a:ext cx="0" cy="0"/>
          <a:chOff x="0" y="0"/>
          <a:chExt cx="0" cy="0"/>
        </a:xfrm>
      </p:grpSpPr>
      <p:sp>
        <p:nvSpPr>
          <p:cNvPr id="384" name="Google Shape;384;p2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p:txBody>
      </p:sp>
      <p:sp>
        <p:nvSpPr>
          <p:cNvPr id="385" name="Google Shape;385;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p2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p:txBody>
      </p:sp>
      <p:sp>
        <p:nvSpPr>
          <p:cNvPr id="392" name="Google Shape;392;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6"/>
        <p:cNvGrpSpPr/>
        <p:nvPr/>
      </p:nvGrpSpPr>
      <p:grpSpPr>
        <a:xfrm>
          <a:off x="0" y="0"/>
          <a:ext cx="0" cy="0"/>
          <a:chOff x="0" y="0"/>
          <a:chExt cx="0" cy="0"/>
        </a:xfrm>
      </p:grpSpPr>
      <p:sp>
        <p:nvSpPr>
          <p:cNvPr id="397" name="Google Shape;397;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Poppins" panose="00000500000000000000" pitchFamily="2" charset="0"/>
              <a:cs typeface="Poppins" panose="00000500000000000000" pitchFamily="2" charset="0"/>
            </a:endParaRPr>
          </a:p>
        </p:txBody>
      </p:sp>
      <p:sp>
        <p:nvSpPr>
          <p:cNvPr id="398" name="Google Shape;398;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Low Probability, Low Impact:</a:t>
            </a:r>
            <a:r>
              <a:rPr lang="en-US" dirty="0"/>
              <a:t> These risks are generally not a significant concern and can be monitored passively.</a:t>
            </a:r>
          </a:p>
          <a:p>
            <a:r>
              <a:rPr lang="en-US" b="1" dirty="0"/>
              <a:t>Low Probability, Medium Impact:</a:t>
            </a:r>
            <a:r>
              <a:rPr lang="en-US" dirty="0"/>
              <a:t> While the probability of these risks occurring is low, their potential impact is significant. Therefore, it's important to have contingency plans in place to mitigate their effects.</a:t>
            </a:r>
          </a:p>
          <a:p>
            <a:r>
              <a:rPr lang="en-US" b="1" dirty="0"/>
              <a:t>Low Probability, High Impact:</a:t>
            </a:r>
            <a:r>
              <a:rPr lang="en-US" dirty="0"/>
              <a:t> These risks have a low probability of occurring, but the potential impact is very high. While the likelihood of these risks materializing is low, their consequences could be severe. It's essential to have robust risk management strategies in place to address these risks, such as insurance or contingency plans.</a:t>
            </a:r>
          </a:p>
          <a:p>
            <a:r>
              <a:rPr lang="en-US" b="1" dirty="0"/>
              <a:t>Medium Probability, Low Impact:</a:t>
            </a:r>
            <a:r>
              <a:rPr lang="en-US" dirty="0"/>
              <a:t> These risks have a moderate probability of occurring, but their potential impact is low. While these risks should be monitored, they may not require significant resources to manage.</a:t>
            </a:r>
          </a:p>
          <a:p>
            <a:r>
              <a:rPr lang="en-US" b="1" dirty="0"/>
              <a:t>Medium Probability, Medium Impact:</a:t>
            </a:r>
            <a:r>
              <a:rPr lang="en-US" dirty="0"/>
              <a:t> These risks have a moderate probability of occurrence and a moderate potential impact. They should be carefully assessed and prioritized for mitigation.</a:t>
            </a:r>
          </a:p>
          <a:p>
            <a:r>
              <a:rPr lang="en-US" b="1" dirty="0"/>
              <a:t>Medium Probability, High Impact:</a:t>
            </a:r>
            <a:r>
              <a:rPr lang="en-US" dirty="0"/>
              <a:t> These risks have a moderate probability of occurring, but their potential impact is high. They require careful monitoring and the development of comprehensive risk mitigation strategies.</a:t>
            </a:r>
          </a:p>
          <a:p>
            <a:r>
              <a:rPr lang="en-US" b="1" dirty="0"/>
              <a:t>High Probability, Low Impact:</a:t>
            </a:r>
            <a:r>
              <a:rPr lang="en-US" dirty="0"/>
              <a:t> These risks have a high probability of occurring, but their potential impact is low. While these risks may not be a major concern, they should still be monitored and managed to minimize their impact.</a:t>
            </a:r>
          </a:p>
          <a:p>
            <a:r>
              <a:rPr lang="en-US" b="1" dirty="0"/>
              <a:t>High Probability, Medium Impact:</a:t>
            </a:r>
            <a:r>
              <a:rPr lang="en-US" dirty="0"/>
              <a:t> These risks have a high probability of occurrence and a moderate potential impact. They require proactive risk management strategies to mitigate their potential impact.</a:t>
            </a:r>
          </a:p>
          <a:p>
            <a:r>
              <a:rPr lang="en-US" b="1" dirty="0"/>
              <a:t>High Probability, High Impact:</a:t>
            </a:r>
            <a:r>
              <a:rPr lang="en-US" dirty="0"/>
              <a:t> These risks have a high probability of occurrence and a high potential impact. They represent the most significant risks to the organization and require immediate attention and the development of robust risk mitigation strategies.</a:t>
            </a:r>
          </a:p>
          <a:p>
            <a:pPr algn="l"/>
            <a:r>
              <a:rPr lang="en-US" b="0" i="0" dirty="0">
                <a:solidFill>
                  <a:srgbClr val="000000"/>
                </a:solidFill>
                <a:effectLst/>
              </a:rPr>
              <a:t>Probability (Likelihood):</a:t>
            </a:r>
          </a:p>
          <a:p>
            <a:pPr algn="l"/>
            <a:endParaRPr lang="en-US" b="0" i="0" dirty="0">
              <a:solidFill>
                <a:srgbClr val="000000"/>
              </a:solidFill>
              <a:effectLst/>
            </a:endParaRPr>
          </a:p>
          <a:p>
            <a:pPr algn="l"/>
            <a:r>
              <a:rPr lang="en-US" b="0" i="0" dirty="0">
                <a:solidFill>
                  <a:srgbClr val="000000"/>
                </a:solidFill>
                <a:effectLst/>
              </a:rPr>
              <a:t>Evaluates how likely it is that a given risk will occur.</a:t>
            </a:r>
          </a:p>
          <a:p>
            <a:pPr algn="l"/>
            <a:r>
              <a:rPr lang="en-US" b="0" i="0" dirty="0">
                <a:solidFill>
                  <a:srgbClr val="000000"/>
                </a:solidFill>
                <a:effectLst/>
              </a:rPr>
              <a:t>Often categorized into levels (e.g., Low, Medium, High, or a numerical scale like 1-5).</a:t>
            </a:r>
          </a:p>
          <a:p>
            <a:pPr algn="l"/>
            <a:endParaRPr lang="en-US" b="0" i="0" dirty="0">
              <a:solidFill>
                <a:srgbClr val="000000"/>
              </a:solidFill>
              <a:effectLst/>
            </a:endParaRPr>
          </a:p>
          <a:p>
            <a:pPr algn="l"/>
            <a:r>
              <a:rPr lang="en-US" b="0" i="0" dirty="0">
                <a:solidFill>
                  <a:srgbClr val="000000"/>
                </a:solidFill>
                <a:effectLst/>
              </a:rPr>
              <a:t>Impact (Consequences):</a:t>
            </a:r>
          </a:p>
          <a:p>
            <a:pPr algn="l"/>
            <a:endParaRPr lang="en-US" b="0" i="0" dirty="0">
              <a:solidFill>
                <a:srgbClr val="000000"/>
              </a:solidFill>
              <a:effectLst/>
            </a:endParaRPr>
          </a:p>
          <a:p>
            <a:pPr algn="l"/>
            <a:r>
              <a:rPr lang="en-US" b="0" i="0" dirty="0">
                <a:solidFill>
                  <a:srgbClr val="000000"/>
                </a:solidFill>
                <a:effectLst/>
              </a:rPr>
              <a:t>Assesses the severity of the risk’s consequences if it occurs.</a:t>
            </a:r>
          </a:p>
          <a:p>
            <a:r>
              <a:rPr lang="en-US" b="0" i="0" dirty="0">
                <a:solidFill>
                  <a:srgbClr val="000000"/>
                </a:solidFill>
                <a:effectLst/>
              </a:rPr>
              <a:t>Also typically categorized into levels (e.g., Low, Medium, High, or a numerical scale).</a:t>
            </a:r>
            <a:br>
              <a:rPr lang="en-US" b="0" i="0" dirty="0">
                <a:solidFill>
                  <a:srgbClr val="000000"/>
                </a:solidFill>
                <a:effectLst/>
              </a:rPr>
            </a:br>
            <a:br>
              <a:rPr lang="en-US" b="0" i="0" dirty="0">
                <a:solidFill>
                  <a:srgbClr val="000000"/>
                </a:solidFill>
                <a:effectLst/>
              </a:rPr>
            </a:br>
            <a:r>
              <a:rPr lang="en-US" dirty="0">
                <a:effectLst/>
              </a:rPr>
              <a:t>A Risk Matrix typically resembles a grid or table layout that visually categorizes risks based on two axes: Probability (Likelihood) and Impact (Consequences). Here's a description of how an image of a Risk Matrix might look:</a:t>
            </a:r>
          </a:p>
          <a:p>
            <a:pPr>
              <a:buFont typeface="+mj-lt"/>
              <a:buAutoNum type="arabicPeriod"/>
            </a:pPr>
            <a:r>
              <a:rPr lang="en-US" b="1" dirty="0">
                <a:effectLst/>
              </a:rPr>
              <a:t>Grid Structure</a:t>
            </a:r>
            <a:r>
              <a:rPr lang="en-US" dirty="0">
                <a:effectLst/>
              </a:rPr>
              <a:t>: The matrix is usually a square grid. The top axis represents the likelihood of risk occurring (ranging from Low to High), while the side axis represents the impact of the risk if it occurs (also ranging from Low to High).</a:t>
            </a:r>
          </a:p>
          <a:p>
            <a:pPr>
              <a:buFont typeface="+mj-lt"/>
              <a:buAutoNum type="arabicPeriod"/>
            </a:pPr>
            <a:r>
              <a:rPr lang="en-US" b="1" dirty="0">
                <a:effectLst/>
              </a:rPr>
              <a:t>Axes Labels</a:t>
            </a:r>
            <a:r>
              <a:rPr lang="en-US" dirty="0">
                <a:effectLst/>
              </a:rPr>
              <a:t>: </a:t>
            </a:r>
          </a:p>
          <a:p>
            <a:pPr marL="742950" lvl="1" indent="-285750">
              <a:buFont typeface="+mj-lt"/>
              <a:buAutoNum type="arabicPeriod"/>
            </a:pPr>
            <a:r>
              <a:rPr lang="en-US" dirty="0">
                <a:effectLst/>
              </a:rPr>
              <a:t>The horizontal axis (X-axis) might be labeled with categories such as:</a:t>
            </a:r>
          </a:p>
          <a:p>
            <a:pPr marL="1143000" lvl="2" indent="-228600">
              <a:buFont typeface="+mj-lt"/>
              <a:buAutoNum type="arabicPeriod"/>
            </a:pPr>
            <a:r>
              <a:rPr lang="en-US" dirty="0">
                <a:effectLst/>
              </a:rPr>
              <a:t>Low (1)</a:t>
            </a:r>
          </a:p>
          <a:p>
            <a:pPr marL="1143000" lvl="2" indent="-228600">
              <a:buFont typeface="+mj-lt"/>
              <a:buAutoNum type="arabicPeriod"/>
            </a:pPr>
            <a:r>
              <a:rPr lang="en-US" dirty="0">
                <a:effectLst/>
              </a:rPr>
              <a:t>Medium (3)</a:t>
            </a:r>
          </a:p>
          <a:p>
            <a:pPr marL="1143000" lvl="2" indent="-228600">
              <a:buFont typeface="+mj-lt"/>
              <a:buAutoNum type="arabicPeriod"/>
            </a:pPr>
            <a:r>
              <a:rPr lang="en-US" dirty="0">
                <a:effectLst/>
              </a:rPr>
              <a:t>High (5)</a:t>
            </a:r>
          </a:p>
          <a:p>
            <a:pPr marL="742950" lvl="1" indent="-285750">
              <a:buFont typeface="+mj-lt"/>
              <a:buAutoNum type="arabicPeriod"/>
            </a:pPr>
            <a:r>
              <a:rPr lang="en-US" dirty="0">
                <a:effectLst/>
              </a:rPr>
              <a:t>The vertical axis (Y-axis) similarly might be labeled with:</a:t>
            </a:r>
          </a:p>
          <a:p>
            <a:pPr marL="1143000" lvl="2" indent="-228600">
              <a:buFont typeface="+mj-lt"/>
              <a:buAutoNum type="arabicPeriod"/>
            </a:pPr>
            <a:r>
              <a:rPr lang="en-US" dirty="0">
                <a:effectLst/>
              </a:rPr>
              <a:t>Low (1)</a:t>
            </a:r>
          </a:p>
          <a:p>
            <a:pPr marL="1143000" lvl="2" indent="-228600">
              <a:buFont typeface="+mj-lt"/>
              <a:buAutoNum type="arabicPeriod"/>
            </a:pPr>
            <a:r>
              <a:rPr lang="en-US" dirty="0">
                <a:effectLst/>
              </a:rPr>
              <a:t>Medium (3)</a:t>
            </a:r>
          </a:p>
          <a:p>
            <a:pPr marL="1143000" lvl="2" indent="-228600">
              <a:buFont typeface="+mj-lt"/>
              <a:buAutoNum type="arabicPeriod"/>
            </a:pPr>
            <a:r>
              <a:rPr lang="en-US" dirty="0">
                <a:effectLst/>
              </a:rPr>
              <a:t>High (5)</a:t>
            </a:r>
          </a:p>
          <a:p>
            <a:pPr>
              <a:buFont typeface="+mj-lt"/>
              <a:buAutoNum type="arabicPeriod"/>
            </a:pPr>
            <a:r>
              <a:rPr lang="en-US" b="1" dirty="0">
                <a:effectLst/>
              </a:rPr>
              <a:t>Cells</a:t>
            </a:r>
            <a:r>
              <a:rPr lang="en-US" dirty="0">
                <a:effectLst/>
              </a:rPr>
              <a:t>: Each cell of the grid represents a combination of probability and impact. The cells are often color-coded to indicate risk levels:</a:t>
            </a:r>
          </a:p>
          <a:p>
            <a:pPr marL="742950" lvl="1" indent="-285750">
              <a:buFont typeface="+mj-lt"/>
              <a:buAutoNum type="arabicPeriod"/>
            </a:pPr>
            <a:r>
              <a:rPr lang="en-US" b="1" dirty="0">
                <a:effectLst/>
              </a:rPr>
              <a:t>Green</a:t>
            </a:r>
            <a:r>
              <a:rPr lang="en-US" dirty="0">
                <a:effectLst/>
              </a:rPr>
              <a:t> (Low Risk): Low Probability/Low Impact</a:t>
            </a:r>
          </a:p>
          <a:p>
            <a:pPr marL="742950" lvl="1" indent="-285750">
              <a:buFont typeface="+mj-lt"/>
              <a:buAutoNum type="arabicPeriod"/>
            </a:pPr>
            <a:r>
              <a:rPr lang="en-US" b="1" dirty="0">
                <a:effectLst/>
              </a:rPr>
              <a:t>Yellow</a:t>
            </a:r>
            <a:r>
              <a:rPr lang="en-US" dirty="0">
                <a:effectLst/>
              </a:rPr>
              <a:t> (Moderate Risk): Low Probability/High Impact or High Probability/Low Impact</a:t>
            </a:r>
          </a:p>
          <a:p>
            <a:pPr marL="742950" lvl="1" indent="-285750">
              <a:buFont typeface="+mj-lt"/>
              <a:buAutoNum type="arabicPeriod"/>
            </a:pPr>
            <a:r>
              <a:rPr lang="en-US" b="1" dirty="0">
                <a:effectLst/>
              </a:rPr>
              <a:t>Red</a:t>
            </a:r>
            <a:r>
              <a:rPr lang="en-US" dirty="0">
                <a:effectLst/>
              </a:rPr>
              <a:t> (High Risk): High Probability/High Impact</a:t>
            </a:r>
          </a:p>
          <a:p>
            <a:pPr>
              <a:buFont typeface="+mj-lt"/>
              <a:buAutoNum type="arabicPeriod"/>
            </a:pPr>
            <a:r>
              <a:rPr lang="en-US" b="1" dirty="0">
                <a:effectLst/>
              </a:rPr>
              <a:t>Risk Placement</a:t>
            </a:r>
            <a:r>
              <a:rPr lang="en-US" dirty="0">
                <a:effectLst/>
              </a:rPr>
              <a:t>: Risks are plotted within this grid based on their assessed probability and impact. For instance, a risk with high likelihood and high impact would be placed in the top right cell of the matrix.</a:t>
            </a:r>
          </a:p>
          <a:p>
            <a:pPr>
              <a:buFont typeface="+mj-lt"/>
              <a:buAutoNum type="arabicPeriod"/>
            </a:pPr>
            <a:r>
              <a:rPr lang="en-US" b="1" dirty="0">
                <a:effectLst/>
              </a:rPr>
              <a:t>Additional Elements</a:t>
            </a:r>
            <a:r>
              <a:rPr lang="en-US" dirty="0">
                <a:effectLst/>
              </a:rPr>
              <a:t>: Some matrices may also include:</a:t>
            </a:r>
          </a:p>
          <a:p>
            <a:pPr marL="742950" lvl="1" indent="-285750">
              <a:buFont typeface="+mj-lt"/>
              <a:buAutoNum type="arabicPeriod"/>
            </a:pPr>
            <a:r>
              <a:rPr lang="en-US" dirty="0">
                <a:effectLst/>
              </a:rPr>
              <a:t>A legend explaining the color coding.</a:t>
            </a:r>
          </a:p>
          <a:p>
            <a:pPr marL="742950" lvl="1" indent="-285750">
              <a:buFont typeface="+mj-lt"/>
              <a:buAutoNum type="arabicPeriod"/>
            </a:pPr>
            <a:r>
              <a:rPr lang="en-US" dirty="0">
                <a:effectLst/>
              </a:rPr>
              <a:t>Numerical scores for risks represented in cells.</a:t>
            </a:r>
          </a:p>
          <a:p>
            <a:pPr marL="742950" lvl="1" indent="-285750">
              <a:buFont typeface="+mj-lt"/>
              <a:buAutoNum type="arabicPeriod"/>
            </a:pPr>
            <a:r>
              <a:rPr lang="en-US" dirty="0">
                <a:effectLst/>
              </a:rPr>
              <a:t>Notes or examples of specific risks plotted within the matrix.</a:t>
            </a:r>
          </a:p>
          <a:p>
            <a:r>
              <a:rPr lang="en-US" dirty="0">
                <a:effectLst/>
              </a:rPr>
              <a:t>To visualize this concept, imagine a square divided into smaller squares, where the headings indicate different levels of likelihood and severity. If you need a visual representation, I recommend searching for "Risk Matrix examples" online to see various templates and layouts used in real-world applications.</a:t>
            </a:r>
          </a:p>
          <a:p>
            <a:r>
              <a:rPr lang="en-US" dirty="0">
                <a:effectLst/>
              </a:rPr>
              <a:t>Copy</a:t>
            </a:r>
          </a:p>
          <a:p>
            <a:r>
              <a:rPr lang="en-US" dirty="0">
                <a:effectLst/>
              </a:rPr>
              <a:t>Regenerate</a:t>
            </a:r>
          </a:p>
          <a:p>
            <a:br>
              <a:rPr lang="en-US" b="0" i="0" dirty="0">
                <a:solidFill>
                  <a:srgbClr val="000000"/>
                </a:solidFill>
                <a:effectLst/>
              </a:rPr>
            </a:br>
            <a:endParaRPr lang="en-GH" dirty="0"/>
          </a:p>
          <a:p>
            <a:pPr algn="l"/>
            <a:endParaRPr lang="en-GH" dirty="0"/>
          </a:p>
          <a:p>
            <a:endParaRPr lang="en-G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FE4D35-2E14-4911-8BB8-82729E72B5C0}" type="slidenum">
              <a:rPr kumimoji="0" lang="en-GH" sz="1200" b="0" i="0" u="none" strike="noStrike" kern="1200" cap="none" spc="0" normalizeH="0" baseline="0" noProof="0" smtClean="0">
                <a:ln>
                  <a:noFill/>
                </a:ln>
                <a:solidFill>
                  <a:prstClr val="black"/>
                </a:solidFill>
                <a:effectLst/>
                <a:uLnTx/>
                <a:uFillTx/>
                <a:latin typeface="Poppins" panose="00000500000000000000"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H" sz="12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spTree>
    <p:extLst>
      <p:ext uri="{BB962C8B-B14F-4D97-AF65-F5344CB8AC3E}">
        <p14:creationId xmlns:p14="http://schemas.microsoft.com/office/powerpoint/2010/main" val="63116832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rPr>
              <a:t>The Bow-Tie Framework is a risk management tool that visually represents the relationship between potential causes of risk (hazards) and their consequences. It combines elements of both fault tree analysis and event tree analysis, making it particularly useful for understanding risk and establishing controls. Here’s a breakdown of the Bow-Tie Framework:</a:t>
            </a:r>
            <a:br>
              <a:rPr lang="en-US" b="1" i="0" dirty="0">
                <a:solidFill>
                  <a:srgbClr val="000000"/>
                </a:solidFill>
                <a:effectLst/>
              </a:rPr>
            </a:br>
            <a:br>
              <a:rPr lang="en-US" b="1" i="0" dirty="0">
                <a:solidFill>
                  <a:srgbClr val="000000"/>
                </a:solidFill>
                <a:effectLst/>
              </a:rPr>
            </a:br>
            <a:r>
              <a:rPr lang="en-US" b="1" i="0" dirty="0">
                <a:solidFill>
                  <a:srgbClr val="000000"/>
                </a:solidFill>
                <a:effectLst/>
              </a:rPr>
              <a:t>Components of the Bowtie Diagram</a:t>
            </a:r>
          </a:p>
          <a:p>
            <a:pPr algn="l">
              <a:buFont typeface="+mj-lt"/>
              <a:buAutoNum type="arabicPeriod"/>
            </a:pPr>
            <a:r>
              <a:rPr lang="en-US" b="1" i="0" dirty="0">
                <a:solidFill>
                  <a:srgbClr val="000000"/>
                </a:solidFill>
                <a:effectLst/>
              </a:rPr>
              <a:t>Hazard:</a:t>
            </a:r>
            <a:endParaRPr lang="en-US" b="0" i="0" dirty="0">
              <a:solidFill>
                <a:srgbClr val="000000"/>
              </a:solidFill>
              <a:effectLst/>
            </a:endParaRPr>
          </a:p>
          <a:p>
            <a:pPr marL="742950" lvl="1" indent="-285750" algn="l">
              <a:buFont typeface="+mj-lt"/>
              <a:buAutoNum type="arabicPeriod"/>
            </a:pPr>
            <a:r>
              <a:rPr lang="en-US" b="0" i="0" dirty="0">
                <a:solidFill>
                  <a:srgbClr val="000000"/>
                </a:solidFill>
                <a:effectLst/>
              </a:rPr>
              <a:t>The potential source of harm or adverse event.</a:t>
            </a:r>
          </a:p>
          <a:p>
            <a:pPr algn="l">
              <a:buFont typeface="+mj-lt"/>
              <a:buAutoNum type="arabicPeriod"/>
            </a:pPr>
            <a:r>
              <a:rPr lang="en-US" b="1" i="0" dirty="0">
                <a:solidFill>
                  <a:srgbClr val="000000"/>
                </a:solidFill>
                <a:effectLst/>
              </a:rPr>
              <a:t>Top Event:</a:t>
            </a:r>
            <a:endParaRPr lang="en-US" b="0" i="0" dirty="0">
              <a:solidFill>
                <a:srgbClr val="000000"/>
              </a:solidFill>
              <a:effectLst/>
            </a:endParaRPr>
          </a:p>
          <a:p>
            <a:pPr marL="742950" lvl="1" indent="-285750" algn="l">
              <a:buFont typeface="+mj-lt"/>
              <a:buAutoNum type="arabicPeriod"/>
            </a:pPr>
            <a:r>
              <a:rPr lang="en-US" b="0" i="0" dirty="0">
                <a:solidFill>
                  <a:srgbClr val="000000"/>
                </a:solidFill>
                <a:effectLst/>
              </a:rPr>
              <a:t>This is the critical incident that occurs when a hazard is not effectively controlled.</a:t>
            </a:r>
          </a:p>
          <a:p>
            <a:pPr algn="l">
              <a:buFont typeface="+mj-lt"/>
              <a:buAutoNum type="arabicPeriod"/>
            </a:pPr>
            <a:r>
              <a:rPr lang="en-US" b="1" i="0" dirty="0">
                <a:solidFill>
                  <a:srgbClr val="000000"/>
                </a:solidFill>
                <a:effectLst/>
              </a:rPr>
              <a:t>Threats (Left Side):</a:t>
            </a:r>
            <a:endParaRPr lang="en-US" b="0" i="0" dirty="0">
              <a:solidFill>
                <a:srgbClr val="000000"/>
              </a:solidFill>
              <a:effectLst/>
            </a:endParaRPr>
          </a:p>
          <a:p>
            <a:pPr marL="742950" lvl="1" indent="-285750" algn="l">
              <a:buFont typeface="+mj-lt"/>
              <a:buAutoNum type="arabicPeriod"/>
            </a:pPr>
            <a:r>
              <a:rPr lang="en-US" b="0" i="0" dirty="0">
                <a:solidFill>
                  <a:srgbClr val="000000"/>
                </a:solidFill>
                <a:effectLst/>
              </a:rPr>
              <a:t>Factors that can contribute to the occurrence of the top event. Each threat should have:</a:t>
            </a:r>
          </a:p>
          <a:p>
            <a:pPr marL="1143000" lvl="2" indent="-228600" algn="l">
              <a:buFont typeface="+mj-lt"/>
              <a:buAutoNum type="arabicPeriod"/>
            </a:pPr>
            <a:r>
              <a:rPr lang="en-US" b="1" i="0" dirty="0">
                <a:solidFill>
                  <a:srgbClr val="000000"/>
                </a:solidFill>
                <a:effectLst/>
              </a:rPr>
              <a:t>Preventive Barrier:</a:t>
            </a:r>
            <a:r>
              <a:rPr lang="en-US" b="0" i="0" dirty="0">
                <a:solidFill>
                  <a:srgbClr val="000000"/>
                </a:solidFill>
                <a:effectLst/>
              </a:rPr>
              <a:t> Measures put in place to reduce the likelihood of the threat causing the top event.</a:t>
            </a:r>
          </a:p>
          <a:p>
            <a:pPr algn="l">
              <a:buFont typeface="+mj-lt"/>
              <a:buAutoNum type="arabicPeriod"/>
            </a:pPr>
            <a:r>
              <a:rPr lang="en-US" b="1" i="0" dirty="0">
                <a:solidFill>
                  <a:srgbClr val="000000"/>
                </a:solidFill>
                <a:effectLst/>
              </a:rPr>
              <a:t>Consequences (Right Side):</a:t>
            </a:r>
            <a:endParaRPr lang="en-US" b="0" i="0" dirty="0">
              <a:solidFill>
                <a:srgbClr val="000000"/>
              </a:solidFill>
              <a:effectLst/>
            </a:endParaRPr>
          </a:p>
          <a:p>
            <a:pPr marL="742950" lvl="1" indent="-285750" algn="l">
              <a:buFont typeface="+mj-lt"/>
              <a:buAutoNum type="arabicPeriod"/>
            </a:pPr>
            <a:r>
              <a:rPr lang="en-US" b="0" i="0" dirty="0">
                <a:solidFill>
                  <a:srgbClr val="000000"/>
                </a:solidFill>
                <a:effectLst/>
              </a:rPr>
              <a:t>The potential outcomes or impacts if the top event occurs. This would include:</a:t>
            </a:r>
          </a:p>
          <a:p>
            <a:pPr marL="1143000" lvl="2" indent="-228600" algn="l">
              <a:buFont typeface="+mj-lt"/>
              <a:buAutoNum type="arabicPeriod"/>
            </a:pPr>
            <a:r>
              <a:rPr lang="en-US" b="1" i="0" dirty="0">
                <a:solidFill>
                  <a:srgbClr val="000000"/>
                </a:solidFill>
                <a:effectLst/>
              </a:rPr>
              <a:t>Recovery Barrier:</a:t>
            </a:r>
            <a:r>
              <a:rPr lang="en-US" b="0" i="0" dirty="0">
                <a:solidFill>
                  <a:srgbClr val="000000"/>
                </a:solidFill>
                <a:effectLst/>
              </a:rPr>
              <a:t> Strategies or actions taken to mitigate the consequences once a top event has occurred.</a:t>
            </a:r>
          </a:p>
          <a:p>
            <a:pPr algn="l">
              <a:buFont typeface="+mj-lt"/>
              <a:buAutoNum type="arabicPeriod"/>
            </a:pPr>
            <a:r>
              <a:rPr lang="en-US" b="1" i="0" dirty="0">
                <a:solidFill>
                  <a:srgbClr val="000000"/>
                </a:solidFill>
                <a:effectLst/>
              </a:rPr>
              <a:t>Escalation Factors:</a:t>
            </a:r>
            <a:endParaRPr lang="en-US" b="0" i="0" dirty="0">
              <a:solidFill>
                <a:srgbClr val="000000"/>
              </a:solidFill>
              <a:effectLst/>
            </a:endParaRPr>
          </a:p>
          <a:p>
            <a:pPr marL="742950" lvl="1" indent="-285750" algn="l">
              <a:buFont typeface="+mj-lt"/>
              <a:buAutoNum type="arabicPeriod"/>
            </a:pPr>
            <a:r>
              <a:rPr lang="en-US" b="0" i="0" dirty="0">
                <a:solidFill>
                  <a:srgbClr val="000000"/>
                </a:solidFill>
                <a:effectLst/>
              </a:rPr>
              <a:t>These are conditions or situations that can potentially increase the severity of the top event or its consequences, complicating recovery efforts.</a:t>
            </a:r>
          </a:p>
          <a:p>
            <a:endParaRPr lang="en-GH"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FE4D35-2E14-4911-8BB8-82729E72B5C0}" type="slidenum">
              <a:rPr kumimoji="0" lang="en-GH" sz="1200" b="0" i="0" u="none" strike="noStrike" kern="1200" cap="none" spc="0" normalizeH="0" baseline="0" noProof="0" smtClean="0">
                <a:ln>
                  <a:noFill/>
                </a:ln>
                <a:solidFill>
                  <a:prstClr val="black"/>
                </a:solidFill>
                <a:effectLst/>
                <a:uLnTx/>
                <a:uFillTx/>
                <a:latin typeface="Poppins" panose="00000500000000000000"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H" sz="12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spTree>
    <p:extLst>
      <p:ext uri="{BB962C8B-B14F-4D97-AF65-F5344CB8AC3E}">
        <p14:creationId xmlns:p14="http://schemas.microsoft.com/office/powerpoint/2010/main" val="354092146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H" dirty="0"/>
          </a:p>
        </p:txBody>
      </p:sp>
      <p:sp>
        <p:nvSpPr>
          <p:cNvPr id="4" name="Slide Number Placeholder 3"/>
          <p:cNvSpPr>
            <a:spLocks noGrp="1"/>
          </p:cNvSpPr>
          <p:nvPr>
            <p:ph type="sldNum" sz="quarter" idx="5"/>
          </p:nvPr>
        </p:nvSpPr>
        <p:spPr/>
        <p:txBody>
          <a:bodyPr/>
          <a:lstStyle/>
          <a:p>
            <a:fld id="{8A46BFA5-08A3-4EF5-AA1C-D3C3EC00AFFC}" type="slidenum">
              <a:rPr lang="en-GH" smtClean="0"/>
              <a:t>52</a:t>
            </a:fld>
            <a:endParaRPr lang="en-GH"/>
          </a:p>
        </p:txBody>
      </p:sp>
    </p:spTree>
    <p:extLst>
      <p:ext uri="{BB962C8B-B14F-4D97-AF65-F5344CB8AC3E}">
        <p14:creationId xmlns:p14="http://schemas.microsoft.com/office/powerpoint/2010/main" val="51801831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5797255-8CB1-E94B-876D-11E12E51911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0490329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5797255-8CB1-E94B-876D-11E12E51911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0659764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5797255-8CB1-E94B-876D-11E12E51911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0303224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5797255-8CB1-E94B-876D-11E12E51911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271187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5797255-8CB1-E94B-876D-11E12E51911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234563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5797255-8CB1-E94B-876D-11E12E51911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4091470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5797255-8CB1-E94B-876D-11E12E51911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109822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5797255-8CB1-E94B-876D-11E12E51911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1467415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797D59-49E4-C3F3-E825-8BDC0117EC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869BA1-B515-6215-0BC2-127C3AB960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1E77BF-F76A-28F9-6611-E670C8C47444}"/>
              </a:ext>
            </a:extLst>
          </p:cNvPr>
          <p:cNvSpPr>
            <a:spLocks noGrp="1"/>
          </p:cNvSpPr>
          <p:nvPr>
            <p:ph type="body" idx="1"/>
          </p:nvPr>
        </p:nvSpPr>
        <p:spPr/>
        <p:txBody>
          <a:bodyPr/>
          <a:lstStyle/>
          <a:p>
            <a:r>
              <a:rPr lang="en-US" dirty="0"/>
              <a:t>At the center of it all is this word, change</a:t>
            </a:r>
            <a:endParaRPr lang="en-GH" dirty="0"/>
          </a:p>
        </p:txBody>
      </p:sp>
      <p:sp>
        <p:nvSpPr>
          <p:cNvPr id="4" name="Slide Number Placeholder 3">
            <a:extLst>
              <a:ext uri="{FF2B5EF4-FFF2-40B4-BE49-F238E27FC236}">
                <a16:creationId xmlns:a16="http://schemas.microsoft.com/office/drawing/2014/main" id="{A48C7D45-1B66-5B93-247F-ECA026D3654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3D8F2F-59C0-496A-A4C1-E1A739E2B816}" type="slidenum">
              <a:rPr kumimoji="0" lang="en-GH"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H"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3386120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dirty="0">
                <a:solidFill>
                  <a:schemeClr val="lt1"/>
                </a:solidFill>
                <a:latin typeface="+mn-lt"/>
              </a:rPr>
              <a:t>The diagram we are seeing follows what we call Path Analysis, which is a </a:t>
            </a:r>
            <a:r>
              <a:rPr lang="en-US" sz="1200" b="1" dirty="0">
                <a:solidFill>
                  <a:srgbClr val="FFC000"/>
                </a:solidFill>
                <a:latin typeface="+mn-lt"/>
              </a:rPr>
              <a:t>specialized form of multiple regression</a:t>
            </a:r>
            <a:r>
              <a:rPr lang="en-US" sz="1200" dirty="0">
                <a:solidFill>
                  <a:schemeClr val="lt1"/>
                </a:solidFill>
                <a:latin typeface="+mn-lt"/>
              </a:rPr>
              <a:t> used to </a:t>
            </a:r>
            <a:r>
              <a:rPr lang="en-US" sz="1200" b="1" dirty="0">
                <a:solidFill>
                  <a:srgbClr val="FFC000"/>
                </a:solidFill>
                <a:latin typeface="+mn-lt"/>
              </a:rPr>
              <a:t>evaluate causal models</a:t>
            </a:r>
            <a:r>
              <a:rPr lang="en-US" sz="1200" dirty="0">
                <a:solidFill>
                  <a:schemeClr val="lt1"/>
                </a:solidFill>
                <a:latin typeface="+mn-lt"/>
              </a:rPr>
              <a:t> by analyzing the structural relationships between observed variables. To understand path analysis you need to know</a:t>
            </a:r>
          </a:p>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US" sz="1200" dirty="0">
              <a:solidFill>
                <a:schemeClr val="lt1"/>
              </a:solidFill>
              <a:latin typeface="+mn-lt"/>
            </a:endParaRPr>
          </a:p>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b="1" dirty="0">
                <a:solidFill>
                  <a:srgbClr val="FFC000"/>
                </a:solidFill>
                <a:latin typeface="+mn-lt"/>
              </a:rPr>
              <a:t>Path Coefficients: </a:t>
            </a:r>
            <a:r>
              <a:rPr lang="en-US" sz="1200" dirty="0">
                <a:solidFill>
                  <a:schemeClr val="lt1"/>
                </a:solidFill>
                <a:latin typeface="+mn-lt"/>
              </a:rPr>
              <a:t>These are standardized regression coefficients (betas) that represent the strength and direction of relationships between variables in a path model. They indicate the direct effects of one variable on another. This is the number written on the arrow</a:t>
            </a:r>
          </a:p>
          <a:p>
            <a:endParaRPr lang="en-US" dirty="0"/>
          </a:p>
          <a:p>
            <a:pPr algn="l"/>
            <a:r>
              <a:rPr lang="en-US" b="0" i="0" dirty="0">
                <a:solidFill>
                  <a:srgbClr val="121512"/>
                </a:solidFill>
                <a:effectLst/>
                <a:latin typeface="-apple-system"/>
              </a:rPr>
              <a:t>there are generally accepted ranges for interpreting the strength of standardized path coefficients (or standardized regression coefficients) in path analysis and other similar statistical methods. These interpretations provide a rough guide and can vary slightly depending on context and field of study, but they are often interpreted as follows:</a:t>
            </a:r>
          </a:p>
          <a:p>
            <a:pPr algn="l">
              <a:buFont typeface="Arial" panose="020B0604020202020204" pitchFamily="34" charset="0"/>
              <a:buChar char="•"/>
            </a:pPr>
            <a:r>
              <a:rPr lang="en-US" b="1" i="0" dirty="0">
                <a:solidFill>
                  <a:srgbClr val="121512"/>
                </a:solidFill>
                <a:effectLst/>
                <a:latin typeface="-apple-system"/>
              </a:rPr>
              <a:t>Small effect</a:t>
            </a:r>
            <a:r>
              <a:rPr lang="en-US" b="0" i="0" dirty="0">
                <a:solidFill>
                  <a:srgbClr val="121512"/>
                </a:solidFill>
                <a:effectLst/>
                <a:latin typeface="-apple-system"/>
              </a:rPr>
              <a:t>: Coefficients around 0.10 to 0.20</a:t>
            </a:r>
          </a:p>
          <a:p>
            <a:pPr algn="l">
              <a:buFont typeface="Arial" panose="020B0604020202020204" pitchFamily="34" charset="0"/>
              <a:buChar char="•"/>
            </a:pPr>
            <a:r>
              <a:rPr lang="en-US" b="1" i="0" dirty="0">
                <a:solidFill>
                  <a:srgbClr val="121512"/>
                </a:solidFill>
                <a:effectLst/>
                <a:latin typeface="-apple-system"/>
              </a:rPr>
              <a:t>Moderate effect</a:t>
            </a:r>
            <a:r>
              <a:rPr lang="en-US" b="0" i="0" dirty="0">
                <a:solidFill>
                  <a:srgbClr val="121512"/>
                </a:solidFill>
                <a:effectLst/>
                <a:latin typeface="-apple-system"/>
              </a:rPr>
              <a:t>: Coefficients around 0.30 to 0.50</a:t>
            </a:r>
          </a:p>
          <a:p>
            <a:pPr algn="l">
              <a:buFont typeface="Arial" panose="020B0604020202020204" pitchFamily="34" charset="0"/>
              <a:buChar char="•"/>
            </a:pPr>
            <a:r>
              <a:rPr lang="en-US" b="1" i="0" dirty="0">
                <a:solidFill>
                  <a:srgbClr val="121512"/>
                </a:solidFill>
                <a:effectLst/>
                <a:latin typeface="-apple-system"/>
              </a:rPr>
              <a:t>Large effect</a:t>
            </a:r>
            <a:r>
              <a:rPr lang="en-US" b="0" i="0" dirty="0">
                <a:solidFill>
                  <a:srgbClr val="121512"/>
                </a:solidFill>
                <a:effectLst/>
                <a:latin typeface="-apple-system"/>
              </a:rPr>
              <a:t>: Coefficients of 0.50 or above</a:t>
            </a:r>
          </a:p>
          <a:p>
            <a:endParaRPr lang="en-GH"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74</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209218651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b="1" dirty="0">
                <a:solidFill>
                  <a:srgbClr val="FFC000"/>
                </a:solidFill>
                <a:latin typeface="+mn-lt"/>
              </a:rPr>
              <a:t>2. Explained Variance</a:t>
            </a:r>
            <a:br>
              <a:rPr lang="en-US" sz="1200" b="1" dirty="0">
                <a:solidFill>
                  <a:srgbClr val="FFC000"/>
                </a:solidFill>
                <a:latin typeface="+mn-lt"/>
              </a:rPr>
            </a:br>
            <a:r>
              <a:rPr lang="en-US" sz="1200" b="1" dirty="0">
                <a:solidFill>
                  <a:srgbClr val="FFC000"/>
                </a:solidFill>
                <a:latin typeface="+mn-lt"/>
              </a:rPr>
              <a:t> </a:t>
            </a:r>
            <a:r>
              <a:rPr lang="en-US" sz="1200" dirty="0">
                <a:solidFill>
                  <a:schemeClr val="lt1"/>
                </a:solidFill>
                <a:latin typeface="+mn-lt"/>
              </a:rPr>
              <a:t>(R² coefficients): The R² value represents the proportion of variance in the endogenous construct explained by the exogenous variables in the model. A higher R² indicates that the model explains a large portion of variability in the dependent variable(s). This is usually indicated under the variable under discussion</a:t>
            </a:r>
          </a:p>
          <a:p>
            <a:endParaRPr lang="en-GH"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75</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402982424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21512"/>
                </a:solidFill>
                <a:effectLst/>
                <a:latin typeface="-apple-system"/>
              </a:rPr>
              <a:t>In path analysis, which is often used in structural equation modeling (SEM), arrows are used to represent hypothesized relationships between variables. Let's break down the elements you've described:</a:t>
            </a:r>
          </a:p>
          <a:p>
            <a:pPr algn="l">
              <a:buFont typeface="+mj-lt"/>
              <a:buAutoNum type="arabicPeriod"/>
            </a:pPr>
            <a:r>
              <a:rPr lang="en-US" b="1" i="0" dirty="0">
                <a:solidFill>
                  <a:srgbClr val="121512"/>
                </a:solidFill>
                <a:effectLst/>
                <a:latin typeface="-apple-system"/>
              </a:rPr>
              <a:t>Arrow with 0.32</a:t>
            </a:r>
            <a:r>
              <a:rPr lang="en-US" b="0" i="0" dirty="0">
                <a:solidFill>
                  <a:srgbClr val="121512"/>
                </a:solidFill>
                <a:effectLst/>
                <a:latin typeface="-apple-system"/>
              </a:rPr>
              <a:t>: The arrow pointing from "CSR CUSTOMERS" to "TRUST" with the number 0.32 represents the standardized path coefficient. This value indicates the strength and direction of the relationship between the variables "CSR CUSTOMERS" (Corporate Social Responsibility perceived by customers) and "TRUST." A coefficient of 0.32 suggests a positive relationship, meaning that as perceptions of CSR improve, trust also tends to increase, and the strength of this effect is moderate.</a:t>
            </a:r>
          </a:p>
          <a:p>
            <a:pPr algn="l">
              <a:buFont typeface="+mj-lt"/>
              <a:buAutoNum type="arabicPeriod"/>
            </a:pPr>
            <a:r>
              <a:rPr lang="en-US" b="1" i="0" dirty="0">
                <a:solidFill>
                  <a:srgbClr val="121512"/>
                </a:solidFill>
                <a:effectLst/>
                <a:latin typeface="-apple-system"/>
              </a:rPr>
              <a:t>Circle with TRUST and R² = 10.45%</a:t>
            </a:r>
            <a:r>
              <a:rPr lang="en-US" b="0" i="0" dirty="0">
                <a:solidFill>
                  <a:srgbClr val="121512"/>
                </a:solidFill>
                <a:effectLst/>
                <a:latin typeface="-apple-system"/>
              </a:rPr>
              <a:t>: The circle labeled "TRUST" is the dependent variable in this context. The R² value of 10.45% (or 0.1045 if expressed as a decimal) indicates the proportion of variance in the "TRUST" variable that is explained by the independent variables in the model, including "CSR CUSTOMERS." In other words, about 10.45% of the variability in trust is explained by the factors included in your model, such as CSR perceptions.</a:t>
            </a:r>
          </a:p>
          <a:p>
            <a:pPr algn="l"/>
            <a:r>
              <a:rPr lang="en-US" b="0" i="0" dirty="0">
                <a:solidFill>
                  <a:srgbClr val="121512"/>
                </a:solidFill>
                <a:effectLst/>
                <a:latin typeface="-apple-system"/>
              </a:rPr>
              <a:t>Overall, the analysis suggests there is a moderate and positive relationship between customer perceptions of CSR activities and their trust, and the included variables account for just over 10% of the variance observed in trust levels.</a:t>
            </a:r>
          </a:p>
          <a:p>
            <a:endParaRPr lang="en-GH"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76</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150116495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https://www.amazon.com/Managing-Corporate-Social-Responsibility-Carroll/dp/0316130087</a:t>
            </a:r>
            <a:br>
              <a:rPr lang="en-US" dirty="0"/>
            </a:br>
            <a:br>
              <a:rPr lang="en-US" dirty="0"/>
            </a:br>
            <a:r>
              <a:rPr lang="en-US" dirty="0"/>
              <a:t>To bring some consensus, Professor of Management at the University of Georgia, Archie Carroll, created a graphic definition of CSR in his 1991 publication, the </a:t>
            </a:r>
            <a:r>
              <a:rPr lang="en-US" dirty="0">
                <a:hlinkClick r:id="rId3"/>
              </a:rPr>
              <a:t>Pyramid of Corporate Social Responsibility</a:t>
            </a:r>
            <a:r>
              <a:rPr lang="en-US" dirty="0"/>
              <a:t>. Carroll was able to take this nuanced topic and simplify the CSR concept using a single pyramid diagram, promoting CSR into the mainstream.</a:t>
            </a:r>
          </a:p>
          <a:p>
            <a:r>
              <a:rPr lang="en-US" dirty="0"/>
              <a:t>Carroll chose a pyramid as this design is simple, and illustrates the building-block nature of socially responsible business practices.</a:t>
            </a:r>
          </a:p>
          <a:p>
            <a:r>
              <a:rPr lang="en-US" b="1" dirty="0"/>
              <a:t>THE CSR PYRAMID: ECONOMIC, LEGAL, ETHICAL, AND PHILANTHROPIC RESPONSIBILITY </a:t>
            </a:r>
          </a:p>
          <a:p>
            <a:r>
              <a:rPr lang="en-US" dirty="0"/>
              <a:t>The basis of what we consider the modern definition of CSR is rooted in Carroll’s pyramid of </a:t>
            </a:r>
            <a:r>
              <a:rPr lang="en-US" dirty="0">
                <a:hlinkClick r:id="rId4"/>
              </a:rPr>
              <a:t>corporate</a:t>
            </a:r>
            <a:r>
              <a:rPr lang="en-US" dirty="0"/>
              <a:t> social responsibility. In Carroll’s pyramid, a business has four types of responsibilities, which are as follows:</a:t>
            </a:r>
          </a:p>
          <a:p>
            <a:pPr>
              <a:buFont typeface="+mj-lt"/>
              <a:buAutoNum type="arabicPeriod"/>
            </a:pPr>
            <a:r>
              <a:rPr lang="en-US" dirty="0"/>
              <a:t>To be economically profitable, </a:t>
            </a:r>
          </a:p>
          <a:p>
            <a:pPr>
              <a:buFont typeface="+mj-lt"/>
              <a:buAutoNum type="arabicPeriod"/>
            </a:pPr>
            <a:r>
              <a:rPr lang="en-US" dirty="0"/>
              <a:t>To obey the law,</a:t>
            </a:r>
          </a:p>
          <a:p>
            <a:pPr>
              <a:buFont typeface="+mj-lt"/>
              <a:buAutoNum type="arabicPeriod"/>
            </a:pPr>
            <a:r>
              <a:rPr lang="en-US" dirty="0"/>
              <a:t>To be ethically responsible,</a:t>
            </a:r>
          </a:p>
          <a:p>
            <a:pPr>
              <a:buFont typeface="+mj-lt"/>
              <a:buAutoNum type="arabicPeriod"/>
            </a:pPr>
            <a:r>
              <a:rPr lang="en-US" dirty="0"/>
              <a:t>To give to philanthropic causes. </a:t>
            </a:r>
          </a:p>
          <a:p>
            <a:r>
              <a:rPr lang="en-US" dirty="0"/>
              <a:t>Carroll’s revision of the CSR concept has endured and continues to grow in importance and impact. For instance, in Google Images there are over </a:t>
            </a:r>
            <a:r>
              <a:rPr lang="en-US" dirty="0">
                <a:hlinkClick r:id="rId5"/>
              </a:rPr>
              <a:t>100 variations</a:t>
            </a:r>
            <a:r>
              <a:rPr lang="en-US" dirty="0"/>
              <a:t> of this pyramid, and </a:t>
            </a:r>
            <a:r>
              <a:rPr lang="en-US" dirty="0">
                <a:hlinkClick r:id="rId6"/>
              </a:rPr>
              <a:t>5200 citations</a:t>
            </a:r>
            <a:r>
              <a:rPr lang="en-US" dirty="0"/>
              <a:t> of the original article. After 25 years, Carroll’s original publication remains the most frequently downloaded article from </a:t>
            </a:r>
            <a:r>
              <a:rPr lang="en-US" dirty="0">
                <a:hlinkClick r:id="rId7"/>
              </a:rPr>
              <a:t>Elsevier Journals</a:t>
            </a:r>
            <a:r>
              <a:rPr lang="en-US" dirty="0"/>
              <a:t>. </a:t>
            </a:r>
          </a:p>
          <a:p>
            <a:endParaRPr lang="en-US" dirty="0"/>
          </a:p>
          <a:p>
            <a:endParaRPr lang="en-US" dirty="0"/>
          </a:p>
          <a:p>
            <a:endParaRPr lang="en-GH"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82</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289447412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Business Economic Responsibilities: Be Profitable</a:t>
            </a:r>
          </a:p>
          <a:p>
            <a:r>
              <a:rPr lang="en-US" dirty="0"/>
              <a:t>Businesses have an economic responsibility to society, that is, they need to be profitable to be </a:t>
            </a:r>
            <a:r>
              <a:rPr lang="en-US" dirty="0">
                <a:hlinkClick r:id="rId3"/>
              </a:rPr>
              <a:t>sustained</a:t>
            </a:r>
            <a:r>
              <a:rPr lang="en-US" dirty="0"/>
              <a:t>. Business creates goods and services that society </a:t>
            </a:r>
            <a:r>
              <a:rPr lang="en-US" i="1" dirty="0"/>
              <a:t>needs </a:t>
            </a:r>
            <a:r>
              <a:rPr lang="en-US" dirty="0"/>
              <a:t>or </a:t>
            </a:r>
            <a:r>
              <a:rPr lang="en-US" i="1" dirty="0"/>
              <a:t>wants.</a:t>
            </a:r>
            <a:r>
              <a:rPr lang="en-US" dirty="0"/>
              <a:t> To continue operations while meeting other responsibilities – legal, ethical, and philanthropic – a company must be financially stable. This means being attentive to revenues, cost-effective, investing appropriately, and running effective marketing campaigns.</a:t>
            </a:r>
          </a:p>
          <a:p>
            <a:endParaRPr lang="en-GH"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83</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360752286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Business Legal Responsibilities: Obey the Law</a:t>
            </a:r>
          </a:p>
          <a:p>
            <a:r>
              <a:rPr lang="en-US" dirty="0"/>
              <a:t>Legal systems are society’s </a:t>
            </a:r>
            <a:r>
              <a:rPr lang="en-US" i="1" dirty="0"/>
              <a:t>codified ethics </a:t>
            </a:r>
            <a:r>
              <a:rPr lang="en-US" dirty="0"/>
              <a:t>of operation. They’re fundamental moral principles written as rules. Law is born from society wanting to operate with a rudimental moral grounding. For a business, these ground rules include laws, regulations, and fair business practices. These rules are established by lawmakers at federal, state, and local levels. </a:t>
            </a:r>
          </a:p>
          <a:p>
            <a:r>
              <a:rPr lang="en-US" dirty="0"/>
              <a:t>Businesses not meeting the minimal legal requirements will face costly lawsuits and a tarnished brand image.</a:t>
            </a:r>
          </a:p>
          <a:p>
            <a:endParaRPr lang="en-GH"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84</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22333162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Business Ethical Responsibilities: Do What’s Right</a:t>
            </a:r>
          </a:p>
          <a:p>
            <a:r>
              <a:rPr lang="en-US" dirty="0"/>
              <a:t>The ethical responsibilities of a business are important because the normative expectations society holds in law are not always sufficient. Sometimes the law does not provide guidance or dictate a business course of action. This is when ethical principles of practice are needed to protect a stakeholder’s moral rights.</a:t>
            </a:r>
          </a:p>
          <a:p>
            <a:r>
              <a:rPr lang="en-US" dirty="0"/>
              <a:t>It takes time for the law to catch up to rapidly changing society. Law often lags behind technology and can reflect a dominant class rather than the public good. This is why meeting ethical responsibility in business is vital. </a:t>
            </a:r>
          </a:p>
          <a:p>
            <a:endParaRPr lang="en-GH"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85</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414746512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Business Philanthropic Responsibilities: Be A Good Corporate Citizen</a:t>
            </a:r>
          </a:p>
          <a:p>
            <a:r>
              <a:rPr lang="en-US" dirty="0"/>
              <a:t>Philanthropy in business embraces activities that are voluntary and discretionary. These activities go above and beyond a society’s expectations of what’s required. Society will label a business as unethical if it does not meet philanthropic responsibilities. </a:t>
            </a:r>
          </a:p>
          <a:p>
            <a:r>
              <a:rPr lang="en-US" dirty="0"/>
              <a:t>Yet, these actions – which seem purely altruistic on the surface – work to enhance a company’s reputation. Hence, philanthropy isn’t necessarily done for noble or self-sacrificing reasons. </a:t>
            </a:r>
          </a:p>
          <a:p>
            <a:endParaRPr lang="en-GH" b="1"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86</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26152875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90</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408102345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8983F0-E060-36F3-D390-D5E3C4DE13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162FA-633B-6E0B-F5EF-0ABC2A13C3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083E96-3869-E0FE-9334-EE751073E968}"/>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id="{9C110BD6-9C41-A07C-EB33-34EA0688F751}"/>
              </a:ext>
            </a:extLst>
          </p:cNvPr>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91</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213053770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D5A6BB-6350-E9FC-699A-24F6F70E08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FCC712-AA1D-4922-8487-0D42A2CC0B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C3DA7C-35C6-E33B-47F3-05FD75CE989E}"/>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id="{F94BC2A9-8B1B-5685-F976-A3C9F31211F9}"/>
              </a:ext>
            </a:extLst>
          </p:cNvPr>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92</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173450457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105B06-15FA-E651-B11F-5C1243A06A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E73387-AA36-8D4C-D813-CDB109C0B4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D473C3-CA61-DA67-B650-1DD20A7F4BE6}"/>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id="{4C460308-49C2-F111-135D-6689C76EAA0C}"/>
              </a:ext>
            </a:extLst>
          </p:cNvPr>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93</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80853208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70E84-879A-A17C-09F9-C9086B711B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982E77-FB93-929D-F3DF-FF421E04C1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5B336E-3541-2F45-9911-15DEC00C52A7}"/>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id="{16C6500A-BFED-69B7-CE76-D0C85923BD53}"/>
              </a:ext>
            </a:extLst>
          </p:cNvPr>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94</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57740914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B6398-9364-51BA-AD80-FCF658C2A6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2D874C-473E-8B2B-82A0-5C7402BDB1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1F1775-D033-35E3-520A-2EE92A3EE385}"/>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id="{995FCDFC-C127-00FB-0986-2110CA7F48FF}"/>
              </a:ext>
            </a:extLst>
          </p:cNvPr>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95</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107236147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0A8319-159B-10D1-362A-739280C42E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35F0C3-C13F-D8A9-BC97-164CCA82CE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45C192-93E0-A785-17F3-4BDE1D559B29}"/>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id="{5A2F6A3E-A4CD-0D28-C20E-C93F7813E566}"/>
              </a:ext>
            </a:extLst>
          </p:cNvPr>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96</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52360737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C43EF8-E1DB-2370-37B5-7DA4A568F6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D74CCD-6E81-9F78-2BE0-86A2E3BBC2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7E8FE5-9420-4909-9039-4D219DF66F1E}"/>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id="{12FCD037-63B3-30C0-C58A-63BB03CE9F5A}"/>
              </a:ext>
            </a:extLst>
          </p:cNvPr>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97</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51406293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58BB6-A8BA-0D79-705D-70127EEA28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799E04-397E-ACCB-6523-0640009AED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7B42E9-9F5F-A545-604B-8E8A4CCE5BC5}"/>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id="{FBB97234-83BB-7262-4342-B3F6A8A7E0EA}"/>
              </a:ext>
            </a:extLst>
          </p:cNvPr>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98</a:t>
            </a:fld>
            <a:endParaRPr kumimoji="0" lang="en-US"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368622005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7" name="Google Shape;20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5919786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6" name="Google Shape;256;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7" name="Google Shape;257;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Poppins" panose="00000500000000000000"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sz="1200" b="0" i="0" u="none" strike="noStrike" kern="1200" cap="none" spc="0" normalizeH="0" baseline="0" noProof="0">
              <a:ln>
                <a:noFill/>
              </a:ln>
              <a:solidFill>
                <a:prstClr val="black"/>
              </a:solidFill>
              <a:effectLst/>
              <a:uLnTx/>
              <a:uFillTx/>
              <a:latin typeface="Poppins" panose="00000500000000000000" pitchFamily="2" charset="0"/>
              <a:ea typeface="+mn-ea"/>
              <a:cs typeface="+mn-cs"/>
            </a:endParaRP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9" name="Google Shape;29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0" name="Google Shape;30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Poppins" panose="00000500000000000000"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sz="1200" b="0" i="0" u="none" strike="noStrike" kern="1200" cap="none" spc="0" normalizeH="0" baseline="0" noProof="0">
              <a:ln>
                <a:noFill/>
              </a:ln>
              <a:solidFill>
                <a:prstClr val="black"/>
              </a:solidFill>
              <a:effectLst/>
              <a:uLnTx/>
              <a:uFillTx/>
              <a:latin typeface="Poppins" panose="00000500000000000000" pitchFamily="2" charset="0"/>
              <a:ea typeface="+mn-ea"/>
              <a:cs typeface="+mn-cs"/>
            </a:endParaRP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8" name="Google Shape;318;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9" name="Google Shape;319;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Poppins" panose="00000500000000000000"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sz="1200" b="0" i="0" u="none" strike="noStrike" kern="1200" cap="none" spc="0" normalizeH="0" baseline="0" noProof="0">
              <a:ln>
                <a:noFill/>
              </a:ln>
              <a:solidFill>
                <a:prstClr val="black"/>
              </a:solidFill>
              <a:effectLst/>
              <a:uLnTx/>
              <a:uFillTx/>
              <a:latin typeface="Poppins" panose="00000500000000000000" pitchFamily="2" charset="0"/>
              <a:ea typeface="+mn-ea"/>
              <a:cs typeface="+mn-cs"/>
            </a:endParaRP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9" name="Google Shape;379;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0" name="Google Shape;380;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Poppins" panose="00000500000000000000"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sz="1200" b="0" i="0" u="none" strike="noStrike" kern="1200" cap="none" spc="0" normalizeH="0" baseline="0" noProof="0">
              <a:ln>
                <a:noFill/>
              </a:ln>
              <a:solidFill>
                <a:prstClr val="black"/>
              </a:solidFill>
              <a:effectLst/>
              <a:uLnTx/>
              <a:uFillTx/>
              <a:latin typeface="Poppins" panose="00000500000000000000" pitchFamily="2" charset="0"/>
              <a:ea typeface="+mn-ea"/>
              <a:cs typeface="+mn-cs"/>
            </a:endParaRPr>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0"/>
        <p:cNvGrpSpPr/>
        <p:nvPr/>
      </p:nvGrpSpPr>
      <p:grpSpPr>
        <a:xfrm>
          <a:off x="0" y="0"/>
          <a:ext cx="0" cy="0"/>
          <a:chOff x="0" y="0"/>
          <a:chExt cx="0" cy="0"/>
        </a:xfrm>
      </p:grpSpPr>
      <p:sp>
        <p:nvSpPr>
          <p:cNvPr id="401" name="Google Shape;401;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2" name="Google Shape;402;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03" name="Google Shape;403;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Poppins" panose="00000500000000000000"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sz="12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851727-9441-4BE4-B9AB-EF8576ACC98C}" type="slidenum">
              <a:rPr kumimoji="0" lang="en-ZA" sz="1200" b="0" i="0" u="none" strike="noStrike" kern="1200" cap="none" spc="0" normalizeH="0" baseline="0" noProof="0" smtClean="0">
                <a:ln>
                  <a:noFill/>
                </a:ln>
                <a:solidFill>
                  <a:prstClr val="black"/>
                </a:solidFill>
                <a:effectLst/>
                <a:uLnTx/>
                <a:uFillTx/>
                <a:latin typeface="Poppins" panose="00000500000000000000"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ZA" sz="1200" b="0" i="0" u="none" strike="noStrike" kern="1200" cap="none" spc="0" normalizeH="0" baseline="0" noProof="0">
              <a:ln>
                <a:noFill/>
              </a:ln>
              <a:solidFill>
                <a:prstClr val="black"/>
              </a:solidFill>
              <a:effectLst/>
              <a:uLnTx/>
              <a:uFillTx/>
              <a:latin typeface="Poppins" panose="00000500000000000000" pitchFamily="2" charset="0"/>
              <a:ea typeface="+mn-ea"/>
              <a:cs typeface="+mn-cs"/>
            </a:endParaRPr>
          </a:p>
        </p:txBody>
      </p:sp>
    </p:spTree>
    <p:extLst>
      <p:ext uri="{BB962C8B-B14F-4D97-AF65-F5344CB8AC3E}">
        <p14:creationId xmlns:p14="http://schemas.microsoft.com/office/powerpoint/2010/main" val="2532724779"/>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0" name="Google Shape;440;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1" name="Google Shape;441;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Poppins" panose="00000500000000000000" pitchFamily="2"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sz="1200" b="0" i="0" u="none" strike="noStrike" kern="1200" cap="none" spc="0" normalizeH="0" baseline="0" noProof="0">
              <a:ln>
                <a:noFill/>
              </a:ln>
              <a:solidFill>
                <a:prstClr val="black"/>
              </a:solidFill>
              <a:effectLst/>
              <a:uLnTx/>
              <a:uFillTx/>
              <a:latin typeface="Poppins" panose="00000500000000000000" pitchFamily="2" charset="0"/>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2FD5C-AD02-924F-64D1-6832B874E1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H"/>
          </a:p>
        </p:txBody>
      </p:sp>
      <p:sp>
        <p:nvSpPr>
          <p:cNvPr id="3" name="Subtitle 2">
            <a:extLst>
              <a:ext uri="{FF2B5EF4-FFF2-40B4-BE49-F238E27FC236}">
                <a16:creationId xmlns:a16="http://schemas.microsoft.com/office/drawing/2014/main" id="{7F0D3D58-B896-9FA0-351E-7839285188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H"/>
          </a:p>
        </p:txBody>
      </p:sp>
      <p:sp>
        <p:nvSpPr>
          <p:cNvPr id="4" name="Date Placeholder 3">
            <a:extLst>
              <a:ext uri="{FF2B5EF4-FFF2-40B4-BE49-F238E27FC236}">
                <a16:creationId xmlns:a16="http://schemas.microsoft.com/office/drawing/2014/main" id="{B2743CCA-8E98-0369-D05C-93956B8BE59A}"/>
              </a:ext>
            </a:extLst>
          </p:cNvPr>
          <p:cNvSpPr>
            <a:spLocks noGrp="1"/>
          </p:cNvSpPr>
          <p:nvPr>
            <p:ph type="dt" sz="half" idx="10"/>
          </p:nvPr>
        </p:nvSpPr>
        <p:spPr/>
        <p:txBody>
          <a:bodyPr/>
          <a:lstStyle/>
          <a:p>
            <a:fld id="{09462AC8-5469-443D-B24D-DCD4C2ECA6FF}" type="datetimeFigureOut">
              <a:rPr lang="en-GH" smtClean="0"/>
              <a:t>12/11/2024</a:t>
            </a:fld>
            <a:endParaRPr lang="en-GH"/>
          </a:p>
        </p:txBody>
      </p:sp>
      <p:sp>
        <p:nvSpPr>
          <p:cNvPr id="5" name="Footer Placeholder 4">
            <a:extLst>
              <a:ext uri="{FF2B5EF4-FFF2-40B4-BE49-F238E27FC236}">
                <a16:creationId xmlns:a16="http://schemas.microsoft.com/office/drawing/2014/main" id="{C3640287-10CA-5DD4-AC4F-3AEBBC76BB07}"/>
              </a:ext>
            </a:extLst>
          </p:cNvPr>
          <p:cNvSpPr>
            <a:spLocks noGrp="1"/>
          </p:cNvSpPr>
          <p:nvPr>
            <p:ph type="ftr" sz="quarter" idx="11"/>
          </p:nvPr>
        </p:nvSpPr>
        <p:spPr/>
        <p:txBody>
          <a:bodyPr/>
          <a:lstStyle/>
          <a:p>
            <a:endParaRPr lang="en-GH"/>
          </a:p>
        </p:txBody>
      </p:sp>
      <p:sp>
        <p:nvSpPr>
          <p:cNvPr id="6" name="Slide Number Placeholder 5">
            <a:extLst>
              <a:ext uri="{FF2B5EF4-FFF2-40B4-BE49-F238E27FC236}">
                <a16:creationId xmlns:a16="http://schemas.microsoft.com/office/drawing/2014/main" id="{80F41D31-7926-D666-0275-8381BDC9B167}"/>
              </a:ext>
            </a:extLst>
          </p:cNvPr>
          <p:cNvSpPr>
            <a:spLocks noGrp="1"/>
          </p:cNvSpPr>
          <p:nvPr>
            <p:ph type="sldNum" sz="quarter" idx="12"/>
          </p:nvPr>
        </p:nvSpPr>
        <p:spPr/>
        <p:txBody>
          <a:bodyPr/>
          <a:lstStyle/>
          <a:p>
            <a:fld id="{E9AF9D87-B8F9-4DD9-AB00-BBEECA6CF0B5}" type="slidenum">
              <a:rPr lang="en-GH" smtClean="0"/>
              <a:t>‹#›</a:t>
            </a:fld>
            <a:endParaRPr lang="en-GH"/>
          </a:p>
        </p:txBody>
      </p:sp>
    </p:spTree>
    <p:extLst>
      <p:ext uri="{BB962C8B-B14F-4D97-AF65-F5344CB8AC3E}">
        <p14:creationId xmlns:p14="http://schemas.microsoft.com/office/powerpoint/2010/main" val="512639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27D74-AD53-18A1-800D-355316A97FF7}"/>
              </a:ext>
            </a:extLst>
          </p:cNvPr>
          <p:cNvSpPr>
            <a:spLocks noGrp="1"/>
          </p:cNvSpPr>
          <p:nvPr>
            <p:ph type="title"/>
          </p:nvPr>
        </p:nvSpPr>
        <p:spPr/>
        <p:txBody>
          <a:bodyPr/>
          <a:lstStyle/>
          <a:p>
            <a:r>
              <a:rPr lang="en-US"/>
              <a:t>Click to edit Master title style</a:t>
            </a:r>
            <a:endParaRPr lang="en-GH"/>
          </a:p>
        </p:txBody>
      </p:sp>
      <p:sp>
        <p:nvSpPr>
          <p:cNvPr id="3" name="Content Placeholder 2">
            <a:extLst>
              <a:ext uri="{FF2B5EF4-FFF2-40B4-BE49-F238E27FC236}">
                <a16:creationId xmlns:a16="http://schemas.microsoft.com/office/drawing/2014/main" id="{66064C0F-8F30-5C0F-3707-141A5FE7CF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Date Placeholder 3">
            <a:extLst>
              <a:ext uri="{FF2B5EF4-FFF2-40B4-BE49-F238E27FC236}">
                <a16:creationId xmlns:a16="http://schemas.microsoft.com/office/drawing/2014/main" id="{6B1639EB-83D2-5DDC-4414-27BF59D24F03}"/>
              </a:ext>
            </a:extLst>
          </p:cNvPr>
          <p:cNvSpPr>
            <a:spLocks noGrp="1"/>
          </p:cNvSpPr>
          <p:nvPr>
            <p:ph type="dt" sz="half" idx="10"/>
          </p:nvPr>
        </p:nvSpPr>
        <p:spPr/>
        <p:txBody>
          <a:bodyPr/>
          <a:lstStyle/>
          <a:p>
            <a:fld id="{09462AC8-5469-443D-B24D-DCD4C2ECA6FF}" type="datetimeFigureOut">
              <a:rPr lang="en-GH" smtClean="0"/>
              <a:t>12/11/2024</a:t>
            </a:fld>
            <a:endParaRPr lang="en-GH"/>
          </a:p>
        </p:txBody>
      </p:sp>
      <p:sp>
        <p:nvSpPr>
          <p:cNvPr id="5" name="Footer Placeholder 4">
            <a:extLst>
              <a:ext uri="{FF2B5EF4-FFF2-40B4-BE49-F238E27FC236}">
                <a16:creationId xmlns:a16="http://schemas.microsoft.com/office/drawing/2014/main" id="{46642F2B-FA07-D648-E1B6-7609DA5725F0}"/>
              </a:ext>
            </a:extLst>
          </p:cNvPr>
          <p:cNvSpPr>
            <a:spLocks noGrp="1"/>
          </p:cNvSpPr>
          <p:nvPr>
            <p:ph type="ftr" sz="quarter" idx="11"/>
          </p:nvPr>
        </p:nvSpPr>
        <p:spPr/>
        <p:txBody>
          <a:bodyPr/>
          <a:lstStyle/>
          <a:p>
            <a:endParaRPr lang="en-GH"/>
          </a:p>
        </p:txBody>
      </p:sp>
      <p:sp>
        <p:nvSpPr>
          <p:cNvPr id="6" name="Slide Number Placeholder 5">
            <a:extLst>
              <a:ext uri="{FF2B5EF4-FFF2-40B4-BE49-F238E27FC236}">
                <a16:creationId xmlns:a16="http://schemas.microsoft.com/office/drawing/2014/main" id="{0F846957-E71C-1014-048F-95A33935840E}"/>
              </a:ext>
            </a:extLst>
          </p:cNvPr>
          <p:cNvSpPr>
            <a:spLocks noGrp="1"/>
          </p:cNvSpPr>
          <p:nvPr>
            <p:ph type="sldNum" sz="quarter" idx="12"/>
          </p:nvPr>
        </p:nvSpPr>
        <p:spPr/>
        <p:txBody>
          <a:bodyPr/>
          <a:lstStyle/>
          <a:p>
            <a:fld id="{E9AF9D87-B8F9-4DD9-AB00-BBEECA6CF0B5}" type="slidenum">
              <a:rPr lang="en-GH" smtClean="0"/>
              <a:t>‹#›</a:t>
            </a:fld>
            <a:endParaRPr lang="en-GH"/>
          </a:p>
        </p:txBody>
      </p:sp>
    </p:spTree>
    <p:extLst>
      <p:ext uri="{BB962C8B-B14F-4D97-AF65-F5344CB8AC3E}">
        <p14:creationId xmlns:p14="http://schemas.microsoft.com/office/powerpoint/2010/main" val="1050597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26052-870C-4AE9-8C6D-549B3D12C1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H"/>
          </a:p>
        </p:txBody>
      </p:sp>
      <p:sp>
        <p:nvSpPr>
          <p:cNvPr id="3" name="Text Placeholder 2">
            <a:extLst>
              <a:ext uri="{FF2B5EF4-FFF2-40B4-BE49-F238E27FC236}">
                <a16:creationId xmlns:a16="http://schemas.microsoft.com/office/drawing/2014/main" id="{6553A430-6E5F-835F-7971-5A3CBAB7B96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3B0DC3-3320-888C-739A-FAF50142868E}"/>
              </a:ext>
            </a:extLst>
          </p:cNvPr>
          <p:cNvSpPr>
            <a:spLocks noGrp="1"/>
          </p:cNvSpPr>
          <p:nvPr>
            <p:ph type="dt" sz="half" idx="10"/>
          </p:nvPr>
        </p:nvSpPr>
        <p:spPr/>
        <p:txBody>
          <a:bodyPr/>
          <a:lstStyle/>
          <a:p>
            <a:fld id="{09462AC8-5469-443D-B24D-DCD4C2ECA6FF}" type="datetimeFigureOut">
              <a:rPr lang="en-GH" smtClean="0"/>
              <a:t>12/11/2024</a:t>
            </a:fld>
            <a:endParaRPr lang="en-GH"/>
          </a:p>
        </p:txBody>
      </p:sp>
      <p:sp>
        <p:nvSpPr>
          <p:cNvPr id="5" name="Footer Placeholder 4">
            <a:extLst>
              <a:ext uri="{FF2B5EF4-FFF2-40B4-BE49-F238E27FC236}">
                <a16:creationId xmlns:a16="http://schemas.microsoft.com/office/drawing/2014/main" id="{EA7026FE-141A-C5D1-8CDE-F3D172B1474F}"/>
              </a:ext>
            </a:extLst>
          </p:cNvPr>
          <p:cNvSpPr>
            <a:spLocks noGrp="1"/>
          </p:cNvSpPr>
          <p:nvPr>
            <p:ph type="ftr" sz="quarter" idx="11"/>
          </p:nvPr>
        </p:nvSpPr>
        <p:spPr/>
        <p:txBody>
          <a:bodyPr/>
          <a:lstStyle/>
          <a:p>
            <a:endParaRPr lang="en-GH"/>
          </a:p>
        </p:txBody>
      </p:sp>
      <p:sp>
        <p:nvSpPr>
          <p:cNvPr id="6" name="Slide Number Placeholder 5">
            <a:extLst>
              <a:ext uri="{FF2B5EF4-FFF2-40B4-BE49-F238E27FC236}">
                <a16:creationId xmlns:a16="http://schemas.microsoft.com/office/drawing/2014/main" id="{6EC0A123-9515-7A9B-9F59-FF596CC89187}"/>
              </a:ext>
            </a:extLst>
          </p:cNvPr>
          <p:cNvSpPr>
            <a:spLocks noGrp="1"/>
          </p:cNvSpPr>
          <p:nvPr>
            <p:ph type="sldNum" sz="quarter" idx="12"/>
          </p:nvPr>
        </p:nvSpPr>
        <p:spPr/>
        <p:txBody>
          <a:bodyPr/>
          <a:lstStyle/>
          <a:p>
            <a:fld id="{E9AF9D87-B8F9-4DD9-AB00-BBEECA6CF0B5}" type="slidenum">
              <a:rPr lang="en-GH" smtClean="0"/>
              <a:t>‹#›</a:t>
            </a:fld>
            <a:endParaRPr lang="en-GH"/>
          </a:p>
        </p:txBody>
      </p:sp>
    </p:spTree>
    <p:extLst>
      <p:ext uri="{BB962C8B-B14F-4D97-AF65-F5344CB8AC3E}">
        <p14:creationId xmlns:p14="http://schemas.microsoft.com/office/powerpoint/2010/main" val="1743455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5EA3D-0155-6E17-5391-7893597CCB5E}"/>
              </a:ext>
            </a:extLst>
          </p:cNvPr>
          <p:cNvSpPr>
            <a:spLocks noGrp="1"/>
          </p:cNvSpPr>
          <p:nvPr>
            <p:ph type="title"/>
          </p:nvPr>
        </p:nvSpPr>
        <p:spPr/>
        <p:txBody>
          <a:bodyPr/>
          <a:lstStyle/>
          <a:p>
            <a:r>
              <a:rPr lang="en-US"/>
              <a:t>Click to edit Master title style</a:t>
            </a:r>
            <a:endParaRPr lang="en-GH"/>
          </a:p>
        </p:txBody>
      </p:sp>
      <p:sp>
        <p:nvSpPr>
          <p:cNvPr id="3" name="Content Placeholder 2">
            <a:extLst>
              <a:ext uri="{FF2B5EF4-FFF2-40B4-BE49-F238E27FC236}">
                <a16:creationId xmlns:a16="http://schemas.microsoft.com/office/drawing/2014/main" id="{4C93238C-E0CC-E87B-5503-811B14D8539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Content Placeholder 3">
            <a:extLst>
              <a:ext uri="{FF2B5EF4-FFF2-40B4-BE49-F238E27FC236}">
                <a16:creationId xmlns:a16="http://schemas.microsoft.com/office/drawing/2014/main" id="{FA406B45-7DE7-6FDA-7A84-D135F244CF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5" name="Date Placeholder 4">
            <a:extLst>
              <a:ext uri="{FF2B5EF4-FFF2-40B4-BE49-F238E27FC236}">
                <a16:creationId xmlns:a16="http://schemas.microsoft.com/office/drawing/2014/main" id="{39EE96C8-7E8D-FA45-4C20-C25BBA35B215}"/>
              </a:ext>
            </a:extLst>
          </p:cNvPr>
          <p:cNvSpPr>
            <a:spLocks noGrp="1"/>
          </p:cNvSpPr>
          <p:nvPr>
            <p:ph type="dt" sz="half" idx="10"/>
          </p:nvPr>
        </p:nvSpPr>
        <p:spPr/>
        <p:txBody>
          <a:bodyPr/>
          <a:lstStyle/>
          <a:p>
            <a:fld id="{09462AC8-5469-443D-B24D-DCD4C2ECA6FF}" type="datetimeFigureOut">
              <a:rPr lang="en-GH" smtClean="0"/>
              <a:t>12/11/2024</a:t>
            </a:fld>
            <a:endParaRPr lang="en-GH"/>
          </a:p>
        </p:txBody>
      </p:sp>
      <p:sp>
        <p:nvSpPr>
          <p:cNvPr id="6" name="Footer Placeholder 5">
            <a:extLst>
              <a:ext uri="{FF2B5EF4-FFF2-40B4-BE49-F238E27FC236}">
                <a16:creationId xmlns:a16="http://schemas.microsoft.com/office/drawing/2014/main" id="{81DC6BDD-E031-BA3B-668F-B4097EF89DD6}"/>
              </a:ext>
            </a:extLst>
          </p:cNvPr>
          <p:cNvSpPr>
            <a:spLocks noGrp="1"/>
          </p:cNvSpPr>
          <p:nvPr>
            <p:ph type="ftr" sz="quarter" idx="11"/>
          </p:nvPr>
        </p:nvSpPr>
        <p:spPr/>
        <p:txBody>
          <a:bodyPr/>
          <a:lstStyle/>
          <a:p>
            <a:endParaRPr lang="en-GH"/>
          </a:p>
        </p:txBody>
      </p:sp>
      <p:sp>
        <p:nvSpPr>
          <p:cNvPr id="7" name="Slide Number Placeholder 6">
            <a:extLst>
              <a:ext uri="{FF2B5EF4-FFF2-40B4-BE49-F238E27FC236}">
                <a16:creationId xmlns:a16="http://schemas.microsoft.com/office/drawing/2014/main" id="{898EF71B-24F9-739C-829E-AC5322E41430}"/>
              </a:ext>
            </a:extLst>
          </p:cNvPr>
          <p:cNvSpPr>
            <a:spLocks noGrp="1"/>
          </p:cNvSpPr>
          <p:nvPr>
            <p:ph type="sldNum" sz="quarter" idx="12"/>
          </p:nvPr>
        </p:nvSpPr>
        <p:spPr/>
        <p:txBody>
          <a:bodyPr/>
          <a:lstStyle/>
          <a:p>
            <a:fld id="{E9AF9D87-B8F9-4DD9-AB00-BBEECA6CF0B5}" type="slidenum">
              <a:rPr lang="en-GH" smtClean="0"/>
              <a:t>‹#›</a:t>
            </a:fld>
            <a:endParaRPr lang="en-GH"/>
          </a:p>
        </p:txBody>
      </p:sp>
    </p:spTree>
    <p:extLst>
      <p:ext uri="{BB962C8B-B14F-4D97-AF65-F5344CB8AC3E}">
        <p14:creationId xmlns:p14="http://schemas.microsoft.com/office/powerpoint/2010/main" val="40879025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ECA4A-6DAF-6D8F-7A72-D52E5BE494EB}"/>
              </a:ext>
            </a:extLst>
          </p:cNvPr>
          <p:cNvSpPr>
            <a:spLocks noGrp="1"/>
          </p:cNvSpPr>
          <p:nvPr>
            <p:ph type="title"/>
          </p:nvPr>
        </p:nvSpPr>
        <p:spPr>
          <a:xfrm>
            <a:off x="839788" y="365125"/>
            <a:ext cx="10515600" cy="1325563"/>
          </a:xfrm>
        </p:spPr>
        <p:txBody>
          <a:bodyPr/>
          <a:lstStyle/>
          <a:p>
            <a:r>
              <a:rPr lang="en-US"/>
              <a:t>Click to edit Master title style</a:t>
            </a:r>
            <a:endParaRPr lang="en-GH"/>
          </a:p>
        </p:txBody>
      </p:sp>
      <p:sp>
        <p:nvSpPr>
          <p:cNvPr id="3" name="Text Placeholder 2">
            <a:extLst>
              <a:ext uri="{FF2B5EF4-FFF2-40B4-BE49-F238E27FC236}">
                <a16:creationId xmlns:a16="http://schemas.microsoft.com/office/drawing/2014/main" id="{59DABB77-AACC-FD11-288E-BCA221CF75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455FDB-0F35-AC73-260C-B9756047576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5" name="Text Placeholder 4">
            <a:extLst>
              <a:ext uri="{FF2B5EF4-FFF2-40B4-BE49-F238E27FC236}">
                <a16:creationId xmlns:a16="http://schemas.microsoft.com/office/drawing/2014/main" id="{DA927C9F-E37F-7CBB-4EBF-6636E5EC25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CE0468-2607-A665-6264-26A9D5E173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7" name="Date Placeholder 6">
            <a:extLst>
              <a:ext uri="{FF2B5EF4-FFF2-40B4-BE49-F238E27FC236}">
                <a16:creationId xmlns:a16="http://schemas.microsoft.com/office/drawing/2014/main" id="{128E3545-7144-066D-490B-5963A3A7110F}"/>
              </a:ext>
            </a:extLst>
          </p:cNvPr>
          <p:cNvSpPr>
            <a:spLocks noGrp="1"/>
          </p:cNvSpPr>
          <p:nvPr>
            <p:ph type="dt" sz="half" idx="10"/>
          </p:nvPr>
        </p:nvSpPr>
        <p:spPr/>
        <p:txBody>
          <a:bodyPr/>
          <a:lstStyle/>
          <a:p>
            <a:fld id="{09462AC8-5469-443D-B24D-DCD4C2ECA6FF}" type="datetimeFigureOut">
              <a:rPr lang="en-GH" smtClean="0"/>
              <a:t>12/11/2024</a:t>
            </a:fld>
            <a:endParaRPr lang="en-GH"/>
          </a:p>
        </p:txBody>
      </p:sp>
      <p:sp>
        <p:nvSpPr>
          <p:cNvPr id="8" name="Footer Placeholder 7">
            <a:extLst>
              <a:ext uri="{FF2B5EF4-FFF2-40B4-BE49-F238E27FC236}">
                <a16:creationId xmlns:a16="http://schemas.microsoft.com/office/drawing/2014/main" id="{65699D35-1E62-6EBC-6577-45E118CA4D36}"/>
              </a:ext>
            </a:extLst>
          </p:cNvPr>
          <p:cNvSpPr>
            <a:spLocks noGrp="1"/>
          </p:cNvSpPr>
          <p:nvPr>
            <p:ph type="ftr" sz="quarter" idx="11"/>
          </p:nvPr>
        </p:nvSpPr>
        <p:spPr/>
        <p:txBody>
          <a:bodyPr/>
          <a:lstStyle/>
          <a:p>
            <a:endParaRPr lang="en-GH"/>
          </a:p>
        </p:txBody>
      </p:sp>
      <p:sp>
        <p:nvSpPr>
          <p:cNvPr id="9" name="Slide Number Placeholder 8">
            <a:extLst>
              <a:ext uri="{FF2B5EF4-FFF2-40B4-BE49-F238E27FC236}">
                <a16:creationId xmlns:a16="http://schemas.microsoft.com/office/drawing/2014/main" id="{54E4C69E-3391-FC74-28CB-75D6A55D8565}"/>
              </a:ext>
            </a:extLst>
          </p:cNvPr>
          <p:cNvSpPr>
            <a:spLocks noGrp="1"/>
          </p:cNvSpPr>
          <p:nvPr>
            <p:ph type="sldNum" sz="quarter" idx="12"/>
          </p:nvPr>
        </p:nvSpPr>
        <p:spPr/>
        <p:txBody>
          <a:bodyPr/>
          <a:lstStyle/>
          <a:p>
            <a:fld id="{E9AF9D87-B8F9-4DD9-AB00-BBEECA6CF0B5}" type="slidenum">
              <a:rPr lang="en-GH" smtClean="0"/>
              <a:t>‹#›</a:t>
            </a:fld>
            <a:endParaRPr lang="en-GH"/>
          </a:p>
        </p:txBody>
      </p:sp>
    </p:spTree>
    <p:extLst>
      <p:ext uri="{BB962C8B-B14F-4D97-AF65-F5344CB8AC3E}">
        <p14:creationId xmlns:p14="http://schemas.microsoft.com/office/powerpoint/2010/main" val="238218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37B8A-E6B1-916C-28E6-C10CE549732B}"/>
              </a:ext>
            </a:extLst>
          </p:cNvPr>
          <p:cNvSpPr>
            <a:spLocks noGrp="1"/>
          </p:cNvSpPr>
          <p:nvPr>
            <p:ph type="title"/>
          </p:nvPr>
        </p:nvSpPr>
        <p:spPr/>
        <p:txBody>
          <a:bodyPr/>
          <a:lstStyle/>
          <a:p>
            <a:r>
              <a:rPr lang="en-US"/>
              <a:t>Click to edit Master title style</a:t>
            </a:r>
            <a:endParaRPr lang="en-GH"/>
          </a:p>
        </p:txBody>
      </p:sp>
      <p:sp>
        <p:nvSpPr>
          <p:cNvPr id="3" name="Date Placeholder 2">
            <a:extLst>
              <a:ext uri="{FF2B5EF4-FFF2-40B4-BE49-F238E27FC236}">
                <a16:creationId xmlns:a16="http://schemas.microsoft.com/office/drawing/2014/main" id="{DA3685C0-3F77-A7E5-0A64-50D3266F15E0}"/>
              </a:ext>
            </a:extLst>
          </p:cNvPr>
          <p:cNvSpPr>
            <a:spLocks noGrp="1"/>
          </p:cNvSpPr>
          <p:nvPr>
            <p:ph type="dt" sz="half" idx="10"/>
          </p:nvPr>
        </p:nvSpPr>
        <p:spPr/>
        <p:txBody>
          <a:bodyPr/>
          <a:lstStyle/>
          <a:p>
            <a:fld id="{09462AC8-5469-443D-B24D-DCD4C2ECA6FF}" type="datetimeFigureOut">
              <a:rPr lang="en-GH" smtClean="0"/>
              <a:t>12/11/2024</a:t>
            </a:fld>
            <a:endParaRPr lang="en-GH"/>
          </a:p>
        </p:txBody>
      </p:sp>
      <p:sp>
        <p:nvSpPr>
          <p:cNvPr id="4" name="Footer Placeholder 3">
            <a:extLst>
              <a:ext uri="{FF2B5EF4-FFF2-40B4-BE49-F238E27FC236}">
                <a16:creationId xmlns:a16="http://schemas.microsoft.com/office/drawing/2014/main" id="{6FA1D3E0-8725-C3ED-19A5-DE8CFA86B51A}"/>
              </a:ext>
            </a:extLst>
          </p:cNvPr>
          <p:cNvSpPr>
            <a:spLocks noGrp="1"/>
          </p:cNvSpPr>
          <p:nvPr>
            <p:ph type="ftr" sz="quarter" idx="11"/>
          </p:nvPr>
        </p:nvSpPr>
        <p:spPr/>
        <p:txBody>
          <a:bodyPr/>
          <a:lstStyle/>
          <a:p>
            <a:endParaRPr lang="en-GH"/>
          </a:p>
        </p:txBody>
      </p:sp>
      <p:sp>
        <p:nvSpPr>
          <p:cNvPr id="5" name="Slide Number Placeholder 4">
            <a:extLst>
              <a:ext uri="{FF2B5EF4-FFF2-40B4-BE49-F238E27FC236}">
                <a16:creationId xmlns:a16="http://schemas.microsoft.com/office/drawing/2014/main" id="{3CFEA3F8-BC66-1E63-3336-4E494785F403}"/>
              </a:ext>
            </a:extLst>
          </p:cNvPr>
          <p:cNvSpPr>
            <a:spLocks noGrp="1"/>
          </p:cNvSpPr>
          <p:nvPr>
            <p:ph type="sldNum" sz="quarter" idx="12"/>
          </p:nvPr>
        </p:nvSpPr>
        <p:spPr/>
        <p:txBody>
          <a:bodyPr/>
          <a:lstStyle/>
          <a:p>
            <a:fld id="{E9AF9D87-B8F9-4DD9-AB00-BBEECA6CF0B5}" type="slidenum">
              <a:rPr lang="en-GH" smtClean="0"/>
              <a:t>‹#›</a:t>
            </a:fld>
            <a:endParaRPr lang="en-GH"/>
          </a:p>
        </p:txBody>
      </p:sp>
    </p:spTree>
    <p:extLst>
      <p:ext uri="{BB962C8B-B14F-4D97-AF65-F5344CB8AC3E}">
        <p14:creationId xmlns:p14="http://schemas.microsoft.com/office/powerpoint/2010/main" val="3109123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DD6B16-3F66-286A-8257-D6D71438DA1E}"/>
              </a:ext>
            </a:extLst>
          </p:cNvPr>
          <p:cNvSpPr>
            <a:spLocks noGrp="1"/>
          </p:cNvSpPr>
          <p:nvPr>
            <p:ph type="dt" sz="half" idx="10"/>
          </p:nvPr>
        </p:nvSpPr>
        <p:spPr/>
        <p:txBody>
          <a:bodyPr/>
          <a:lstStyle/>
          <a:p>
            <a:fld id="{09462AC8-5469-443D-B24D-DCD4C2ECA6FF}" type="datetimeFigureOut">
              <a:rPr lang="en-GH" smtClean="0"/>
              <a:t>12/11/2024</a:t>
            </a:fld>
            <a:endParaRPr lang="en-GH"/>
          </a:p>
        </p:txBody>
      </p:sp>
      <p:sp>
        <p:nvSpPr>
          <p:cNvPr id="3" name="Footer Placeholder 2">
            <a:extLst>
              <a:ext uri="{FF2B5EF4-FFF2-40B4-BE49-F238E27FC236}">
                <a16:creationId xmlns:a16="http://schemas.microsoft.com/office/drawing/2014/main" id="{2348DC70-1D33-C284-B13A-51826B1BBF3B}"/>
              </a:ext>
            </a:extLst>
          </p:cNvPr>
          <p:cNvSpPr>
            <a:spLocks noGrp="1"/>
          </p:cNvSpPr>
          <p:nvPr>
            <p:ph type="ftr" sz="quarter" idx="11"/>
          </p:nvPr>
        </p:nvSpPr>
        <p:spPr/>
        <p:txBody>
          <a:bodyPr/>
          <a:lstStyle/>
          <a:p>
            <a:endParaRPr lang="en-GH"/>
          </a:p>
        </p:txBody>
      </p:sp>
      <p:sp>
        <p:nvSpPr>
          <p:cNvPr id="4" name="Slide Number Placeholder 3">
            <a:extLst>
              <a:ext uri="{FF2B5EF4-FFF2-40B4-BE49-F238E27FC236}">
                <a16:creationId xmlns:a16="http://schemas.microsoft.com/office/drawing/2014/main" id="{21E284F2-370B-DDDC-2956-47492F087680}"/>
              </a:ext>
            </a:extLst>
          </p:cNvPr>
          <p:cNvSpPr>
            <a:spLocks noGrp="1"/>
          </p:cNvSpPr>
          <p:nvPr>
            <p:ph type="sldNum" sz="quarter" idx="12"/>
          </p:nvPr>
        </p:nvSpPr>
        <p:spPr/>
        <p:txBody>
          <a:bodyPr/>
          <a:lstStyle/>
          <a:p>
            <a:fld id="{E9AF9D87-B8F9-4DD9-AB00-BBEECA6CF0B5}" type="slidenum">
              <a:rPr lang="en-GH" smtClean="0"/>
              <a:t>‹#›</a:t>
            </a:fld>
            <a:endParaRPr lang="en-GH"/>
          </a:p>
        </p:txBody>
      </p:sp>
    </p:spTree>
    <p:extLst>
      <p:ext uri="{BB962C8B-B14F-4D97-AF65-F5344CB8AC3E}">
        <p14:creationId xmlns:p14="http://schemas.microsoft.com/office/powerpoint/2010/main" val="1069431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38F68-FEBF-A6D2-27DA-17285435A4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H"/>
          </a:p>
        </p:txBody>
      </p:sp>
      <p:sp>
        <p:nvSpPr>
          <p:cNvPr id="3" name="Content Placeholder 2">
            <a:extLst>
              <a:ext uri="{FF2B5EF4-FFF2-40B4-BE49-F238E27FC236}">
                <a16:creationId xmlns:a16="http://schemas.microsoft.com/office/drawing/2014/main" id="{F0B5F392-EA56-BB48-EA22-59974D1B75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Text Placeholder 3">
            <a:extLst>
              <a:ext uri="{FF2B5EF4-FFF2-40B4-BE49-F238E27FC236}">
                <a16:creationId xmlns:a16="http://schemas.microsoft.com/office/drawing/2014/main" id="{85EB36D3-2C85-7DE5-98AE-B0278E4063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92A10B-29CB-DC94-43DD-745A1C0E3AB2}"/>
              </a:ext>
            </a:extLst>
          </p:cNvPr>
          <p:cNvSpPr>
            <a:spLocks noGrp="1"/>
          </p:cNvSpPr>
          <p:nvPr>
            <p:ph type="dt" sz="half" idx="10"/>
          </p:nvPr>
        </p:nvSpPr>
        <p:spPr/>
        <p:txBody>
          <a:bodyPr/>
          <a:lstStyle/>
          <a:p>
            <a:fld id="{09462AC8-5469-443D-B24D-DCD4C2ECA6FF}" type="datetimeFigureOut">
              <a:rPr lang="en-GH" smtClean="0"/>
              <a:t>12/11/2024</a:t>
            </a:fld>
            <a:endParaRPr lang="en-GH"/>
          </a:p>
        </p:txBody>
      </p:sp>
      <p:sp>
        <p:nvSpPr>
          <p:cNvPr id="6" name="Footer Placeholder 5">
            <a:extLst>
              <a:ext uri="{FF2B5EF4-FFF2-40B4-BE49-F238E27FC236}">
                <a16:creationId xmlns:a16="http://schemas.microsoft.com/office/drawing/2014/main" id="{ED7962B2-45C4-2EF0-51DB-C11413462CED}"/>
              </a:ext>
            </a:extLst>
          </p:cNvPr>
          <p:cNvSpPr>
            <a:spLocks noGrp="1"/>
          </p:cNvSpPr>
          <p:nvPr>
            <p:ph type="ftr" sz="quarter" idx="11"/>
          </p:nvPr>
        </p:nvSpPr>
        <p:spPr/>
        <p:txBody>
          <a:bodyPr/>
          <a:lstStyle/>
          <a:p>
            <a:endParaRPr lang="en-GH"/>
          </a:p>
        </p:txBody>
      </p:sp>
      <p:sp>
        <p:nvSpPr>
          <p:cNvPr id="7" name="Slide Number Placeholder 6">
            <a:extLst>
              <a:ext uri="{FF2B5EF4-FFF2-40B4-BE49-F238E27FC236}">
                <a16:creationId xmlns:a16="http://schemas.microsoft.com/office/drawing/2014/main" id="{1160A751-3870-6520-65E0-676D4706FED4}"/>
              </a:ext>
            </a:extLst>
          </p:cNvPr>
          <p:cNvSpPr>
            <a:spLocks noGrp="1"/>
          </p:cNvSpPr>
          <p:nvPr>
            <p:ph type="sldNum" sz="quarter" idx="12"/>
          </p:nvPr>
        </p:nvSpPr>
        <p:spPr/>
        <p:txBody>
          <a:bodyPr/>
          <a:lstStyle/>
          <a:p>
            <a:fld id="{E9AF9D87-B8F9-4DD9-AB00-BBEECA6CF0B5}" type="slidenum">
              <a:rPr lang="en-GH" smtClean="0"/>
              <a:t>‹#›</a:t>
            </a:fld>
            <a:endParaRPr lang="en-GH"/>
          </a:p>
        </p:txBody>
      </p:sp>
    </p:spTree>
    <p:extLst>
      <p:ext uri="{BB962C8B-B14F-4D97-AF65-F5344CB8AC3E}">
        <p14:creationId xmlns:p14="http://schemas.microsoft.com/office/powerpoint/2010/main" val="1148332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A97E1-118D-7655-12D2-4B1C535AA0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H"/>
          </a:p>
        </p:txBody>
      </p:sp>
      <p:sp>
        <p:nvSpPr>
          <p:cNvPr id="3" name="Picture Placeholder 2">
            <a:extLst>
              <a:ext uri="{FF2B5EF4-FFF2-40B4-BE49-F238E27FC236}">
                <a16:creationId xmlns:a16="http://schemas.microsoft.com/office/drawing/2014/main" id="{2D1E46EE-46EA-0313-4021-33C477ECEE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H"/>
          </a:p>
        </p:txBody>
      </p:sp>
      <p:sp>
        <p:nvSpPr>
          <p:cNvPr id="4" name="Text Placeholder 3">
            <a:extLst>
              <a:ext uri="{FF2B5EF4-FFF2-40B4-BE49-F238E27FC236}">
                <a16:creationId xmlns:a16="http://schemas.microsoft.com/office/drawing/2014/main" id="{848ECF62-B2C8-C29E-764F-E833B5F6F5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A5CF07-D7D9-0187-DBE3-50CE428CCAD7}"/>
              </a:ext>
            </a:extLst>
          </p:cNvPr>
          <p:cNvSpPr>
            <a:spLocks noGrp="1"/>
          </p:cNvSpPr>
          <p:nvPr>
            <p:ph type="dt" sz="half" idx="10"/>
          </p:nvPr>
        </p:nvSpPr>
        <p:spPr/>
        <p:txBody>
          <a:bodyPr/>
          <a:lstStyle/>
          <a:p>
            <a:fld id="{09462AC8-5469-443D-B24D-DCD4C2ECA6FF}" type="datetimeFigureOut">
              <a:rPr lang="en-GH" smtClean="0"/>
              <a:t>12/11/2024</a:t>
            </a:fld>
            <a:endParaRPr lang="en-GH"/>
          </a:p>
        </p:txBody>
      </p:sp>
      <p:sp>
        <p:nvSpPr>
          <p:cNvPr id="6" name="Footer Placeholder 5">
            <a:extLst>
              <a:ext uri="{FF2B5EF4-FFF2-40B4-BE49-F238E27FC236}">
                <a16:creationId xmlns:a16="http://schemas.microsoft.com/office/drawing/2014/main" id="{84327A63-B39A-99C3-118D-1B309B2A938D}"/>
              </a:ext>
            </a:extLst>
          </p:cNvPr>
          <p:cNvSpPr>
            <a:spLocks noGrp="1"/>
          </p:cNvSpPr>
          <p:nvPr>
            <p:ph type="ftr" sz="quarter" idx="11"/>
          </p:nvPr>
        </p:nvSpPr>
        <p:spPr/>
        <p:txBody>
          <a:bodyPr/>
          <a:lstStyle/>
          <a:p>
            <a:endParaRPr lang="en-GH"/>
          </a:p>
        </p:txBody>
      </p:sp>
      <p:sp>
        <p:nvSpPr>
          <p:cNvPr id="7" name="Slide Number Placeholder 6">
            <a:extLst>
              <a:ext uri="{FF2B5EF4-FFF2-40B4-BE49-F238E27FC236}">
                <a16:creationId xmlns:a16="http://schemas.microsoft.com/office/drawing/2014/main" id="{8CB74D82-758B-62E5-3B6B-9937FAB60001}"/>
              </a:ext>
            </a:extLst>
          </p:cNvPr>
          <p:cNvSpPr>
            <a:spLocks noGrp="1"/>
          </p:cNvSpPr>
          <p:nvPr>
            <p:ph type="sldNum" sz="quarter" idx="12"/>
          </p:nvPr>
        </p:nvSpPr>
        <p:spPr/>
        <p:txBody>
          <a:bodyPr/>
          <a:lstStyle/>
          <a:p>
            <a:fld id="{E9AF9D87-B8F9-4DD9-AB00-BBEECA6CF0B5}" type="slidenum">
              <a:rPr lang="en-GH" smtClean="0"/>
              <a:t>‹#›</a:t>
            </a:fld>
            <a:endParaRPr lang="en-GH"/>
          </a:p>
        </p:txBody>
      </p:sp>
    </p:spTree>
    <p:extLst>
      <p:ext uri="{BB962C8B-B14F-4D97-AF65-F5344CB8AC3E}">
        <p14:creationId xmlns:p14="http://schemas.microsoft.com/office/powerpoint/2010/main" val="1227967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72B64-59B6-0C64-C00D-26D25B3F9E05}"/>
              </a:ext>
            </a:extLst>
          </p:cNvPr>
          <p:cNvSpPr>
            <a:spLocks noGrp="1"/>
          </p:cNvSpPr>
          <p:nvPr>
            <p:ph type="title"/>
          </p:nvPr>
        </p:nvSpPr>
        <p:spPr/>
        <p:txBody>
          <a:bodyPr/>
          <a:lstStyle/>
          <a:p>
            <a:r>
              <a:rPr lang="en-US"/>
              <a:t>Click to edit Master title style</a:t>
            </a:r>
            <a:endParaRPr lang="en-GH"/>
          </a:p>
        </p:txBody>
      </p:sp>
      <p:sp>
        <p:nvSpPr>
          <p:cNvPr id="3" name="Vertical Text Placeholder 2">
            <a:extLst>
              <a:ext uri="{FF2B5EF4-FFF2-40B4-BE49-F238E27FC236}">
                <a16:creationId xmlns:a16="http://schemas.microsoft.com/office/drawing/2014/main" id="{2857A5DB-A867-66A3-DB0D-4F2A533B5F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Date Placeholder 3">
            <a:extLst>
              <a:ext uri="{FF2B5EF4-FFF2-40B4-BE49-F238E27FC236}">
                <a16:creationId xmlns:a16="http://schemas.microsoft.com/office/drawing/2014/main" id="{A6204498-ABB5-C4A9-884A-1B56321E3973}"/>
              </a:ext>
            </a:extLst>
          </p:cNvPr>
          <p:cNvSpPr>
            <a:spLocks noGrp="1"/>
          </p:cNvSpPr>
          <p:nvPr>
            <p:ph type="dt" sz="half" idx="10"/>
          </p:nvPr>
        </p:nvSpPr>
        <p:spPr/>
        <p:txBody>
          <a:bodyPr/>
          <a:lstStyle/>
          <a:p>
            <a:fld id="{09462AC8-5469-443D-B24D-DCD4C2ECA6FF}" type="datetimeFigureOut">
              <a:rPr lang="en-GH" smtClean="0"/>
              <a:t>12/11/2024</a:t>
            </a:fld>
            <a:endParaRPr lang="en-GH"/>
          </a:p>
        </p:txBody>
      </p:sp>
      <p:sp>
        <p:nvSpPr>
          <p:cNvPr id="5" name="Footer Placeholder 4">
            <a:extLst>
              <a:ext uri="{FF2B5EF4-FFF2-40B4-BE49-F238E27FC236}">
                <a16:creationId xmlns:a16="http://schemas.microsoft.com/office/drawing/2014/main" id="{47750741-DDA5-CA9F-EAA2-CFD5D9112C02}"/>
              </a:ext>
            </a:extLst>
          </p:cNvPr>
          <p:cNvSpPr>
            <a:spLocks noGrp="1"/>
          </p:cNvSpPr>
          <p:nvPr>
            <p:ph type="ftr" sz="quarter" idx="11"/>
          </p:nvPr>
        </p:nvSpPr>
        <p:spPr/>
        <p:txBody>
          <a:bodyPr/>
          <a:lstStyle/>
          <a:p>
            <a:endParaRPr lang="en-GH"/>
          </a:p>
        </p:txBody>
      </p:sp>
      <p:sp>
        <p:nvSpPr>
          <p:cNvPr id="6" name="Slide Number Placeholder 5">
            <a:extLst>
              <a:ext uri="{FF2B5EF4-FFF2-40B4-BE49-F238E27FC236}">
                <a16:creationId xmlns:a16="http://schemas.microsoft.com/office/drawing/2014/main" id="{E1D43D49-B277-C912-36F7-C2CD288C7FD7}"/>
              </a:ext>
            </a:extLst>
          </p:cNvPr>
          <p:cNvSpPr>
            <a:spLocks noGrp="1"/>
          </p:cNvSpPr>
          <p:nvPr>
            <p:ph type="sldNum" sz="quarter" idx="12"/>
          </p:nvPr>
        </p:nvSpPr>
        <p:spPr/>
        <p:txBody>
          <a:bodyPr/>
          <a:lstStyle/>
          <a:p>
            <a:fld id="{E9AF9D87-B8F9-4DD9-AB00-BBEECA6CF0B5}" type="slidenum">
              <a:rPr lang="en-GH" smtClean="0"/>
              <a:t>‹#›</a:t>
            </a:fld>
            <a:endParaRPr lang="en-GH"/>
          </a:p>
        </p:txBody>
      </p:sp>
    </p:spTree>
    <p:extLst>
      <p:ext uri="{BB962C8B-B14F-4D97-AF65-F5344CB8AC3E}">
        <p14:creationId xmlns:p14="http://schemas.microsoft.com/office/powerpoint/2010/main" val="2511398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517698-672F-ECA9-C5EB-A14CB46F451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H"/>
          </a:p>
        </p:txBody>
      </p:sp>
      <p:sp>
        <p:nvSpPr>
          <p:cNvPr id="3" name="Vertical Text Placeholder 2">
            <a:extLst>
              <a:ext uri="{FF2B5EF4-FFF2-40B4-BE49-F238E27FC236}">
                <a16:creationId xmlns:a16="http://schemas.microsoft.com/office/drawing/2014/main" id="{025C07FF-603F-2ABB-817B-4FA7028EB8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Date Placeholder 3">
            <a:extLst>
              <a:ext uri="{FF2B5EF4-FFF2-40B4-BE49-F238E27FC236}">
                <a16:creationId xmlns:a16="http://schemas.microsoft.com/office/drawing/2014/main" id="{907DD7F2-78B0-7673-3AFE-21B95B48228E}"/>
              </a:ext>
            </a:extLst>
          </p:cNvPr>
          <p:cNvSpPr>
            <a:spLocks noGrp="1"/>
          </p:cNvSpPr>
          <p:nvPr>
            <p:ph type="dt" sz="half" idx="10"/>
          </p:nvPr>
        </p:nvSpPr>
        <p:spPr/>
        <p:txBody>
          <a:bodyPr/>
          <a:lstStyle/>
          <a:p>
            <a:fld id="{09462AC8-5469-443D-B24D-DCD4C2ECA6FF}" type="datetimeFigureOut">
              <a:rPr lang="en-GH" smtClean="0"/>
              <a:t>12/11/2024</a:t>
            </a:fld>
            <a:endParaRPr lang="en-GH"/>
          </a:p>
        </p:txBody>
      </p:sp>
      <p:sp>
        <p:nvSpPr>
          <p:cNvPr id="5" name="Footer Placeholder 4">
            <a:extLst>
              <a:ext uri="{FF2B5EF4-FFF2-40B4-BE49-F238E27FC236}">
                <a16:creationId xmlns:a16="http://schemas.microsoft.com/office/drawing/2014/main" id="{2FAFF010-223F-409E-DBEF-1C5790C141C3}"/>
              </a:ext>
            </a:extLst>
          </p:cNvPr>
          <p:cNvSpPr>
            <a:spLocks noGrp="1"/>
          </p:cNvSpPr>
          <p:nvPr>
            <p:ph type="ftr" sz="quarter" idx="11"/>
          </p:nvPr>
        </p:nvSpPr>
        <p:spPr/>
        <p:txBody>
          <a:bodyPr/>
          <a:lstStyle/>
          <a:p>
            <a:endParaRPr lang="en-GH"/>
          </a:p>
        </p:txBody>
      </p:sp>
      <p:sp>
        <p:nvSpPr>
          <p:cNvPr id="6" name="Slide Number Placeholder 5">
            <a:extLst>
              <a:ext uri="{FF2B5EF4-FFF2-40B4-BE49-F238E27FC236}">
                <a16:creationId xmlns:a16="http://schemas.microsoft.com/office/drawing/2014/main" id="{B9619E99-656D-1D31-66E0-ADED4BE3C477}"/>
              </a:ext>
            </a:extLst>
          </p:cNvPr>
          <p:cNvSpPr>
            <a:spLocks noGrp="1"/>
          </p:cNvSpPr>
          <p:nvPr>
            <p:ph type="sldNum" sz="quarter" idx="12"/>
          </p:nvPr>
        </p:nvSpPr>
        <p:spPr/>
        <p:txBody>
          <a:bodyPr/>
          <a:lstStyle/>
          <a:p>
            <a:fld id="{E9AF9D87-B8F9-4DD9-AB00-BBEECA6CF0B5}" type="slidenum">
              <a:rPr lang="en-GH" smtClean="0"/>
              <a:t>‹#›</a:t>
            </a:fld>
            <a:endParaRPr lang="en-GH"/>
          </a:p>
        </p:txBody>
      </p:sp>
    </p:spTree>
    <p:extLst>
      <p:ext uri="{BB962C8B-B14F-4D97-AF65-F5344CB8AC3E}">
        <p14:creationId xmlns:p14="http://schemas.microsoft.com/office/powerpoint/2010/main" val="37858445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p:cSld name="1_Title Slide">
    <p:spTree>
      <p:nvGrpSpPr>
        <p:cNvPr id="1" name="Shape 10"/>
        <p:cNvGrpSpPr/>
        <p:nvPr/>
      </p:nvGrpSpPr>
      <p:grpSpPr>
        <a:xfrm>
          <a:off x="0" y="0"/>
          <a:ext cx="0" cy="0"/>
          <a:chOff x="0" y="0"/>
          <a:chExt cx="0" cy="0"/>
        </a:xfrm>
      </p:grpSpPr>
    </p:spTree>
    <p:extLst>
      <p:ext uri="{BB962C8B-B14F-4D97-AF65-F5344CB8AC3E}">
        <p14:creationId xmlns:p14="http://schemas.microsoft.com/office/powerpoint/2010/main" val="6789923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10"/>
        <p:cNvGrpSpPr/>
        <p:nvPr/>
      </p:nvGrpSpPr>
      <p:grpSpPr>
        <a:xfrm>
          <a:off x="0" y="0"/>
          <a:ext cx="0" cy="0"/>
          <a:chOff x="0" y="0"/>
          <a:chExt cx="0" cy="0"/>
        </a:xfrm>
      </p:grpSpPr>
    </p:spTree>
    <p:extLst>
      <p:ext uri="{BB962C8B-B14F-4D97-AF65-F5344CB8AC3E}">
        <p14:creationId xmlns:p14="http://schemas.microsoft.com/office/powerpoint/2010/main" val="25169730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2_Title Slide">
  <p:cSld name="2_Title Slide">
    <p:spTree>
      <p:nvGrpSpPr>
        <p:cNvPr id="1" name="Shape 11"/>
        <p:cNvGrpSpPr/>
        <p:nvPr/>
      </p:nvGrpSpPr>
      <p:grpSpPr>
        <a:xfrm>
          <a:off x="0" y="0"/>
          <a:ext cx="0" cy="0"/>
          <a:chOff x="0" y="0"/>
          <a:chExt cx="0" cy="0"/>
        </a:xfrm>
      </p:grpSpPr>
      <p:pic>
        <p:nvPicPr>
          <p:cNvPr id="12" name="Google Shape;12;p17"/>
          <p:cNvPicPr preferRelativeResize="0"/>
          <p:nvPr/>
        </p:nvPicPr>
        <p:blipFill rotWithShape="1">
          <a:blip r:embed="rId2">
            <a:alphaModFix/>
          </a:blip>
          <a:srcRect/>
          <a:stretch/>
        </p:blipFill>
        <p:spPr>
          <a:xfrm>
            <a:off x="0" y="-1"/>
            <a:ext cx="12192000" cy="6855043"/>
          </a:xfrm>
          <a:prstGeom prst="rect">
            <a:avLst/>
          </a:prstGeom>
          <a:noFill/>
          <a:ln>
            <a:noFill/>
          </a:ln>
        </p:spPr>
      </p:pic>
    </p:spTree>
    <p:extLst>
      <p:ext uri="{BB962C8B-B14F-4D97-AF65-F5344CB8AC3E}">
        <p14:creationId xmlns:p14="http://schemas.microsoft.com/office/powerpoint/2010/main" val="11264668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13"/>
        <p:cNvGrpSpPr/>
        <p:nvPr/>
      </p:nvGrpSpPr>
      <p:grpSpPr>
        <a:xfrm>
          <a:off x="0" y="0"/>
          <a:ext cx="0" cy="0"/>
          <a:chOff x="0" y="0"/>
          <a:chExt cx="0" cy="0"/>
        </a:xfrm>
      </p:grpSpPr>
      <p:pic>
        <p:nvPicPr>
          <p:cNvPr id="14" name="Google Shape;14;p18"/>
          <p:cNvPicPr preferRelativeResize="0"/>
          <p:nvPr/>
        </p:nvPicPr>
        <p:blipFill rotWithShape="1">
          <a:blip r:embed="rId2">
            <a:alphaModFix/>
          </a:blip>
          <a:srcRect/>
          <a:stretch/>
        </p:blipFill>
        <p:spPr>
          <a:xfrm>
            <a:off x="0" y="0"/>
            <a:ext cx="12197258" cy="6858000"/>
          </a:xfrm>
          <a:prstGeom prst="rect">
            <a:avLst/>
          </a:prstGeom>
          <a:noFill/>
          <a:ln>
            <a:noFill/>
          </a:ln>
        </p:spPr>
      </p:pic>
    </p:spTree>
    <p:extLst>
      <p:ext uri="{BB962C8B-B14F-4D97-AF65-F5344CB8AC3E}">
        <p14:creationId xmlns:p14="http://schemas.microsoft.com/office/powerpoint/2010/main" val="1562851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4_Title Slide">
  <p:cSld name="4_Title Slide">
    <p:spTree>
      <p:nvGrpSpPr>
        <p:cNvPr id="1" name="Shape 15"/>
        <p:cNvGrpSpPr/>
        <p:nvPr/>
      </p:nvGrpSpPr>
      <p:grpSpPr>
        <a:xfrm>
          <a:off x="0" y="0"/>
          <a:ext cx="0" cy="0"/>
          <a:chOff x="0" y="0"/>
          <a:chExt cx="0" cy="0"/>
        </a:xfrm>
      </p:grpSpPr>
      <p:pic>
        <p:nvPicPr>
          <p:cNvPr id="16" name="Google Shape;16;p19"/>
          <p:cNvPicPr preferRelativeResize="0"/>
          <p:nvPr/>
        </p:nvPicPr>
        <p:blipFill rotWithShape="1">
          <a:blip r:embed="rId2">
            <a:alphaModFix/>
          </a:blip>
          <a:srcRect t="82325"/>
          <a:stretch/>
        </p:blipFill>
        <p:spPr>
          <a:xfrm>
            <a:off x="0" y="5737816"/>
            <a:ext cx="12192000" cy="1211624"/>
          </a:xfrm>
          <a:prstGeom prst="rect">
            <a:avLst/>
          </a:prstGeom>
          <a:noFill/>
          <a:ln>
            <a:noFill/>
          </a:ln>
        </p:spPr>
      </p:pic>
    </p:spTree>
    <p:extLst>
      <p:ext uri="{BB962C8B-B14F-4D97-AF65-F5344CB8AC3E}">
        <p14:creationId xmlns:p14="http://schemas.microsoft.com/office/powerpoint/2010/main" val="35326556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5_Title Slide">
  <p:cSld name="5_Title Slide">
    <p:spTree>
      <p:nvGrpSpPr>
        <p:cNvPr id="1" name="Shape 17"/>
        <p:cNvGrpSpPr/>
        <p:nvPr/>
      </p:nvGrpSpPr>
      <p:grpSpPr>
        <a:xfrm>
          <a:off x="0" y="0"/>
          <a:ext cx="0" cy="0"/>
          <a:chOff x="0" y="0"/>
          <a:chExt cx="0" cy="0"/>
        </a:xfrm>
      </p:grpSpPr>
      <p:pic>
        <p:nvPicPr>
          <p:cNvPr id="18" name="Google Shape;18;p20"/>
          <p:cNvPicPr preferRelativeResize="0"/>
          <p:nvPr/>
        </p:nvPicPr>
        <p:blipFill rotWithShape="1">
          <a:blip r:embed="rId2">
            <a:alphaModFix/>
          </a:blip>
          <a:srcRect t="82325" b="6774"/>
          <a:stretch/>
        </p:blipFill>
        <p:spPr>
          <a:xfrm>
            <a:off x="0" y="6110778"/>
            <a:ext cx="12192000" cy="747222"/>
          </a:xfrm>
          <a:prstGeom prst="rect">
            <a:avLst/>
          </a:prstGeom>
          <a:noFill/>
          <a:ln>
            <a:noFill/>
          </a:ln>
        </p:spPr>
      </p:pic>
    </p:spTree>
    <p:extLst>
      <p:ext uri="{BB962C8B-B14F-4D97-AF65-F5344CB8AC3E}">
        <p14:creationId xmlns:p14="http://schemas.microsoft.com/office/powerpoint/2010/main" val="31034375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19"/>
        <p:cNvGrpSpPr/>
        <p:nvPr/>
      </p:nvGrpSpPr>
      <p:grpSpPr>
        <a:xfrm>
          <a:off x="0" y="0"/>
          <a:ext cx="0" cy="0"/>
          <a:chOff x="0" y="0"/>
          <a:chExt cx="0" cy="0"/>
        </a:xfrm>
      </p:grpSpPr>
      <p:pic>
        <p:nvPicPr>
          <p:cNvPr id="20" name="Google Shape;20;p21"/>
          <p:cNvPicPr preferRelativeResize="0"/>
          <p:nvPr/>
        </p:nvPicPr>
        <p:blipFill rotWithShape="1">
          <a:blip r:embed="rId2">
            <a:alphaModFix/>
          </a:blip>
          <a:srcRect/>
          <a:stretch/>
        </p:blipFill>
        <p:spPr>
          <a:xfrm>
            <a:off x="0" y="-1"/>
            <a:ext cx="12192000" cy="6855043"/>
          </a:xfrm>
          <a:prstGeom prst="rect">
            <a:avLst/>
          </a:prstGeom>
          <a:noFill/>
          <a:ln>
            <a:noFill/>
          </a:ln>
        </p:spPr>
      </p:pic>
    </p:spTree>
    <p:extLst>
      <p:ext uri="{BB962C8B-B14F-4D97-AF65-F5344CB8AC3E}">
        <p14:creationId xmlns:p14="http://schemas.microsoft.com/office/powerpoint/2010/main" val="32603917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21"/>
        <p:cNvGrpSpPr/>
        <p:nvPr/>
      </p:nvGrpSpPr>
      <p:grpSpPr>
        <a:xfrm>
          <a:off x="0" y="0"/>
          <a:ext cx="0" cy="0"/>
          <a:chOff x="0" y="0"/>
          <a:chExt cx="0" cy="0"/>
        </a:xfrm>
      </p:grpSpPr>
      <p:pic>
        <p:nvPicPr>
          <p:cNvPr id="22" name="Google Shape;22;p22"/>
          <p:cNvPicPr preferRelativeResize="0"/>
          <p:nvPr/>
        </p:nvPicPr>
        <p:blipFill rotWithShape="1">
          <a:blip r:embed="rId2">
            <a:alphaModFix/>
          </a:blip>
          <a:srcRect/>
          <a:stretch/>
        </p:blipFill>
        <p:spPr>
          <a:xfrm>
            <a:off x="0" y="0"/>
            <a:ext cx="12197258" cy="6858000"/>
          </a:xfrm>
          <a:prstGeom prst="rect">
            <a:avLst/>
          </a:prstGeom>
          <a:noFill/>
          <a:ln>
            <a:noFill/>
          </a:ln>
        </p:spPr>
      </p:pic>
    </p:spTree>
    <p:extLst>
      <p:ext uri="{BB962C8B-B14F-4D97-AF65-F5344CB8AC3E}">
        <p14:creationId xmlns:p14="http://schemas.microsoft.com/office/powerpoint/2010/main" val="13260027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2416968" y="0"/>
            <a:ext cx="7358064" cy="3473648"/>
          </a:xfrm>
          <a:prstGeom prst="rect">
            <a:avLst/>
          </a:prstGeom>
        </p:spPr>
        <p:txBody>
          <a:bodyPr anchor="b"/>
          <a:lstStyle/>
          <a:p>
            <a:r>
              <a:t>Title Text</a:t>
            </a:r>
          </a:p>
        </p:txBody>
      </p:sp>
      <p:sp>
        <p:nvSpPr>
          <p:cNvPr id="12" name="Body Level One…"/>
          <p:cNvSpPr txBox="1">
            <a:spLocks noGrp="1"/>
          </p:cNvSpPr>
          <p:nvPr>
            <p:ph type="body" sz="half" idx="1"/>
          </p:nvPr>
        </p:nvSpPr>
        <p:spPr>
          <a:xfrm>
            <a:off x="2416968" y="3536157"/>
            <a:ext cx="7358064" cy="2509243"/>
          </a:xfrm>
          <a:prstGeom prst="rect">
            <a:avLst/>
          </a:prstGeom>
        </p:spPr>
        <p:txBody>
          <a:bodyPr lIns="0" tIns="0" rIns="0" bIns="0"/>
          <a:lstStyle>
            <a:lvl1pPr defTabSz="292086">
              <a:spcBef>
                <a:spcPts val="0"/>
              </a:spcBef>
              <a:defRPr sz="2200">
                <a:solidFill>
                  <a:srgbClr val="FFFFFF"/>
                </a:solidFill>
                <a:latin typeface="+mn-lt"/>
                <a:ea typeface="+mn-ea"/>
                <a:cs typeface="+mn-cs"/>
                <a:sym typeface="Helvetica Light"/>
              </a:defRPr>
            </a:lvl1pPr>
            <a:lvl2pPr defTabSz="292086">
              <a:spcBef>
                <a:spcPts val="0"/>
              </a:spcBef>
              <a:defRPr sz="2200">
                <a:solidFill>
                  <a:srgbClr val="FFFFFF"/>
                </a:solidFill>
                <a:latin typeface="+mn-lt"/>
                <a:ea typeface="+mn-ea"/>
                <a:cs typeface="+mn-cs"/>
                <a:sym typeface="Helvetica Light"/>
              </a:defRPr>
            </a:lvl2pPr>
            <a:lvl3pPr defTabSz="292086">
              <a:spcBef>
                <a:spcPts val="0"/>
              </a:spcBef>
              <a:defRPr sz="2200">
                <a:solidFill>
                  <a:srgbClr val="FFFFFF"/>
                </a:solidFill>
                <a:latin typeface="+mn-lt"/>
                <a:ea typeface="+mn-ea"/>
                <a:cs typeface="+mn-cs"/>
                <a:sym typeface="Helvetica Light"/>
              </a:defRPr>
            </a:lvl3pPr>
            <a:lvl4pPr defTabSz="292086">
              <a:spcBef>
                <a:spcPts val="0"/>
              </a:spcBef>
              <a:defRPr sz="2200">
                <a:solidFill>
                  <a:srgbClr val="FFFFFF"/>
                </a:solidFill>
                <a:latin typeface="+mn-lt"/>
                <a:ea typeface="+mn-ea"/>
                <a:cs typeface="+mn-cs"/>
                <a:sym typeface="Helvetica Light"/>
              </a:defRPr>
            </a:lvl4pPr>
            <a:lvl5pPr defTabSz="292086">
              <a:spcBef>
                <a:spcPts val="0"/>
              </a:spcBef>
              <a:defRPr sz="2200">
                <a:solidFill>
                  <a:srgbClr val="FFFFFF"/>
                </a:solidFill>
                <a:latin typeface="+mn-lt"/>
                <a:ea typeface="+mn-ea"/>
                <a:cs typeface="+mn-cs"/>
                <a:sym typeface="Helvetica Light"/>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3552247768"/>
      </p:ext>
    </p:extLst>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10"/>
        <p:cNvGrpSpPr/>
        <p:nvPr/>
      </p:nvGrpSpPr>
      <p:grpSpPr>
        <a:xfrm>
          <a:off x="0" y="0"/>
          <a:ext cx="0" cy="0"/>
          <a:chOff x="0" y="0"/>
          <a:chExt cx="0" cy="0"/>
        </a:xfrm>
      </p:grpSpPr>
    </p:spTree>
    <p:extLst>
      <p:ext uri="{BB962C8B-B14F-4D97-AF65-F5344CB8AC3E}">
        <p14:creationId xmlns:p14="http://schemas.microsoft.com/office/powerpoint/2010/main" val="22141684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itle &amp; Subtitle">
    <p:spTree>
      <p:nvGrpSpPr>
        <p:cNvPr id="1" name=""/>
        <p:cNvGrpSpPr/>
        <p:nvPr/>
      </p:nvGrpSpPr>
      <p:grpSpPr>
        <a:xfrm>
          <a:off x="0" y="0"/>
          <a:ext cx="0" cy="0"/>
          <a:chOff x="0" y="0"/>
          <a:chExt cx="0" cy="0"/>
        </a:xfrm>
      </p:grpSpPr>
      <p:sp>
        <p:nvSpPr>
          <p:cNvPr id="13" name="Slide Number"/>
          <p:cNvSpPr txBox="1">
            <a:spLocks noGrp="1"/>
          </p:cNvSpPr>
          <p:nvPr>
            <p:ph type="sldNum" sz="quarter" idx="2"/>
          </p:nvPr>
        </p:nvSpPr>
        <p:spPr>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2659726573"/>
      </p:ext>
    </p:extLst>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1_Title &amp; Sub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2416968" y="0"/>
            <a:ext cx="7358064" cy="3473648"/>
          </a:xfrm>
          <a:prstGeom prst="rect">
            <a:avLst/>
          </a:prstGeom>
        </p:spPr>
        <p:txBody>
          <a:bodyPr anchor="b"/>
          <a:lstStyle/>
          <a:p>
            <a:r>
              <a:t>Title Text</a:t>
            </a:r>
          </a:p>
        </p:txBody>
      </p:sp>
      <p:sp>
        <p:nvSpPr>
          <p:cNvPr id="12" name="Body Level One…"/>
          <p:cNvSpPr txBox="1">
            <a:spLocks noGrp="1"/>
          </p:cNvSpPr>
          <p:nvPr>
            <p:ph type="body" sz="half" idx="1"/>
          </p:nvPr>
        </p:nvSpPr>
        <p:spPr>
          <a:xfrm>
            <a:off x="2416968" y="3536157"/>
            <a:ext cx="7358064" cy="2509243"/>
          </a:xfrm>
          <a:prstGeom prst="rect">
            <a:avLst/>
          </a:prstGeom>
        </p:spPr>
        <p:txBody>
          <a:bodyPr lIns="0" tIns="0" rIns="0" bIns="0"/>
          <a:lstStyle>
            <a:lvl1pPr defTabSz="292086">
              <a:spcBef>
                <a:spcPts val="0"/>
              </a:spcBef>
              <a:defRPr sz="2200">
                <a:solidFill>
                  <a:srgbClr val="FFFFFF"/>
                </a:solidFill>
                <a:latin typeface="+mn-lt"/>
                <a:ea typeface="+mn-ea"/>
                <a:cs typeface="+mn-cs"/>
                <a:sym typeface="Helvetica Light"/>
              </a:defRPr>
            </a:lvl1pPr>
            <a:lvl2pPr defTabSz="292086">
              <a:spcBef>
                <a:spcPts val="0"/>
              </a:spcBef>
              <a:defRPr sz="2200">
                <a:solidFill>
                  <a:srgbClr val="FFFFFF"/>
                </a:solidFill>
                <a:latin typeface="+mn-lt"/>
                <a:ea typeface="+mn-ea"/>
                <a:cs typeface="+mn-cs"/>
                <a:sym typeface="Helvetica Light"/>
              </a:defRPr>
            </a:lvl2pPr>
            <a:lvl3pPr defTabSz="292086">
              <a:spcBef>
                <a:spcPts val="0"/>
              </a:spcBef>
              <a:defRPr sz="2200">
                <a:solidFill>
                  <a:srgbClr val="FFFFFF"/>
                </a:solidFill>
                <a:latin typeface="+mn-lt"/>
                <a:ea typeface="+mn-ea"/>
                <a:cs typeface="+mn-cs"/>
                <a:sym typeface="Helvetica Light"/>
              </a:defRPr>
            </a:lvl3pPr>
            <a:lvl4pPr defTabSz="292086">
              <a:spcBef>
                <a:spcPts val="0"/>
              </a:spcBef>
              <a:defRPr sz="2200">
                <a:solidFill>
                  <a:srgbClr val="FFFFFF"/>
                </a:solidFill>
                <a:latin typeface="+mn-lt"/>
                <a:ea typeface="+mn-ea"/>
                <a:cs typeface="+mn-cs"/>
                <a:sym typeface="Helvetica Light"/>
              </a:defRPr>
            </a:lvl4pPr>
            <a:lvl5pPr defTabSz="292086">
              <a:spcBef>
                <a:spcPts val="0"/>
              </a:spcBef>
              <a:defRPr sz="2200">
                <a:solidFill>
                  <a:srgbClr val="FFFFFF"/>
                </a:solidFill>
                <a:latin typeface="+mn-lt"/>
                <a:ea typeface="+mn-ea"/>
                <a:cs typeface="+mn-cs"/>
                <a:sym typeface="Helvetica Light"/>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3373678446"/>
      </p:ext>
    </p:extLst>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16"/>
        <p:cNvGrpSpPr/>
        <p:nvPr/>
      </p:nvGrpSpPr>
      <p:grpSpPr>
        <a:xfrm>
          <a:off x="0" y="0"/>
          <a:ext cx="0" cy="0"/>
          <a:chOff x="0" y="0"/>
          <a:chExt cx="0" cy="0"/>
        </a:xfrm>
      </p:grpSpPr>
    </p:spTree>
    <p:extLst>
      <p:ext uri="{BB962C8B-B14F-4D97-AF65-F5344CB8AC3E}">
        <p14:creationId xmlns:p14="http://schemas.microsoft.com/office/powerpoint/2010/main" val="23452523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2_Title Slide">
  <p:cSld name="2_Title Slide">
    <p:spTree>
      <p:nvGrpSpPr>
        <p:cNvPr id="1" name="Shape 17"/>
        <p:cNvGrpSpPr/>
        <p:nvPr/>
      </p:nvGrpSpPr>
      <p:grpSpPr>
        <a:xfrm>
          <a:off x="0" y="0"/>
          <a:ext cx="0" cy="0"/>
          <a:chOff x="0" y="0"/>
          <a:chExt cx="0" cy="0"/>
        </a:xfrm>
      </p:grpSpPr>
      <p:pic>
        <p:nvPicPr>
          <p:cNvPr id="18" name="Google Shape;18;p34"/>
          <p:cNvPicPr preferRelativeResize="0"/>
          <p:nvPr/>
        </p:nvPicPr>
        <p:blipFill rotWithShape="1">
          <a:blip r:embed="rId2">
            <a:alphaModFix/>
          </a:blip>
          <a:srcRect/>
          <a:stretch/>
        </p:blipFill>
        <p:spPr>
          <a:xfrm>
            <a:off x="0" y="-1"/>
            <a:ext cx="12192000" cy="6855043"/>
          </a:xfrm>
          <a:prstGeom prst="rect">
            <a:avLst/>
          </a:prstGeom>
          <a:noFill/>
          <a:ln>
            <a:noFill/>
          </a:ln>
        </p:spPr>
      </p:pic>
    </p:spTree>
    <p:extLst>
      <p:ext uri="{BB962C8B-B14F-4D97-AF65-F5344CB8AC3E}">
        <p14:creationId xmlns:p14="http://schemas.microsoft.com/office/powerpoint/2010/main" val="22153772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19"/>
        <p:cNvGrpSpPr/>
        <p:nvPr/>
      </p:nvGrpSpPr>
      <p:grpSpPr>
        <a:xfrm>
          <a:off x="0" y="0"/>
          <a:ext cx="0" cy="0"/>
          <a:chOff x="0" y="0"/>
          <a:chExt cx="0" cy="0"/>
        </a:xfrm>
      </p:grpSpPr>
      <p:pic>
        <p:nvPicPr>
          <p:cNvPr id="20" name="Google Shape;20;p35"/>
          <p:cNvPicPr preferRelativeResize="0"/>
          <p:nvPr/>
        </p:nvPicPr>
        <p:blipFill rotWithShape="1">
          <a:blip r:embed="rId2">
            <a:alphaModFix/>
          </a:blip>
          <a:srcRect/>
          <a:stretch/>
        </p:blipFill>
        <p:spPr>
          <a:xfrm>
            <a:off x="0" y="0"/>
            <a:ext cx="12197258" cy="6858000"/>
          </a:xfrm>
          <a:prstGeom prst="rect">
            <a:avLst/>
          </a:prstGeom>
          <a:noFill/>
          <a:ln>
            <a:noFill/>
          </a:ln>
        </p:spPr>
      </p:pic>
    </p:spTree>
    <p:extLst>
      <p:ext uri="{BB962C8B-B14F-4D97-AF65-F5344CB8AC3E}">
        <p14:creationId xmlns:p14="http://schemas.microsoft.com/office/powerpoint/2010/main" val="28385324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4_Title Slide">
  <p:cSld name="4_Title Slide">
    <p:spTree>
      <p:nvGrpSpPr>
        <p:cNvPr id="1" name="Shape 21"/>
        <p:cNvGrpSpPr/>
        <p:nvPr/>
      </p:nvGrpSpPr>
      <p:grpSpPr>
        <a:xfrm>
          <a:off x="0" y="0"/>
          <a:ext cx="0" cy="0"/>
          <a:chOff x="0" y="0"/>
          <a:chExt cx="0" cy="0"/>
        </a:xfrm>
      </p:grpSpPr>
      <p:pic>
        <p:nvPicPr>
          <p:cNvPr id="22" name="Google Shape;22;p36"/>
          <p:cNvPicPr preferRelativeResize="0"/>
          <p:nvPr/>
        </p:nvPicPr>
        <p:blipFill rotWithShape="1">
          <a:blip r:embed="rId2">
            <a:alphaModFix/>
          </a:blip>
          <a:srcRect t="82325"/>
          <a:stretch/>
        </p:blipFill>
        <p:spPr>
          <a:xfrm>
            <a:off x="0" y="5737816"/>
            <a:ext cx="12192000" cy="1211624"/>
          </a:xfrm>
          <a:prstGeom prst="rect">
            <a:avLst/>
          </a:prstGeom>
          <a:noFill/>
          <a:ln>
            <a:noFill/>
          </a:ln>
        </p:spPr>
      </p:pic>
    </p:spTree>
    <p:extLst>
      <p:ext uri="{BB962C8B-B14F-4D97-AF65-F5344CB8AC3E}">
        <p14:creationId xmlns:p14="http://schemas.microsoft.com/office/powerpoint/2010/main" val="19856235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5_Title Slide">
  <p:cSld name="5_Title Slide">
    <p:spTree>
      <p:nvGrpSpPr>
        <p:cNvPr id="1" name="Shape 23"/>
        <p:cNvGrpSpPr/>
        <p:nvPr/>
      </p:nvGrpSpPr>
      <p:grpSpPr>
        <a:xfrm>
          <a:off x="0" y="0"/>
          <a:ext cx="0" cy="0"/>
          <a:chOff x="0" y="0"/>
          <a:chExt cx="0" cy="0"/>
        </a:xfrm>
      </p:grpSpPr>
      <p:pic>
        <p:nvPicPr>
          <p:cNvPr id="24" name="Google Shape;24;p37"/>
          <p:cNvPicPr preferRelativeResize="0"/>
          <p:nvPr/>
        </p:nvPicPr>
        <p:blipFill rotWithShape="1">
          <a:blip r:embed="rId2">
            <a:alphaModFix/>
          </a:blip>
          <a:srcRect t="82325" b="6773"/>
          <a:stretch/>
        </p:blipFill>
        <p:spPr>
          <a:xfrm>
            <a:off x="0" y="6110778"/>
            <a:ext cx="12192000" cy="747222"/>
          </a:xfrm>
          <a:prstGeom prst="rect">
            <a:avLst/>
          </a:prstGeom>
          <a:noFill/>
          <a:ln>
            <a:noFill/>
          </a:ln>
        </p:spPr>
      </p:pic>
    </p:spTree>
    <p:extLst>
      <p:ext uri="{BB962C8B-B14F-4D97-AF65-F5344CB8AC3E}">
        <p14:creationId xmlns:p14="http://schemas.microsoft.com/office/powerpoint/2010/main" val="17964477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25"/>
        <p:cNvGrpSpPr/>
        <p:nvPr/>
      </p:nvGrpSpPr>
      <p:grpSpPr>
        <a:xfrm>
          <a:off x="0" y="0"/>
          <a:ext cx="0" cy="0"/>
          <a:chOff x="0" y="0"/>
          <a:chExt cx="0" cy="0"/>
        </a:xfrm>
      </p:grpSpPr>
      <p:pic>
        <p:nvPicPr>
          <p:cNvPr id="26" name="Google Shape;26;p38"/>
          <p:cNvPicPr preferRelativeResize="0"/>
          <p:nvPr/>
        </p:nvPicPr>
        <p:blipFill rotWithShape="1">
          <a:blip r:embed="rId2">
            <a:alphaModFix/>
          </a:blip>
          <a:srcRect/>
          <a:stretch/>
        </p:blipFill>
        <p:spPr>
          <a:xfrm>
            <a:off x="0" y="-1"/>
            <a:ext cx="12192000" cy="6855043"/>
          </a:xfrm>
          <a:prstGeom prst="rect">
            <a:avLst/>
          </a:prstGeom>
          <a:noFill/>
          <a:ln>
            <a:noFill/>
          </a:ln>
        </p:spPr>
      </p:pic>
    </p:spTree>
    <p:extLst>
      <p:ext uri="{BB962C8B-B14F-4D97-AF65-F5344CB8AC3E}">
        <p14:creationId xmlns:p14="http://schemas.microsoft.com/office/powerpoint/2010/main" val="371147435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27"/>
        <p:cNvGrpSpPr/>
        <p:nvPr/>
      </p:nvGrpSpPr>
      <p:grpSpPr>
        <a:xfrm>
          <a:off x="0" y="0"/>
          <a:ext cx="0" cy="0"/>
          <a:chOff x="0" y="0"/>
          <a:chExt cx="0" cy="0"/>
        </a:xfrm>
      </p:grpSpPr>
      <p:pic>
        <p:nvPicPr>
          <p:cNvPr id="28" name="Google Shape;28;p39"/>
          <p:cNvPicPr preferRelativeResize="0"/>
          <p:nvPr/>
        </p:nvPicPr>
        <p:blipFill rotWithShape="1">
          <a:blip r:embed="rId2">
            <a:alphaModFix/>
          </a:blip>
          <a:srcRect/>
          <a:stretch/>
        </p:blipFill>
        <p:spPr>
          <a:xfrm>
            <a:off x="0" y="0"/>
            <a:ext cx="12197258" cy="6858000"/>
          </a:xfrm>
          <a:prstGeom prst="rect">
            <a:avLst/>
          </a:prstGeom>
          <a:noFill/>
          <a:ln>
            <a:noFill/>
          </a:ln>
        </p:spPr>
      </p:pic>
    </p:spTree>
    <p:extLst>
      <p:ext uri="{BB962C8B-B14F-4D97-AF65-F5344CB8AC3E}">
        <p14:creationId xmlns:p14="http://schemas.microsoft.com/office/powerpoint/2010/main" val="32311626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mp; Subtitle" type="title">
  <p:cSld name="Title &amp; Subtitle">
    <p:spTree>
      <p:nvGrpSpPr>
        <p:cNvPr id="1" name="Shape 29"/>
        <p:cNvGrpSpPr/>
        <p:nvPr/>
      </p:nvGrpSpPr>
      <p:grpSpPr>
        <a:xfrm>
          <a:off x="0" y="0"/>
          <a:ext cx="0" cy="0"/>
          <a:chOff x="0" y="0"/>
          <a:chExt cx="0" cy="0"/>
        </a:xfrm>
      </p:grpSpPr>
      <p:sp>
        <p:nvSpPr>
          <p:cNvPr id="30" name="Google Shape;30;p40"/>
          <p:cNvSpPr txBox="1">
            <a:spLocks noGrp="1"/>
          </p:cNvSpPr>
          <p:nvPr>
            <p:ph type="title"/>
          </p:nvPr>
        </p:nvSpPr>
        <p:spPr>
          <a:xfrm>
            <a:off x="2416968" y="0"/>
            <a:ext cx="7358064" cy="3473648"/>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SzPts val="1400"/>
              <a:buNone/>
              <a:defRPr sz="1400" b="0" i="0" u="none" strike="noStrike" cap="none">
                <a:solidFill>
                  <a:srgbClr val="000000"/>
                </a:solidFill>
                <a:latin typeface="Poppins" panose="00000500000000000000" pitchFamily="2" charset="0"/>
                <a:ea typeface="Poppins" panose="00000500000000000000" pitchFamily="2" charset="0"/>
                <a:cs typeface="Poppins" panose="00000500000000000000" pitchFamily="2" charset="0"/>
                <a:sym typeface="Arial"/>
              </a:defRPr>
            </a:lvl1pPr>
            <a:lvl2pPr marR="0" lvl="1"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dirty="0"/>
          </a:p>
        </p:txBody>
      </p:sp>
      <p:sp>
        <p:nvSpPr>
          <p:cNvPr id="31" name="Google Shape;31;p40"/>
          <p:cNvSpPr txBox="1">
            <a:spLocks noGrp="1"/>
          </p:cNvSpPr>
          <p:nvPr>
            <p:ph type="body" idx="1"/>
          </p:nvPr>
        </p:nvSpPr>
        <p:spPr>
          <a:xfrm>
            <a:off x="2416968" y="3536157"/>
            <a:ext cx="7358064" cy="2509243"/>
          </a:xfrm>
          <a:prstGeom prst="rect">
            <a:avLst/>
          </a:prstGeom>
          <a:noFill/>
          <a:ln>
            <a:noFill/>
          </a:ln>
        </p:spPr>
        <p:txBody>
          <a:bodyPr spcFirstLastPara="1" wrap="square" lIns="0" tIns="0" rIns="0" bIns="0" anchor="t" anchorCtr="0">
            <a:noAutofit/>
          </a:bodyPr>
          <a:lstStyle>
            <a:lvl1pPr marL="457200" marR="0" lvl="0" indent="-228600" algn="l" rtl="0">
              <a:lnSpc>
                <a:spcPct val="100000"/>
              </a:lnSpc>
              <a:spcBef>
                <a:spcPts val="0"/>
              </a:spcBef>
              <a:spcAft>
                <a:spcPts val="0"/>
              </a:spcAft>
              <a:buSzPts val="1400"/>
              <a:buNone/>
              <a:defRPr sz="2200" b="0" i="0" u="none" strike="noStrike" cap="none">
                <a:solidFill>
                  <a:srgbClr val="FFFFFF"/>
                </a:solidFill>
                <a:latin typeface="Poppins"/>
                <a:ea typeface="Poppins"/>
                <a:cs typeface="Poppins"/>
                <a:sym typeface="Poppins"/>
              </a:defRPr>
            </a:lvl1pPr>
            <a:lvl2pPr marL="914400" marR="0" lvl="1" indent="-228600" algn="l" rtl="0">
              <a:lnSpc>
                <a:spcPct val="100000"/>
              </a:lnSpc>
              <a:spcBef>
                <a:spcPts val="0"/>
              </a:spcBef>
              <a:spcAft>
                <a:spcPts val="0"/>
              </a:spcAft>
              <a:buSzPts val="1400"/>
              <a:buNone/>
              <a:defRPr sz="2200" b="0" i="0" u="none" strike="noStrike" cap="none">
                <a:solidFill>
                  <a:srgbClr val="FFFFFF"/>
                </a:solidFill>
                <a:latin typeface="Poppins"/>
                <a:ea typeface="Poppins"/>
                <a:cs typeface="Poppins"/>
                <a:sym typeface="Poppins"/>
              </a:defRPr>
            </a:lvl2pPr>
            <a:lvl3pPr marL="1371600" marR="0" lvl="2" indent="-228600" algn="l" rtl="0">
              <a:lnSpc>
                <a:spcPct val="100000"/>
              </a:lnSpc>
              <a:spcBef>
                <a:spcPts val="0"/>
              </a:spcBef>
              <a:spcAft>
                <a:spcPts val="0"/>
              </a:spcAft>
              <a:buSzPts val="1400"/>
              <a:buNone/>
              <a:defRPr sz="2200" b="0" i="0" u="none" strike="noStrike" cap="none">
                <a:solidFill>
                  <a:srgbClr val="FFFFFF"/>
                </a:solidFill>
                <a:latin typeface="Poppins"/>
                <a:ea typeface="Poppins"/>
                <a:cs typeface="Poppins"/>
                <a:sym typeface="Poppins"/>
              </a:defRPr>
            </a:lvl3pPr>
            <a:lvl4pPr marL="1828800" marR="0" lvl="3" indent="-228600" algn="l" rtl="0">
              <a:lnSpc>
                <a:spcPct val="100000"/>
              </a:lnSpc>
              <a:spcBef>
                <a:spcPts val="0"/>
              </a:spcBef>
              <a:spcAft>
                <a:spcPts val="0"/>
              </a:spcAft>
              <a:buSzPts val="1400"/>
              <a:buNone/>
              <a:defRPr sz="2200" b="0" i="0" u="none" strike="noStrike" cap="none">
                <a:solidFill>
                  <a:srgbClr val="FFFFFF"/>
                </a:solidFill>
                <a:latin typeface="Poppins"/>
                <a:ea typeface="Poppins"/>
                <a:cs typeface="Poppins"/>
                <a:sym typeface="Poppins"/>
              </a:defRPr>
            </a:lvl4pPr>
            <a:lvl5pPr marL="2286000" marR="0" lvl="4" indent="-228600" algn="l" rtl="0">
              <a:lnSpc>
                <a:spcPct val="100000"/>
              </a:lnSpc>
              <a:spcBef>
                <a:spcPts val="0"/>
              </a:spcBef>
              <a:spcAft>
                <a:spcPts val="0"/>
              </a:spcAft>
              <a:buSzPts val="1400"/>
              <a:buNone/>
              <a:defRPr sz="2200" b="0" i="0" u="none" strike="noStrike" cap="none">
                <a:solidFill>
                  <a:srgbClr val="FFFFFF"/>
                </a:solidFill>
                <a:latin typeface="Poppins"/>
                <a:ea typeface="Poppins"/>
                <a:cs typeface="Poppins"/>
                <a:sym typeface="Poppins"/>
              </a:defRPr>
            </a:lvl5pPr>
            <a:lvl6pPr marL="2743200" marR="0" lvl="5"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32" name="Google Shape;32;p40"/>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L="0" marR="0" lvl="0" indent="0" algn="l" rtl="0">
              <a:spcBef>
                <a:spcPts val="0"/>
              </a:spcBef>
              <a:buNone/>
              <a:defRPr sz="1800">
                <a:solidFill>
                  <a:schemeClr val="dk1"/>
                </a:solidFill>
                <a:latin typeface="Poppins"/>
                <a:ea typeface="Poppins"/>
                <a:cs typeface="Poppins"/>
                <a:sym typeface="Poppins"/>
              </a:defRPr>
            </a:lvl1pPr>
            <a:lvl2pPr marL="0" marR="0" lvl="1" indent="0" algn="l" rtl="0">
              <a:spcBef>
                <a:spcPts val="0"/>
              </a:spcBef>
              <a:buNone/>
              <a:defRPr sz="1800">
                <a:solidFill>
                  <a:schemeClr val="dk1"/>
                </a:solidFill>
                <a:latin typeface="Poppins"/>
                <a:ea typeface="Poppins"/>
                <a:cs typeface="Poppins"/>
                <a:sym typeface="Poppins"/>
              </a:defRPr>
            </a:lvl2pPr>
            <a:lvl3pPr marL="0" marR="0" lvl="2" indent="0" algn="l" rtl="0">
              <a:spcBef>
                <a:spcPts val="0"/>
              </a:spcBef>
              <a:buNone/>
              <a:defRPr sz="1800">
                <a:solidFill>
                  <a:schemeClr val="dk1"/>
                </a:solidFill>
                <a:latin typeface="Poppins"/>
                <a:ea typeface="Poppins"/>
                <a:cs typeface="Poppins"/>
                <a:sym typeface="Poppins"/>
              </a:defRPr>
            </a:lvl3pPr>
            <a:lvl4pPr marL="0" marR="0" lvl="3" indent="0" algn="l" rtl="0">
              <a:spcBef>
                <a:spcPts val="0"/>
              </a:spcBef>
              <a:buNone/>
              <a:defRPr sz="1800">
                <a:solidFill>
                  <a:schemeClr val="dk1"/>
                </a:solidFill>
                <a:latin typeface="Poppins"/>
                <a:ea typeface="Poppins"/>
                <a:cs typeface="Poppins"/>
                <a:sym typeface="Poppins"/>
              </a:defRPr>
            </a:lvl4pPr>
            <a:lvl5pPr marL="0" marR="0" lvl="4" indent="0" algn="l" rtl="0">
              <a:spcBef>
                <a:spcPts val="0"/>
              </a:spcBef>
              <a:buNone/>
              <a:defRPr sz="1800">
                <a:solidFill>
                  <a:schemeClr val="dk1"/>
                </a:solidFill>
                <a:latin typeface="Poppins"/>
                <a:ea typeface="Poppins"/>
                <a:cs typeface="Poppins"/>
                <a:sym typeface="Poppins"/>
              </a:defRPr>
            </a:lvl5pPr>
            <a:lvl6pPr marL="0" marR="0" lvl="5" indent="0" algn="l" rtl="0">
              <a:spcBef>
                <a:spcPts val="0"/>
              </a:spcBef>
              <a:buNone/>
              <a:defRPr sz="1800">
                <a:solidFill>
                  <a:schemeClr val="dk1"/>
                </a:solidFill>
                <a:latin typeface="Poppins"/>
                <a:ea typeface="Poppins"/>
                <a:cs typeface="Poppins"/>
                <a:sym typeface="Poppins"/>
              </a:defRPr>
            </a:lvl6pPr>
            <a:lvl7pPr marL="0" marR="0" lvl="6" indent="0" algn="l" rtl="0">
              <a:spcBef>
                <a:spcPts val="0"/>
              </a:spcBef>
              <a:buNone/>
              <a:defRPr sz="1800">
                <a:solidFill>
                  <a:schemeClr val="dk1"/>
                </a:solidFill>
                <a:latin typeface="Poppins"/>
                <a:ea typeface="Poppins"/>
                <a:cs typeface="Poppins"/>
                <a:sym typeface="Poppins"/>
              </a:defRPr>
            </a:lvl7pPr>
            <a:lvl8pPr marL="0" marR="0" lvl="7" indent="0" algn="l" rtl="0">
              <a:spcBef>
                <a:spcPts val="0"/>
              </a:spcBef>
              <a:buNone/>
              <a:defRPr sz="1800">
                <a:solidFill>
                  <a:schemeClr val="dk1"/>
                </a:solidFill>
                <a:latin typeface="Poppins"/>
                <a:ea typeface="Poppins"/>
                <a:cs typeface="Poppins"/>
                <a:sym typeface="Poppins"/>
              </a:defRPr>
            </a:lvl8pPr>
            <a:lvl9pPr marL="0" marR="0" lvl="8" indent="0" algn="l" rtl="0">
              <a:spcBef>
                <a:spcPts val="0"/>
              </a:spcBef>
              <a:buNone/>
              <a:defRPr sz="1800">
                <a:solidFill>
                  <a:schemeClr val="dk1"/>
                </a:solidFill>
                <a:latin typeface="Poppins"/>
                <a:ea typeface="Poppins"/>
                <a:cs typeface="Poppins"/>
                <a:sym typeface="Poppins"/>
              </a:defRPr>
            </a:lvl9pPr>
          </a:lstStyle>
          <a:p>
            <a:pPr marL="0" lvl="0" indent="0" algn="l"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5049935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22953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1_Title &amp; Subtitle">
    <p:spTree>
      <p:nvGrpSpPr>
        <p:cNvPr id="1" name=""/>
        <p:cNvGrpSpPr/>
        <p:nvPr/>
      </p:nvGrpSpPr>
      <p:grpSpPr>
        <a:xfrm>
          <a:off x="0" y="0"/>
          <a:ext cx="0" cy="0"/>
          <a:chOff x="0" y="0"/>
          <a:chExt cx="0" cy="0"/>
        </a:xfrm>
      </p:grpSpPr>
      <p:sp>
        <p:nvSpPr>
          <p:cNvPr id="13" name="Slide Number"/>
          <p:cNvSpPr txBox="1">
            <a:spLocks noGrp="1"/>
          </p:cNvSpPr>
          <p:nvPr>
            <p:ph type="sldNum" sz="quarter" idx="2"/>
          </p:nvPr>
        </p:nvSpPr>
        <p:spPr>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139461649"/>
      </p:ext>
    </p:extLst>
  </p:cSld>
  <p:clrMapOvr>
    <a:masterClrMapping/>
  </p:clrMapOvr>
  <p:transition spd="med"/>
</p:sldLayout>
</file>

<file path=ppt/slideLayouts/slideLayout34.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2416968" y="2268140"/>
            <a:ext cx="7358064" cy="2321720"/>
          </a:xfrm>
          <a:prstGeom prst="rect">
            <a:avLst/>
          </a:prstGeom>
        </p:spPr>
        <p:txBody>
          <a:bodyPr/>
          <a:lstStyle>
            <a:lvl1pPr>
              <a:defRPr/>
            </a:lvl1pPr>
          </a:lstStyle>
          <a:p>
            <a:r>
              <a:rPr dirty="0"/>
              <a:t>Title Text</a:t>
            </a:r>
          </a:p>
        </p:txBody>
      </p:sp>
      <p:sp>
        <p:nvSpPr>
          <p:cNvPr id="30" name="Slide Number"/>
          <p:cNvSpPr txBox="1">
            <a:spLocks noGrp="1"/>
          </p:cNvSpPr>
          <p:nvPr>
            <p:ph type="sldNum" sz="quarter" idx="2"/>
          </p:nvPr>
        </p:nvSpPr>
        <p:spPr>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1254666864"/>
      </p:ext>
    </p:extLst>
  </p:cSld>
  <p:clrMapOvr>
    <a:masterClrMapping/>
  </p:clrMapOvr>
  <p:transition spd="med"/>
</p:sldLayout>
</file>

<file path=ppt/slideLayouts/slideLayout35.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6" name="Title Text"/>
          <p:cNvSpPr txBox="1">
            <a:spLocks noGrp="1"/>
          </p:cNvSpPr>
          <p:nvPr>
            <p:ph type="title"/>
          </p:nvPr>
        </p:nvSpPr>
        <p:spPr>
          <a:prstGeom prst="rect">
            <a:avLst/>
          </a:prstGeom>
        </p:spPr>
        <p:txBody>
          <a:bodyPr/>
          <a:lstStyle>
            <a:lvl1pPr>
              <a:defRPr/>
            </a:lvl1pPr>
          </a:lstStyle>
          <a:p>
            <a:r>
              <a:rPr dirty="0"/>
              <a:t>Title Text</a:t>
            </a:r>
          </a:p>
        </p:txBody>
      </p:sp>
      <p:sp>
        <p:nvSpPr>
          <p:cNvPr id="47" name="Slide Number"/>
          <p:cNvSpPr txBox="1">
            <a:spLocks noGrp="1"/>
          </p:cNvSpPr>
          <p:nvPr>
            <p:ph type="sldNum" sz="quarter" idx="2"/>
          </p:nvPr>
        </p:nvSpPr>
        <p:spPr>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2236166183"/>
      </p:ext>
    </p:extLst>
  </p:cSld>
  <p:clrMapOvr>
    <a:masterClrMapping/>
  </p:clrMapOvr>
  <p:transition spd="med"/>
</p:sldLayout>
</file>

<file path=ppt/slideLayouts/slideLayout36.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4" name="Title Text"/>
          <p:cNvSpPr txBox="1">
            <a:spLocks noGrp="1"/>
          </p:cNvSpPr>
          <p:nvPr>
            <p:ph type="title"/>
          </p:nvPr>
        </p:nvSpPr>
        <p:spPr>
          <a:xfrm>
            <a:off x="2193727" y="150500"/>
            <a:ext cx="7804547" cy="1574235"/>
          </a:xfrm>
          <a:prstGeom prst="rect">
            <a:avLst/>
          </a:prstGeom>
        </p:spPr>
        <p:txBody>
          <a:bodyPr/>
          <a:lstStyle>
            <a:lvl1pPr>
              <a:defRPr/>
            </a:lvl1pPr>
          </a:lstStyle>
          <a:p>
            <a:r>
              <a:rPr dirty="0"/>
              <a:t>Title Text</a:t>
            </a:r>
          </a:p>
        </p:txBody>
      </p:sp>
      <p:sp>
        <p:nvSpPr>
          <p:cNvPr id="55" name="Body Level One…"/>
          <p:cNvSpPr txBox="1">
            <a:spLocks noGrp="1"/>
          </p:cNvSpPr>
          <p:nvPr>
            <p:ph type="body" idx="1"/>
          </p:nvPr>
        </p:nvSpPr>
        <p:spPr>
          <a:xfrm>
            <a:off x="2193727" y="1724735"/>
            <a:ext cx="7804547" cy="4614040"/>
          </a:xfrm>
          <a:prstGeom prst="rect">
            <a:avLst/>
          </a:prstGeom>
        </p:spPr>
        <p:txBody>
          <a:bodyPr lIns="0" tIns="0" rIns="0" bIns="0" anchor="ctr"/>
          <a:lstStyle>
            <a:lvl1pPr marL="425773" indent="-425773" algn="l" defTabSz="292093">
              <a:spcBef>
                <a:spcPts val="2100"/>
              </a:spcBef>
              <a:buSzPct val="75000"/>
              <a:buChar char="•"/>
              <a:defRPr sz="2600">
                <a:solidFill>
                  <a:srgbClr val="FFFFFF"/>
                </a:solidFill>
                <a:latin typeface="Poppins" panose="00000500000000000000" pitchFamily="2" charset="0"/>
                <a:ea typeface="+mn-ea"/>
                <a:cs typeface="Poppins" panose="00000500000000000000" pitchFamily="2" charset="0"/>
                <a:sym typeface="Helvetica Light"/>
              </a:defRPr>
            </a:lvl1pPr>
            <a:lvl2pPr marL="526368" indent="-304124" algn="l" defTabSz="292093">
              <a:spcBef>
                <a:spcPts val="2100"/>
              </a:spcBef>
              <a:buSzPct val="75000"/>
              <a:buChar char="•"/>
              <a:defRPr sz="2600">
                <a:solidFill>
                  <a:srgbClr val="FFFFFF"/>
                </a:solidFill>
                <a:latin typeface="Poppins" panose="00000500000000000000" pitchFamily="2" charset="0"/>
                <a:ea typeface="+mn-ea"/>
                <a:cs typeface="Poppins" panose="00000500000000000000" pitchFamily="2" charset="0"/>
                <a:sym typeface="Helvetica Light"/>
              </a:defRPr>
            </a:lvl2pPr>
            <a:lvl3pPr marL="748612" indent="-304123" algn="l" defTabSz="292093">
              <a:spcBef>
                <a:spcPts val="2100"/>
              </a:spcBef>
              <a:buSzPct val="75000"/>
              <a:buChar char="•"/>
              <a:defRPr sz="2600">
                <a:solidFill>
                  <a:srgbClr val="FFFFFF"/>
                </a:solidFill>
                <a:latin typeface="Poppins" panose="00000500000000000000" pitchFamily="2" charset="0"/>
                <a:ea typeface="+mn-ea"/>
                <a:cs typeface="Poppins" panose="00000500000000000000" pitchFamily="2" charset="0"/>
                <a:sym typeface="Helvetica Light"/>
              </a:defRPr>
            </a:lvl3pPr>
            <a:lvl4pPr marL="970857" indent="-304124" algn="l" defTabSz="292093">
              <a:spcBef>
                <a:spcPts val="2100"/>
              </a:spcBef>
              <a:buSzPct val="75000"/>
              <a:buChar char="•"/>
              <a:defRPr sz="2600">
                <a:solidFill>
                  <a:srgbClr val="FFFFFF"/>
                </a:solidFill>
                <a:latin typeface="Poppins" panose="00000500000000000000" pitchFamily="2" charset="0"/>
                <a:ea typeface="+mn-ea"/>
                <a:cs typeface="Poppins" panose="00000500000000000000" pitchFamily="2" charset="0"/>
                <a:sym typeface="Helvetica Light"/>
              </a:defRPr>
            </a:lvl4pPr>
            <a:lvl5pPr marL="1193102" indent="-304124" algn="l" defTabSz="292093">
              <a:spcBef>
                <a:spcPts val="2100"/>
              </a:spcBef>
              <a:buSzPct val="75000"/>
              <a:buChar char="•"/>
              <a:defRPr sz="2600">
                <a:solidFill>
                  <a:srgbClr val="FFFFFF"/>
                </a:solidFill>
                <a:latin typeface="Poppins" panose="00000500000000000000" pitchFamily="2" charset="0"/>
                <a:ea typeface="+mn-ea"/>
                <a:cs typeface="Poppins" panose="00000500000000000000" pitchFamily="2" charset="0"/>
                <a:sym typeface="Helvetica Light"/>
              </a:defRPr>
            </a:lvl5pPr>
          </a:lstStyle>
          <a:p>
            <a:r>
              <a:rPr dirty="0"/>
              <a:t>Body Level One</a:t>
            </a:r>
          </a:p>
          <a:p>
            <a:pPr lvl="1"/>
            <a:r>
              <a:rPr dirty="0"/>
              <a:t>Body Level Two</a:t>
            </a:r>
          </a:p>
          <a:p>
            <a:pPr lvl="2"/>
            <a:r>
              <a:rPr dirty="0"/>
              <a:t>Body Level Three</a:t>
            </a:r>
          </a:p>
          <a:p>
            <a:pPr lvl="3"/>
            <a:r>
              <a:rPr dirty="0"/>
              <a:t>Body Level Four</a:t>
            </a:r>
          </a:p>
          <a:p>
            <a:pPr lvl="4"/>
            <a:r>
              <a:rPr dirty="0"/>
              <a:t>Body Level Five</a:t>
            </a:r>
          </a:p>
        </p:txBody>
      </p:sp>
      <p:sp>
        <p:nvSpPr>
          <p:cNvPr id="56" name="Slide Number"/>
          <p:cNvSpPr txBox="1">
            <a:spLocks noGrp="1"/>
          </p:cNvSpPr>
          <p:nvPr>
            <p:ph type="sldNum" sz="quarter" idx="2"/>
          </p:nvPr>
        </p:nvSpPr>
        <p:spPr>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661049861"/>
      </p:ext>
    </p:extLst>
  </p:cSld>
  <p:clrMapOvr>
    <a:masterClrMapping/>
  </p:clrMapOvr>
  <p:transition spd="med"/>
</p:sldLayout>
</file>

<file path=ppt/slideLayouts/slideLayout37.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3" name="Title Text"/>
          <p:cNvSpPr txBox="1">
            <a:spLocks noGrp="1"/>
          </p:cNvSpPr>
          <p:nvPr>
            <p:ph type="title"/>
          </p:nvPr>
        </p:nvSpPr>
        <p:spPr>
          <a:xfrm>
            <a:off x="2193727" y="150500"/>
            <a:ext cx="7804547" cy="1574235"/>
          </a:xfrm>
          <a:prstGeom prst="rect">
            <a:avLst/>
          </a:prstGeom>
        </p:spPr>
        <p:txBody>
          <a:bodyPr/>
          <a:lstStyle>
            <a:lvl1pPr>
              <a:defRPr/>
            </a:lvl1pPr>
          </a:lstStyle>
          <a:p>
            <a:r>
              <a:rPr dirty="0"/>
              <a:t>Title Text</a:t>
            </a:r>
          </a:p>
        </p:txBody>
      </p:sp>
      <p:sp>
        <p:nvSpPr>
          <p:cNvPr id="64" name="Body Level One…"/>
          <p:cNvSpPr txBox="1">
            <a:spLocks noGrp="1"/>
          </p:cNvSpPr>
          <p:nvPr>
            <p:ph type="body" sz="half" idx="1"/>
          </p:nvPr>
        </p:nvSpPr>
        <p:spPr>
          <a:xfrm>
            <a:off x="2193727" y="1724735"/>
            <a:ext cx="3750469" cy="4614040"/>
          </a:xfrm>
          <a:prstGeom prst="rect">
            <a:avLst/>
          </a:prstGeom>
        </p:spPr>
        <p:txBody>
          <a:bodyPr lIns="0" tIns="0" rIns="0" bIns="0" anchor="ctr"/>
          <a:lstStyle>
            <a:lvl1pPr marL="232676" indent="-232676" algn="l" defTabSz="292093">
              <a:spcBef>
                <a:spcPts val="1600"/>
              </a:spcBef>
              <a:buSzPct val="75000"/>
              <a:buChar char="•"/>
              <a:defRPr sz="1900">
                <a:solidFill>
                  <a:srgbClr val="FFFFFF"/>
                </a:solidFill>
                <a:latin typeface="Poppins" panose="00000500000000000000" pitchFamily="2" charset="0"/>
                <a:ea typeface="+mn-ea"/>
                <a:cs typeface="Poppins" panose="00000500000000000000" pitchFamily="2" charset="0"/>
                <a:sym typeface="Helvetica Light"/>
              </a:defRPr>
            </a:lvl1pPr>
            <a:lvl2pPr marL="404122" indent="-232676" algn="l" defTabSz="292093">
              <a:spcBef>
                <a:spcPts val="1600"/>
              </a:spcBef>
              <a:buSzPct val="75000"/>
              <a:buChar char="•"/>
              <a:defRPr sz="1900">
                <a:solidFill>
                  <a:srgbClr val="FFFFFF"/>
                </a:solidFill>
                <a:latin typeface="Poppins" panose="00000500000000000000" pitchFamily="2" charset="0"/>
                <a:ea typeface="+mn-ea"/>
                <a:cs typeface="Poppins" panose="00000500000000000000" pitchFamily="2" charset="0"/>
                <a:sym typeface="Helvetica Light"/>
              </a:defRPr>
            </a:lvl2pPr>
            <a:lvl3pPr marL="677166" indent="-232677" algn="l" defTabSz="292093">
              <a:spcBef>
                <a:spcPts val="1600"/>
              </a:spcBef>
              <a:buSzPct val="75000"/>
              <a:buChar char="•"/>
              <a:defRPr sz="1900">
                <a:solidFill>
                  <a:srgbClr val="FFFFFF"/>
                </a:solidFill>
                <a:latin typeface="Poppins" panose="00000500000000000000" pitchFamily="2" charset="0"/>
                <a:ea typeface="+mn-ea"/>
                <a:cs typeface="Poppins" panose="00000500000000000000" pitchFamily="2" charset="0"/>
                <a:sym typeface="Helvetica Light"/>
              </a:defRPr>
            </a:lvl3pPr>
            <a:lvl4pPr marL="899410" indent="-232677" algn="l" defTabSz="292093">
              <a:spcBef>
                <a:spcPts val="1600"/>
              </a:spcBef>
              <a:buSzPct val="75000"/>
              <a:buChar char="•"/>
              <a:defRPr sz="1900">
                <a:solidFill>
                  <a:srgbClr val="FFFFFF"/>
                </a:solidFill>
                <a:latin typeface="Poppins" panose="00000500000000000000" pitchFamily="2" charset="0"/>
                <a:ea typeface="+mn-ea"/>
                <a:cs typeface="Poppins" panose="00000500000000000000" pitchFamily="2" charset="0"/>
                <a:sym typeface="Helvetica Light"/>
              </a:defRPr>
            </a:lvl4pPr>
            <a:lvl5pPr marL="1121655" indent="-232677" algn="l" defTabSz="292093">
              <a:spcBef>
                <a:spcPts val="1600"/>
              </a:spcBef>
              <a:buSzPct val="75000"/>
              <a:buChar char="•"/>
              <a:defRPr sz="1900">
                <a:solidFill>
                  <a:srgbClr val="FFFFFF"/>
                </a:solidFill>
                <a:latin typeface="Poppins" panose="00000500000000000000" pitchFamily="2" charset="0"/>
                <a:ea typeface="+mn-ea"/>
                <a:cs typeface="Poppins" panose="00000500000000000000" pitchFamily="2" charset="0"/>
                <a:sym typeface="Helvetica Light"/>
              </a:defRPr>
            </a:lvl5pPr>
          </a:lstStyle>
          <a:p>
            <a:r>
              <a:rPr dirty="0"/>
              <a:t>Body Level One</a:t>
            </a:r>
          </a:p>
          <a:p>
            <a:pPr lvl="1"/>
            <a:r>
              <a:rPr dirty="0"/>
              <a:t>Body Level Two</a:t>
            </a:r>
          </a:p>
          <a:p>
            <a:pPr lvl="2"/>
            <a:r>
              <a:rPr dirty="0"/>
              <a:t>Body Level Three</a:t>
            </a:r>
          </a:p>
          <a:p>
            <a:pPr lvl="3"/>
            <a:r>
              <a:rPr dirty="0"/>
              <a:t>Body Level Four</a:t>
            </a:r>
          </a:p>
          <a:p>
            <a:pPr lvl="4"/>
            <a:r>
              <a:rPr dirty="0"/>
              <a:t>Body Level Five</a:t>
            </a:r>
          </a:p>
        </p:txBody>
      </p:sp>
      <p:sp>
        <p:nvSpPr>
          <p:cNvPr id="65" name="Slide Number"/>
          <p:cNvSpPr txBox="1">
            <a:spLocks noGrp="1"/>
          </p:cNvSpPr>
          <p:nvPr>
            <p:ph type="sldNum" sz="quarter" idx="2"/>
          </p:nvPr>
        </p:nvSpPr>
        <p:spPr>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1205552267"/>
      </p:ext>
    </p:extLst>
  </p:cSld>
  <p:clrMapOvr>
    <a:masterClrMapping/>
  </p:clrMapOvr>
  <p:transition spd="med"/>
</p:sldLayout>
</file>

<file path=ppt/slideLayouts/slideLayout38.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2" name="Body Level One…"/>
          <p:cNvSpPr txBox="1">
            <a:spLocks noGrp="1"/>
          </p:cNvSpPr>
          <p:nvPr>
            <p:ph type="body" idx="1"/>
          </p:nvPr>
        </p:nvSpPr>
        <p:spPr>
          <a:xfrm>
            <a:off x="2193727" y="892968"/>
            <a:ext cx="7804547" cy="5072064"/>
          </a:xfrm>
          <a:prstGeom prst="rect">
            <a:avLst/>
          </a:prstGeom>
        </p:spPr>
        <p:txBody>
          <a:bodyPr lIns="0" tIns="0" rIns="0" bIns="0" anchor="ctr"/>
          <a:lstStyle>
            <a:lvl1pPr marL="425773" indent="-425773" algn="l" defTabSz="292093">
              <a:spcBef>
                <a:spcPts val="2100"/>
              </a:spcBef>
              <a:buSzPct val="75000"/>
              <a:buChar char="•"/>
              <a:defRPr sz="2600">
                <a:solidFill>
                  <a:srgbClr val="FFFFFF"/>
                </a:solidFill>
                <a:latin typeface="Poppins" panose="00000500000000000000" pitchFamily="2" charset="0"/>
                <a:ea typeface="+mn-ea"/>
                <a:cs typeface="Poppins" panose="00000500000000000000" pitchFamily="2" charset="0"/>
                <a:sym typeface="Helvetica Light"/>
              </a:defRPr>
            </a:lvl1pPr>
            <a:lvl2pPr marL="526368" indent="-304124" algn="l" defTabSz="292093">
              <a:spcBef>
                <a:spcPts val="2100"/>
              </a:spcBef>
              <a:buSzPct val="75000"/>
              <a:buChar char="•"/>
              <a:defRPr sz="2600">
                <a:solidFill>
                  <a:srgbClr val="FFFFFF"/>
                </a:solidFill>
                <a:latin typeface="Poppins" panose="00000500000000000000" pitchFamily="2" charset="0"/>
                <a:ea typeface="+mn-ea"/>
                <a:cs typeface="Poppins" panose="00000500000000000000" pitchFamily="2" charset="0"/>
                <a:sym typeface="Helvetica Light"/>
              </a:defRPr>
            </a:lvl2pPr>
            <a:lvl3pPr marL="748612" indent="-304123" algn="l" defTabSz="292093">
              <a:spcBef>
                <a:spcPts val="2100"/>
              </a:spcBef>
              <a:buSzPct val="75000"/>
              <a:buChar char="•"/>
              <a:defRPr sz="2600">
                <a:solidFill>
                  <a:srgbClr val="FFFFFF"/>
                </a:solidFill>
                <a:latin typeface="Poppins" panose="00000500000000000000" pitchFamily="2" charset="0"/>
                <a:ea typeface="+mn-ea"/>
                <a:cs typeface="Poppins" panose="00000500000000000000" pitchFamily="2" charset="0"/>
                <a:sym typeface="Helvetica Light"/>
              </a:defRPr>
            </a:lvl3pPr>
            <a:lvl4pPr marL="970857" indent="-304124" algn="l" defTabSz="292093">
              <a:spcBef>
                <a:spcPts val="2100"/>
              </a:spcBef>
              <a:buSzPct val="75000"/>
              <a:buChar char="•"/>
              <a:defRPr sz="2600">
                <a:solidFill>
                  <a:srgbClr val="FFFFFF"/>
                </a:solidFill>
                <a:latin typeface="Poppins" panose="00000500000000000000" pitchFamily="2" charset="0"/>
                <a:ea typeface="+mn-ea"/>
                <a:cs typeface="Poppins" panose="00000500000000000000" pitchFamily="2" charset="0"/>
                <a:sym typeface="Helvetica Light"/>
              </a:defRPr>
            </a:lvl4pPr>
            <a:lvl5pPr marL="1193102" indent="-304124" algn="l" defTabSz="292093">
              <a:spcBef>
                <a:spcPts val="2100"/>
              </a:spcBef>
              <a:buSzPct val="75000"/>
              <a:buChar char="•"/>
              <a:defRPr sz="2600">
                <a:solidFill>
                  <a:srgbClr val="FFFFFF"/>
                </a:solidFill>
                <a:latin typeface="Poppins" panose="00000500000000000000" pitchFamily="2" charset="0"/>
                <a:ea typeface="+mn-ea"/>
                <a:cs typeface="Poppins" panose="00000500000000000000" pitchFamily="2" charset="0"/>
                <a:sym typeface="Helvetica Light"/>
              </a:defRPr>
            </a:lvl5pPr>
          </a:lstStyle>
          <a:p>
            <a:r>
              <a:rPr dirty="0"/>
              <a:t>Body Level One</a:t>
            </a:r>
          </a:p>
          <a:p>
            <a:pPr lvl="1"/>
            <a:r>
              <a:rPr dirty="0"/>
              <a:t>Body Level Two</a:t>
            </a:r>
          </a:p>
          <a:p>
            <a:pPr lvl="2"/>
            <a:r>
              <a:rPr dirty="0"/>
              <a:t>Body Level Three</a:t>
            </a:r>
          </a:p>
          <a:p>
            <a:pPr lvl="3"/>
            <a:r>
              <a:rPr dirty="0"/>
              <a:t>Body Level Four</a:t>
            </a:r>
          </a:p>
          <a:p>
            <a:pPr lvl="4"/>
            <a:r>
              <a:rPr dirty="0"/>
              <a:t>Body Level Five</a:t>
            </a:r>
          </a:p>
        </p:txBody>
      </p:sp>
      <p:sp>
        <p:nvSpPr>
          <p:cNvPr id="73" name="Slide Number"/>
          <p:cNvSpPr txBox="1">
            <a:spLocks noGrp="1"/>
          </p:cNvSpPr>
          <p:nvPr>
            <p:ph type="sldNum" sz="quarter" idx="2"/>
          </p:nvPr>
        </p:nvSpPr>
        <p:spPr>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2141034496"/>
      </p:ext>
    </p:extLst>
  </p:cSld>
  <p:clrMapOvr>
    <a:masterClrMapping/>
  </p:clrMapOvr>
  <p:transition spd="med"/>
</p:sldLayout>
</file>

<file path=ppt/slideLayouts/slideLayout39.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0" name="Slide Number"/>
          <p:cNvSpPr txBox="1">
            <a:spLocks noGrp="1"/>
          </p:cNvSpPr>
          <p:nvPr>
            <p:ph type="sldNum" sz="quarter" idx="2"/>
          </p:nvPr>
        </p:nvSpPr>
        <p:spPr>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3076330018"/>
      </p:ext>
    </p:extLst>
  </p:cSld>
  <p:clrMapOvr>
    <a:masterClrMapping/>
  </p:clrMapOvr>
  <p:transition spd="med"/>
</p:sldLayout>
</file>

<file path=ppt/slideLayouts/slideLayout40.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87" name="Slide Number"/>
          <p:cNvSpPr txBox="1">
            <a:spLocks noGrp="1"/>
          </p:cNvSpPr>
          <p:nvPr>
            <p:ph type="sldNum" sz="quarter" idx="2"/>
          </p:nvPr>
        </p:nvSpPr>
        <p:spPr>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692996515"/>
      </p:ext>
    </p:extLst>
  </p:cSld>
  <p:clrMapOvr>
    <a:masterClrMapping/>
  </p:clrMapOvr>
  <p:transition spd="med"/>
</p:sldLayout>
</file>

<file path=ppt/slideLayouts/slideLayout41.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94" name="Slide Number"/>
          <p:cNvSpPr txBox="1">
            <a:spLocks noGrp="1"/>
          </p:cNvSpPr>
          <p:nvPr>
            <p:ph type="sldNum" sz="quarter" idx="2"/>
          </p:nvPr>
        </p:nvSpPr>
        <p:spPr>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793412621"/>
      </p:ext>
    </p:extLst>
  </p:cSld>
  <p:clrMapOvr>
    <a:masterClrMapping/>
  </p:clrMapOvr>
  <p:transition spd="med"/>
</p:sldLayout>
</file>

<file path=ppt/slideLayouts/slideLayout42.xml><?xml version="1.0" encoding="utf-8"?>
<p:sldLayout xmlns:a="http://schemas.openxmlformats.org/drawingml/2006/main" xmlns:r="http://schemas.openxmlformats.org/officeDocument/2006/relationships" xmlns:p="http://schemas.openxmlformats.org/presentationml/2006/main" type="tx">
  <p:cSld name="1_Title &amp; Subtitl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08" name="Title Text"/>
          <p:cNvSpPr txBox="1">
            <a:spLocks noGrp="1"/>
          </p:cNvSpPr>
          <p:nvPr>
            <p:ph type="title"/>
          </p:nvPr>
        </p:nvSpPr>
        <p:spPr>
          <a:xfrm>
            <a:off x="2122290" y="0"/>
            <a:ext cx="7947423" cy="3357563"/>
          </a:xfrm>
          <a:prstGeom prst="rect">
            <a:avLst/>
          </a:prstGeom>
        </p:spPr>
        <p:txBody>
          <a:bodyPr anchor="b"/>
          <a:lstStyle>
            <a:lvl1pPr algn="l">
              <a:defRPr sz="5000">
                <a:effectLst>
                  <a:outerShdw blurRad="50800" dist="38100" dir="5400000" rotWithShape="0">
                    <a:srgbClr val="000000"/>
                  </a:outerShdw>
                </a:effectLst>
                <a:latin typeface="Poppins" panose="00000500000000000000" pitchFamily="2" charset="0"/>
                <a:ea typeface="Poppins" panose="00000500000000000000" pitchFamily="2" charset="0"/>
                <a:cs typeface="Poppins" panose="00000500000000000000" pitchFamily="2" charset="0"/>
                <a:sym typeface="Avenir Book"/>
              </a:defRPr>
            </a:lvl1pPr>
          </a:lstStyle>
          <a:p>
            <a:r>
              <a:rPr dirty="0"/>
              <a:t>Title Text</a:t>
            </a:r>
          </a:p>
        </p:txBody>
      </p:sp>
      <p:sp>
        <p:nvSpPr>
          <p:cNvPr id="109" name="Body Level One…"/>
          <p:cNvSpPr txBox="1">
            <a:spLocks noGrp="1"/>
          </p:cNvSpPr>
          <p:nvPr>
            <p:ph type="body" sz="half" idx="1"/>
          </p:nvPr>
        </p:nvSpPr>
        <p:spPr>
          <a:xfrm>
            <a:off x="2122290" y="3420070"/>
            <a:ext cx="7947423" cy="2821783"/>
          </a:xfrm>
          <a:prstGeom prst="rect">
            <a:avLst/>
          </a:prstGeom>
        </p:spPr>
        <p:txBody>
          <a:bodyPr lIns="0" tIns="0" rIns="0" bIns="0"/>
          <a:lstStyle>
            <a:lvl1pPr algn="l" defTabSz="292093">
              <a:spcBef>
                <a:spcPts val="0"/>
              </a:spcBef>
              <a:defRPr sz="2900">
                <a:solidFill>
                  <a:srgbClr val="73BFFF"/>
                </a:solidFill>
                <a:effectLst>
                  <a:outerShdw blurRad="50800" dist="38100" dir="5400000" rotWithShape="0">
                    <a:srgbClr val="000000"/>
                  </a:outerShdw>
                </a:effectLst>
                <a:latin typeface="Poppins" panose="00000500000000000000" pitchFamily="2" charset="0"/>
                <a:ea typeface="Poppins" panose="00000500000000000000" pitchFamily="2" charset="0"/>
                <a:cs typeface="Poppins" panose="00000500000000000000" pitchFamily="2" charset="0"/>
                <a:sym typeface="Avenir Book"/>
              </a:defRPr>
            </a:lvl1pPr>
            <a:lvl2pPr algn="l" defTabSz="292093">
              <a:spcBef>
                <a:spcPts val="0"/>
              </a:spcBef>
              <a:defRPr sz="2900">
                <a:solidFill>
                  <a:srgbClr val="73BFFF"/>
                </a:solidFill>
                <a:effectLst>
                  <a:outerShdw blurRad="50800" dist="38100" dir="5400000" rotWithShape="0">
                    <a:srgbClr val="000000"/>
                  </a:outerShdw>
                </a:effectLst>
                <a:latin typeface="Poppins" panose="00000500000000000000" pitchFamily="2" charset="0"/>
                <a:ea typeface="Poppins" panose="00000500000000000000" pitchFamily="2" charset="0"/>
                <a:cs typeface="Poppins" panose="00000500000000000000" pitchFamily="2" charset="0"/>
                <a:sym typeface="Avenir Book"/>
              </a:defRPr>
            </a:lvl2pPr>
            <a:lvl3pPr algn="l" defTabSz="292093">
              <a:spcBef>
                <a:spcPts val="0"/>
              </a:spcBef>
              <a:defRPr sz="2900">
                <a:solidFill>
                  <a:srgbClr val="73BFFF"/>
                </a:solidFill>
                <a:effectLst>
                  <a:outerShdw blurRad="50800" dist="38100" dir="5400000" rotWithShape="0">
                    <a:srgbClr val="000000"/>
                  </a:outerShdw>
                </a:effectLst>
                <a:latin typeface="Poppins" panose="00000500000000000000" pitchFamily="2" charset="0"/>
                <a:ea typeface="Poppins" panose="00000500000000000000" pitchFamily="2" charset="0"/>
                <a:cs typeface="Poppins" panose="00000500000000000000" pitchFamily="2" charset="0"/>
                <a:sym typeface="Avenir Book"/>
              </a:defRPr>
            </a:lvl3pPr>
            <a:lvl4pPr algn="l" defTabSz="292093">
              <a:spcBef>
                <a:spcPts val="0"/>
              </a:spcBef>
              <a:defRPr sz="2900">
                <a:solidFill>
                  <a:srgbClr val="73BFFF"/>
                </a:solidFill>
                <a:effectLst>
                  <a:outerShdw blurRad="50800" dist="38100" dir="5400000" rotWithShape="0">
                    <a:srgbClr val="000000"/>
                  </a:outerShdw>
                </a:effectLst>
                <a:latin typeface="Poppins" panose="00000500000000000000" pitchFamily="2" charset="0"/>
                <a:ea typeface="Poppins" panose="00000500000000000000" pitchFamily="2" charset="0"/>
                <a:cs typeface="Poppins" panose="00000500000000000000" pitchFamily="2" charset="0"/>
                <a:sym typeface="Avenir Book"/>
              </a:defRPr>
            </a:lvl4pPr>
            <a:lvl5pPr algn="l" defTabSz="292093">
              <a:spcBef>
                <a:spcPts val="0"/>
              </a:spcBef>
              <a:defRPr sz="2900">
                <a:solidFill>
                  <a:srgbClr val="73BFFF"/>
                </a:solidFill>
                <a:effectLst>
                  <a:outerShdw blurRad="50800" dist="38100" dir="5400000" rotWithShape="0">
                    <a:srgbClr val="000000"/>
                  </a:outerShdw>
                </a:effectLst>
                <a:latin typeface="Poppins" panose="00000500000000000000" pitchFamily="2" charset="0"/>
                <a:ea typeface="Poppins" panose="00000500000000000000" pitchFamily="2" charset="0"/>
                <a:cs typeface="Poppins" panose="00000500000000000000" pitchFamily="2" charset="0"/>
                <a:sym typeface="Avenir Book"/>
              </a:defRPr>
            </a:lvl5pPr>
          </a:lstStyle>
          <a:p>
            <a:r>
              <a:rPr dirty="0"/>
              <a:t>Body Level One</a:t>
            </a:r>
          </a:p>
          <a:p>
            <a:pPr lvl="1"/>
            <a:r>
              <a:rPr dirty="0"/>
              <a:t>Body Level Two</a:t>
            </a:r>
          </a:p>
          <a:p>
            <a:pPr lvl="2"/>
            <a:r>
              <a:rPr dirty="0"/>
              <a:t>Body Level Three</a:t>
            </a:r>
          </a:p>
          <a:p>
            <a:pPr lvl="3"/>
            <a:r>
              <a:rPr dirty="0"/>
              <a:t>Body Level Four</a:t>
            </a:r>
          </a:p>
          <a:p>
            <a:pPr lvl="4"/>
            <a:r>
              <a:rPr dirty="0"/>
              <a:t>Body Level Five</a:t>
            </a:r>
          </a:p>
        </p:txBody>
      </p:sp>
      <p:sp>
        <p:nvSpPr>
          <p:cNvPr id="110" name="Slide Number"/>
          <p:cNvSpPr txBox="1">
            <a:spLocks noGrp="1"/>
          </p:cNvSpPr>
          <p:nvPr>
            <p:ph type="sldNum" sz="quarter" idx="2"/>
          </p:nvPr>
        </p:nvSpPr>
        <p:spPr>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3903392395"/>
      </p:ext>
    </p:extLst>
  </p:cSld>
  <p:clrMapOvr>
    <a:masterClrMapping/>
  </p:clrMapOvr>
  <p:transition spd="med"/>
</p:sldLayout>
</file>

<file path=ppt/slideLayouts/slideLayout43.xml><?xml version="1.0" encoding="utf-8"?>
<p:sldLayout xmlns:a="http://schemas.openxmlformats.org/drawingml/2006/main" xmlns:r="http://schemas.openxmlformats.org/officeDocument/2006/relationships" xmlns:p="http://schemas.openxmlformats.org/presentationml/2006/main" type="tx">
  <p:cSld name="Title Slide">
    <p:bg>
      <p:bgPr>
        <a:solidFill>
          <a:srgbClr val="FFFFFF"/>
        </a:solidFill>
        <a:effectLst/>
      </p:bgPr>
    </p:bg>
    <p:spTree>
      <p:nvGrpSpPr>
        <p:cNvPr id="1" name=""/>
        <p:cNvGrpSpPr/>
        <p:nvPr/>
      </p:nvGrpSpPr>
      <p:grpSpPr>
        <a:xfrm>
          <a:off x="0" y="0"/>
          <a:ext cx="0" cy="0"/>
          <a:chOff x="0" y="0"/>
          <a:chExt cx="0" cy="0"/>
        </a:xfrm>
      </p:grpSpPr>
      <p:sp>
        <p:nvSpPr>
          <p:cNvPr id="133" name="Title Text"/>
          <p:cNvSpPr txBox="1">
            <a:spLocks noGrp="1"/>
          </p:cNvSpPr>
          <p:nvPr>
            <p:ph type="title"/>
          </p:nvPr>
        </p:nvSpPr>
        <p:spPr>
          <a:xfrm>
            <a:off x="2209800" y="1844675"/>
            <a:ext cx="7772400" cy="2041525"/>
          </a:xfrm>
          <a:prstGeom prst="rect">
            <a:avLst/>
          </a:prstGeom>
        </p:spPr>
        <p:txBody>
          <a:bodyPr lIns="91438" tIns="91438" rIns="91438" bIns="91438"/>
          <a:lstStyle>
            <a:lvl1pPr defTabSz="457189">
              <a:defRPr sz="4400">
                <a:solidFill>
                  <a:srgbClr val="000000"/>
                </a:solidFill>
                <a:latin typeface="Trebuchet MS"/>
                <a:ea typeface="Trebuchet MS"/>
                <a:cs typeface="Trebuchet MS"/>
                <a:sym typeface="Trebuchet MS"/>
              </a:defRPr>
            </a:lvl1pPr>
          </a:lstStyle>
          <a:p>
            <a:r>
              <a:t>Title Text</a:t>
            </a:r>
          </a:p>
        </p:txBody>
      </p:sp>
      <p:sp>
        <p:nvSpPr>
          <p:cNvPr id="134" name="Body Level One…"/>
          <p:cNvSpPr txBox="1">
            <a:spLocks noGrp="1"/>
          </p:cNvSpPr>
          <p:nvPr>
            <p:ph type="body" sz="half" idx="1"/>
          </p:nvPr>
        </p:nvSpPr>
        <p:spPr>
          <a:xfrm>
            <a:off x="2895600" y="3886200"/>
            <a:ext cx="6400800" cy="2971800"/>
          </a:xfrm>
          <a:prstGeom prst="rect">
            <a:avLst/>
          </a:prstGeom>
        </p:spPr>
        <p:txBody>
          <a:bodyPr/>
          <a:lstStyle>
            <a:lvl2pPr indent="228594"/>
            <a:lvl3pPr indent="457189"/>
            <a:lvl4pPr indent="685783"/>
            <a:lvl5pPr indent="914377"/>
          </a:lstStyle>
          <a:p>
            <a:r>
              <a:t>Body Level One</a:t>
            </a:r>
          </a:p>
          <a:p>
            <a:pPr lvl="1"/>
            <a:r>
              <a:t>Body Level Two</a:t>
            </a:r>
          </a:p>
          <a:p>
            <a:pPr lvl="2"/>
            <a:r>
              <a:t>Body Level Three</a:t>
            </a:r>
          </a:p>
          <a:p>
            <a:pPr lvl="3"/>
            <a:r>
              <a:t>Body Level Four</a:t>
            </a:r>
          </a:p>
          <a:p>
            <a:pPr lvl="4"/>
            <a:r>
              <a:t>Body Level Five</a:t>
            </a:r>
          </a:p>
        </p:txBody>
      </p:sp>
      <p:sp>
        <p:nvSpPr>
          <p:cNvPr id="135" name="Slide Number"/>
          <p:cNvSpPr txBox="1">
            <a:spLocks noGrp="1"/>
          </p:cNvSpPr>
          <p:nvPr>
            <p:ph type="sldNum" sz="quarter" idx="2"/>
          </p:nvPr>
        </p:nvSpPr>
        <p:spPr>
          <a:xfrm>
            <a:off x="8077200" y="6219629"/>
            <a:ext cx="2133600" cy="369328"/>
          </a:xfrm>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828329257"/>
      </p:ext>
    </p:extLst>
  </p:cSld>
  <p:clrMapOvr>
    <a:masterClrMapping/>
  </p:clrMapOvr>
  <p:transition spd="med"/>
</p:sldLayout>
</file>

<file path=ppt/slideLayouts/slideLayout44.xml><?xml version="1.0" encoding="utf-8"?>
<p:sldLayout xmlns:a="http://schemas.openxmlformats.org/drawingml/2006/main" xmlns:r="http://schemas.openxmlformats.org/officeDocument/2006/relationships" xmlns:p="http://schemas.openxmlformats.org/presentationml/2006/main" type="tx">
  <p:cSld name="1_Title Slide">
    <p:bg>
      <p:bgPr>
        <a:solidFill>
          <a:srgbClr val="FFFFFF"/>
        </a:solidFill>
        <a:effectLst/>
      </p:bgPr>
    </p:bg>
    <p:spTree>
      <p:nvGrpSpPr>
        <p:cNvPr id="1" name=""/>
        <p:cNvGrpSpPr/>
        <p:nvPr/>
      </p:nvGrpSpPr>
      <p:grpSpPr>
        <a:xfrm>
          <a:off x="0" y="0"/>
          <a:ext cx="0" cy="0"/>
          <a:chOff x="0" y="0"/>
          <a:chExt cx="0" cy="0"/>
        </a:xfrm>
      </p:grpSpPr>
      <p:sp>
        <p:nvSpPr>
          <p:cNvPr id="142" name="Title Text"/>
          <p:cNvSpPr txBox="1">
            <a:spLocks noGrp="1"/>
          </p:cNvSpPr>
          <p:nvPr>
            <p:ph type="title"/>
          </p:nvPr>
        </p:nvSpPr>
        <p:spPr>
          <a:xfrm>
            <a:off x="2209800" y="1844675"/>
            <a:ext cx="7772400" cy="2041525"/>
          </a:xfrm>
          <a:prstGeom prst="rect">
            <a:avLst/>
          </a:prstGeom>
        </p:spPr>
        <p:txBody>
          <a:bodyPr lIns="91438" tIns="91438" rIns="91438" bIns="91438"/>
          <a:lstStyle>
            <a:lvl1pPr defTabSz="457189">
              <a:defRPr sz="4400">
                <a:solidFill>
                  <a:srgbClr val="000000"/>
                </a:solidFill>
                <a:latin typeface="Trebuchet MS"/>
                <a:ea typeface="Trebuchet MS"/>
                <a:cs typeface="Trebuchet MS"/>
                <a:sym typeface="Trebuchet MS"/>
              </a:defRPr>
            </a:lvl1pPr>
          </a:lstStyle>
          <a:p>
            <a:r>
              <a:t>Title Text</a:t>
            </a:r>
          </a:p>
        </p:txBody>
      </p:sp>
      <p:sp>
        <p:nvSpPr>
          <p:cNvPr id="143" name="Body Level One…"/>
          <p:cNvSpPr txBox="1">
            <a:spLocks noGrp="1"/>
          </p:cNvSpPr>
          <p:nvPr>
            <p:ph type="body" sz="half" idx="1"/>
          </p:nvPr>
        </p:nvSpPr>
        <p:spPr>
          <a:xfrm>
            <a:off x="2895600" y="3886200"/>
            <a:ext cx="6400800" cy="2971800"/>
          </a:xfrm>
          <a:prstGeom prst="rect">
            <a:avLst/>
          </a:prstGeom>
        </p:spPr>
        <p:txBody>
          <a:bodyPr/>
          <a:lstStyle>
            <a:lvl2pPr indent="228594"/>
            <a:lvl3pPr indent="457189"/>
            <a:lvl4pPr indent="685783"/>
            <a:lvl5pPr indent="914377"/>
          </a:lstStyle>
          <a:p>
            <a:r>
              <a:t>Body Level One</a:t>
            </a:r>
          </a:p>
          <a:p>
            <a:pPr lvl="1"/>
            <a:r>
              <a:t>Body Level Two</a:t>
            </a:r>
          </a:p>
          <a:p>
            <a:pPr lvl="2"/>
            <a:r>
              <a:t>Body Level Three</a:t>
            </a:r>
          </a:p>
          <a:p>
            <a:pPr lvl="3"/>
            <a:r>
              <a:t>Body Level Four</a:t>
            </a:r>
          </a:p>
          <a:p>
            <a:pPr lvl="4"/>
            <a:r>
              <a:t>Body Level Five</a:t>
            </a:r>
          </a:p>
        </p:txBody>
      </p:sp>
      <p:sp>
        <p:nvSpPr>
          <p:cNvPr id="144" name="Slide Number"/>
          <p:cNvSpPr txBox="1">
            <a:spLocks noGrp="1"/>
          </p:cNvSpPr>
          <p:nvPr>
            <p:ph type="sldNum" sz="quarter" idx="2"/>
          </p:nvPr>
        </p:nvSpPr>
        <p:spPr>
          <a:xfrm>
            <a:off x="8077200" y="6219629"/>
            <a:ext cx="2133600" cy="369328"/>
          </a:xfrm>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408142942"/>
      </p:ext>
    </p:extLst>
  </p:cSld>
  <p:clrMapOvr>
    <a:masterClrMapping/>
  </p:clrMapOvr>
  <p:transition spd="med"/>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2416968" y="0"/>
            <a:ext cx="7358064" cy="3473648"/>
          </a:xfrm>
          <a:prstGeom prst="rect">
            <a:avLst/>
          </a:prstGeom>
        </p:spPr>
        <p:txBody>
          <a:bodyPr anchor="b"/>
          <a:lstStyle>
            <a:lvl1pPr>
              <a:defRPr/>
            </a:lvl1pPr>
          </a:lstStyle>
          <a:p>
            <a:r>
              <a:rPr dirty="0"/>
              <a:t>Title Text</a:t>
            </a:r>
          </a:p>
        </p:txBody>
      </p:sp>
      <p:sp>
        <p:nvSpPr>
          <p:cNvPr id="12" name="Body Level One…"/>
          <p:cNvSpPr txBox="1">
            <a:spLocks noGrp="1"/>
          </p:cNvSpPr>
          <p:nvPr>
            <p:ph type="body" sz="half" idx="1"/>
          </p:nvPr>
        </p:nvSpPr>
        <p:spPr>
          <a:xfrm>
            <a:off x="2416968" y="3536156"/>
            <a:ext cx="7358064" cy="2509243"/>
          </a:xfrm>
          <a:prstGeom prst="rect">
            <a:avLst/>
          </a:prstGeom>
        </p:spPr>
        <p:txBody>
          <a:bodyPr lIns="0" tIns="0" rIns="0" bIns="0"/>
          <a:lstStyle>
            <a:lvl1pPr defTabSz="292093">
              <a:spcBef>
                <a:spcPts val="0"/>
              </a:spcBef>
              <a:defRPr sz="2200">
                <a:solidFill>
                  <a:srgbClr val="FFFFFF"/>
                </a:solidFill>
                <a:latin typeface="Poppins" panose="00000500000000000000" pitchFamily="2" charset="0"/>
                <a:ea typeface="+mn-ea"/>
                <a:cs typeface="Poppins" panose="00000500000000000000" pitchFamily="2" charset="0"/>
                <a:sym typeface="Helvetica Light"/>
              </a:defRPr>
            </a:lvl1pPr>
            <a:lvl2pPr defTabSz="292093">
              <a:spcBef>
                <a:spcPts val="0"/>
              </a:spcBef>
              <a:defRPr sz="2200">
                <a:solidFill>
                  <a:srgbClr val="FFFFFF"/>
                </a:solidFill>
                <a:latin typeface="Poppins" panose="00000500000000000000" pitchFamily="2" charset="0"/>
                <a:ea typeface="+mn-ea"/>
                <a:cs typeface="Poppins" panose="00000500000000000000" pitchFamily="2" charset="0"/>
                <a:sym typeface="Helvetica Light"/>
              </a:defRPr>
            </a:lvl2pPr>
            <a:lvl3pPr defTabSz="292093">
              <a:spcBef>
                <a:spcPts val="0"/>
              </a:spcBef>
              <a:defRPr sz="2200">
                <a:solidFill>
                  <a:srgbClr val="FFFFFF"/>
                </a:solidFill>
                <a:latin typeface="Poppins" panose="00000500000000000000" pitchFamily="2" charset="0"/>
                <a:ea typeface="+mn-ea"/>
                <a:cs typeface="Poppins" panose="00000500000000000000" pitchFamily="2" charset="0"/>
                <a:sym typeface="Helvetica Light"/>
              </a:defRPr>
            </a:lvl3pPr>
            <a:lvl4pPr defTabSz="292093">
              <a:spcBef>
                <a:spcPts val="0"/>
              </a:spcBef>
              <a:defRPr sz="2200">
                <a:solidFill>
                  <a:srgbClr val="FFFFFF"/>
                </a:solidFill>
                <a:latin typeface="Poppins" panose="00000500000000000000" pitchFamily="2" charset="0"/>
                <a:ea typeface="+mn-ea"/>
                <a:cs typeface="Poppins" panose="00000500000000000000" pitchFamily="2" charset="0"/>
                <a:sym typeface="Helvetica Light"/>
              </a:defRPr>
            </a:lvl4pPr>
            <a:lvl5pPr defTabSz="292093">
              <a:spcBef>
                <a:spcPts val="0"/>
              </a:spcBef>
              <a:defRPr sz="2200">
                <a:solidFill>
                  <a:srgbClr val="FFFFFF"/>
                </a:solidFill>
                <a:latin typeface="Poppins" panose="00000500000000000000" pitchFamily="2" charset="0"/>
                <a:ea typeface="+mn-ea"/>
                <a:cs typeface="Poppins" panose="00000500000000000000" pitchFamily="2" charset="0"/>
                <a:sym typeface="Helvetica Light"/>
              </a:defRPr>
            </a:lvl5pPr>
          </a:lstStyle>
          <a:p>
            <a:r>
              <a:rPr dirty="0"/>
              <a:t>Body Level One</a:t>
            </a:r>
          </a:p>
          <a:p>
            <a:pPr lvl="1"/>
            <a:r>
              <a:rPr dirty="0"/>
              <a:t>Body Level Two</a:t>
            </a:r>
          </a:p>
          <a:p>
            <a:pPr lvl="2"/>
            <a:r>
              <a:rPr dirty="0"/>
              <a:t>Body Level Three</a:t>
            </a:r>
          </a:p>
          <a:p>
            <a:pPr lvl="3"/>
            <a:r>
              <a:rPr dirty="0"/>
              <a:t>Body Level Four</a:t>
            </a:r>
          </a:p>
          <a:p>
            <a:pPr lvl="4"/>
            <a:r>
              <a:rPr dirty="0"/>
              <a:t>Body Level Five</a:t>
            </a:r>
          </a:p>
        </p:txBody>
      </p:sp>
      <p:sp>
        <p:nvSpPr>
          <p:cNvPr id="13" name="Slide Number"/>
          <p:cNvSpPr txBox="1">
            <a:spLocks noGrp="1"/>
          </p:cNvSpPr>
          <p:nvPr>
            <p:ph type="sldNum" sz="quarter" idx="2"/>
          </p:nvPr>
        </p:nvSpPr>
        <p:spPr>
          <a:prstGeom prst="rect">
            <a:avLst/>
          </a:prstGeom>
        </p:spPr>
        <p:txBody>
          <a:bodyPr/>
          <a:lstStyle/>
          <a:p>
            <a:pPr>
              <a:defRPr>
                <a:effectLst/>
              </a:defRPr>
            </a:pPr>
            <a:fld id="{86CB4B4D-7CA3-9044-876B-883B54F8677D}" type="slidenum">
              <a:rPr lang="en-GH" smtClean="0"/>
              <a:pPr>
                <a:defRPr>
                  <a:effectLst/>
                </a:defRPr>
              </a:pPr>
              <a:t>‹#›</a:t>
            </a:fld>
            <a:endParaRPr lang="en-GH"/>
          </a:p>
        </p:txBody>
      </p:sp>
    </p:spTree>
    <p:extLst>
      <p:ext uri="{BB962C8B-B14F-4D97-AF65-F5344CB8AC3E}">
        <p14:creationId xmlns:p14="http://schemas.microsoft.com/office/powerpoint/2010/main" val="3528731323"/>
      </p:ext>
    </p:extLst>
  </p:cSld>
  <p:clrMapOvr>
    <a:masterClrMapping/>
  </p:clrMapOvr>
  <p:transition spd="med"/>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BC947-27F6-85B6-69B4-1DFAF8CBBC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H"/>
          </a:p>
        </p:txBody>
      </p:sp>
      <p:sp>
        <p:nvSpPr>
          <p:cNvPr id="3" name="Subtitle 2">
            <a:extLst>
              <a:ext uri="{FF2B5EF4-FFF2-40B4-BE49-F238E27FC236}">
                <a16:creationId xmlns:a16="http://schemas.microsoft.com/office/drawing/2014/main" id="{283BB6A5-ADC1-87FA-DD9C-9D0C1099ED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H"/>
          </a:p>
        </p:txBody>
      </p:sp>
      <p:sp>
        <p:nvSpPr>
          <p:cNvPr id="4" name="Date Placeholder 3">
            <a:extLst>
              <a:ext uri="{FF2B5EF4-FFF2-40B4-BE49-F238E27FC236}">
                <a16:creationId xmlns:a16="http://schemas.microsoft.com/office/drawing/2014/main" id="{DC69F3DF-A6C4-18C8-8FF4-268DBE6E6737}"/>
              </a:ext>
            </a:extLst>
          </p:cNvPr>
          <p:cNvSpPr>
            <a:spLocks noGrp="1"/>
          </p:cNvSpPr>
          <p:nvPr>
            <p:ph type="dt" sz="half" idx="10"/>
          </p:nvPr>
        </p:nvSpPr>
        <p:spPr/>
        <p:txBody>
          <a:bodyPr/>
          <a:lstStyle/>
          <a:p>
            <a:fld id="{79B3E98B-7582-490B-9200-4E8BFDFC6E1E}" type="datetimeFigureOut">
              <a:rPr lang="en-GH" smtClean="0"/>
              <a:t>12/11/2024</a:t>
            </a:fld>
            <a:endParaRPr lang="en-GH"/>
          </a:p>
        </p:txBody>
      </p:sp>
      <p:sp>
        <p:nvSpPr>
          <p:cNvPr id="5" name="Footer Placeholder 4">
            <a:extLst>
              <a:ext uri="{FF2B5EF4-FFF2-40B4-BE49-F238E27FC236}">
                <a16:creationId xmlns:a16="http://schemas.microsoft.com/office/drawing/2014/main" id="{E635E0C2-6F2C-127E-0109-E207AD544184}"/>
              </a:ext>
            </a:extLst>
          </p:cNvPr>
          <p:cNvSpPr>
            <a:spLocks noGrp="1"/>
          </p:cNvSpPr>
          <p:nvPr>
            <p:ph type="ftr" sz="quarter" idx="11"/>
          </p:nvPr>
        </p:nvSpPr>
        <p:spPr/>
        <p:txBody>
          <a:bodyPr/>
          <a:lstStyle/>
          <a:p>
            <a:endParaRPr lang="en-GH"/>
          </a:p>
        </p:txBody>
      </p:sp>
      <p:sp>
        <p:nvSpPr>
          <p:cNvPr id="6" name="Slide Number Placeholder 5">
            <a:extLst>
              <a:ext uri="{FF2B5EF4-FFF2-40B4-BE49-F238E27FC236}">
                <a16:creationId xmlns:a16="http://schemas.microsoft.com/office/drawing/2014/main" id="{E20DF390-38EF-A30B-E859-192AF1BE85DF}"/>
              </a:ext>
            </a:extLst>
          </p:cNvPr>
          <p:cNvSpPr>
            <a:spLocks noGrp="1"/>
          </p:cNvSpPr>
          <p:nvPr>
            <p:ph type="sldNum" sz="quarter" idx="12"/>
          </p:nvPr>
        </p:nvSpPr>
        <p:spPr/>
        <p:txBody>
          <a:bodyPr/>
          <a:lstStyle/>
          <a:p>
            <a:fld id="{889C77EA-EA5D-4265-BD48-ADAED54D5116}" type="slidenum">
              <a:rPr lang="en-GH" smtClean="0"/>
              <a:t>‹#›</a:t>
            </a:fld>
            <a:endParaRPr lang="en-GH"/>
          </a:p>
        </p:txBody>
      </p:sp>
    </p:spTree>
    <p:extLst>
      <p:ext uri="{BB962C8B-B14F-4D97-AF65-F5344CB8AC3E}">
        <p14:creationId xmlns:p14="http://schemas.microsoft.com/office/powerpoint/2010/main" val="414121048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139D4-21A4-CCFD-590A-6A99AB966CB6}"/>
              </a:ext>
            </a:extLst>
          </p:cNvPr>
          <p:cNvSpPr>
            <a:spLocks noGrp="1"/>
          </p:cNvSpPr>
          <p:nvPr>
            <p:ph type="title"/>
          </p:nvPr>
        </p:nvSpPr>
        <p:spPr/>
        <p:txBody>
          <a:bodyPr/>
          <a:lstStyle/>
          <a:p>
            <a:r>
              <a:rPr lang="en-US"/>
              <a:t>Click to edit Master title style</a:t>
            </a:r>
            <a:endParaRPr lang="en-GH"/>
          </a:p>
        </p:txBody>
      </p:sp>
      <p:sp>
        <p:nvSpPr>
          <p:cNvPr id="3" name="Content Placeholder 2">
            <a:extLst>
              <a:ext uri="{FF2B5EF4-FFF2-40B4-BE49-F238E27FC236}">
                <a16:creationId xmlns:a16="http://schemas.microsoft.com/office/drawing/2014/main" id="{60048D22-E3DA-A76E-A571-E7CE6EBEB6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Date Placeholder 3">
            <a:extLst>
              <a:ext uri="{FF2B5EF4-FFF2-40B4-BE49-F238E27FC236}">
                <a16:creationId xmlns:a16="http://schemas.microsoft.com/office/drawing/2014/main" id="{5305BCB6-4A37-2A40-3874-A6255E51713E}"/>
              </a:ext>
            </a:extLst>
          </p:cNvPr>
          <p:cNvSpPr>
            <a:spLocks noGrp="1"/>
          </p:cNvSpPr>
          <p:nvPr>
            <p:ph type="dt" sz="half" idx="10"/>
          </p:nvPr>
        </p:nvSpPr>
        <p:spPr/>
        <p:txBody>
          <a:bodyPr/>
          <a:lstStyle/>
          <a:p>
            <a:fld id="{79B3E98B-7582-490B-9200-4E8BFDFC6E1E}" type="datetimeFigureOut">
              <a:rPr lang="en-GH" smtClean="0"/>
              <a:t>12/11/2024</a:t>
            </a:fld>
            <a:endParaRPr lang="en-GH"/>
          </a:p>
        </p:txBody>
      </p:sp>
      <p:sp>
        <p:nvSpPr>
          <p:cNvPr id="5" name="Footer Placeholder 4">
            <a:extLst>
              <a:ext uri="{FF2B5EF4-FFF2-40B4-BE49-F238E27FC236}">
                <a16:creationId xmlns:a16="http://schemas.microsoft.com/office/drawing/2014/main" id="{33B4408C-D280-C02D-75A0-4445457BC746}"/>
              </a:ext>
            </a:extLst>
          </p:cNvPr>
          <p:cNvSpPr>
            <a:spLocks noGrp="1"/>
          </p:cNvSpPr>
          <p:nvPr>
            <p:ph type="ftr" sz="quarter" idx="11"/>
          </p:nvPr>
        </p:nvSpPr>
        <p:spPr/>
        <p:txBody>
          <a:bodyPr/>
          <a:lstStyle/>
          <a:p>
            <a:endParaRPr lang="en-GH"/>
          </a:p>
        </p:txBody>
      </p:sp>
      <p:sp>
        <p:nvSpPr>
          <p:cNvPr id="6" name="Slide Number Placeholder 5">
            <a:extLst>
              <a:ext uri="{FF2B5EF4-FFF2-40B4-BE49-F238E27FC236}">
                <a16:creationId xmlns:a16="http://schemas.microsoft.com/office/drawing/2014/main" id="{F1FDDF07-C0DE-4E54-FBEC-FB28AFE9638C}"/>
              </a:ext>
            </a:extLst>
          </p:cNvPr>
          <p:cNvSpPr>
            <a:spLocks noGrp="1"/>
          </p:cNvSpPr>
          <p:nvPr>
            <p:ph type="sldNum" sz="quarter" idx="12"/>
          </p:nvPr>
        </p:nvSpPr>
        <p:spPr/>
        <p:txBody>
          <a:bodyPr/>
          <a:lstStyle/>
          <a:p>
            <a:fld id="{889C77EA-EA5D-4265-BD48-ADAED54D5116}" type="slidenum">
              <a:rPr lang="en-GH" smtClean="0"/>
              <a:t>‹#›</a:t>
            </a:fld>
            <a:endParaRPr lang="en-GH"/>
          </a:p>
        </p:txBody>
      </p:sp>
    </p:spTree>
    <p:extLst>
      <p:ext uri="{BB962C8B-B14F-4D97-AF65-F5344CB8AC3E}">
        <p14:creationId xmlns:p14="http://schemas.microsoft.com/office/powerpoint/2010/main" val="20787105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CA08A-0BDB-9792-E614-B57A02DA45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H"/>
          </a:p>
        </p:txBody>
      </p:sp>
      <p:sp>
        <p:nvSpPr>
          <p:cNvPr id="3" name="Text Placeholder 2">
            <a:extLst>
              <a:ext uri="{FF2B5EF4-FFF2-40B4-BE49-F238E27FC236}">
                <a16:creationId xmlns:a16="http://schemas.microsoft.com/office/drawing/2014/main" id="{3E8F64FA-7300-FEE4-4829-180A039BD1E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F5967E-079D-53E9-6629-740C9CFF45EA}"/>
              </a:ext>
            </a:extLst>
          </p:cNvPr>
          <p:cNvSpPr>
            <a:spLocks noGrp="1"/>
          </p:cNvSpPr>
          <p:nvPr>
            <p:ph type="dt" sz="half" idx="10"/>
          </p:nvPr>
        </p:nvSpPr>
        <p:spPr/>
        <p:txBody>
          <a:bodyPr/>
          <a:lstStyle/>
          <a:p>
            <a:fld id="{79B3E98B-7582-490B-9200-4E8BFDFC6E1E}" type="datetimeFigureOut">
              <a:rPr lang="en-GH" smtClean="0"/>
              <a:t>12/11/2024</a:t>
            </a:fld>
            <a:endParaRPr lang="en-GH"/>
          </a:p>
        </p:txBody>
      </p:sp>
      <p:sp>
        <p:nvSpPr>
          <p:cNvPr id="5" name="Footer Placeholder 4">
            <a:extLst>
              <a:ext uri="{FF2B5EF4-FFF2-40B4-BE49-F238E27FC236}">
                <a16:creationId xmlns:a16="http://schemas.microsoft.com/office/drawing/2014/main" id="{E5725FAC-2FA0-91A1-F3D2-5DDFA6418F75}"/>
              </a:ext>
            </a:extLst>
          </p:cNvPr>
          <p:cNvSpPr>
            <a:spLocks noGrp="1"/>
          </p:cNvSpPr>
          <p:nvPr>
            <p:ph type="ftr" sz="quarter" idx="11"/>
          </p:nvPr>
        </p:nvSpPr>
        <p:spPr/>
        <p:txBody>
          <a:bodyPr/>
          <a:lstStyle/>
          <a:p>
            <a:endParaRPr lang="en-GH"/>
          </a:p>
        </p:txBody>
      </p:sp>
      <p:sp>
        <p:nvSpPr>
          <p:cNvPr id="6" name="Slide Number Placeholder 5">
            <a:extLst>
              <a:ext uri="{FF2B5EF4-FFF2-40B4-BE49-F238E27FC236}">
                <a16:creationId xmlns:a16="http://schemas.microsoft.com/office/drawing/2014/main" id="{5D48147D-F529-A931-B9A9-389B509F778C}"/>
              </a:ext>
            </a:extLst>
          </p:cNvPr>
          <p:cNvSpPr>
            <a:spLocks noGrp="1"/>
          </p:cNvSpPr>
          <p:nvPr>
            <p:ph type="sldNum" sz="quarter" idx="12"/>
          </p:nvPr>
        </p:nvSpPr>
        <p:spPr/>
        <p:txBody>
          <a:bodyPr/>
          <a:lstStyle/>
          <a:p>
            <a:fld id="{889C77EA-EA5D-4265-BD48-ADAED54D5116}" type="slidenum">
              <a:rPr lang="en-GH" smtClean="0"/>
              <a:t>‹#›</a:t>
            </a:fld>
            <a:endParaRPr lang="en-GH"/>
          </a:p>
        </p:txBody>
      </p:sp>
    </p:spTree>
    <p:extLst>
      <p:ext uri="{BB962C8B-B14F-4D97-AF65-F5344CB8AC3E}">
        <p14:creationId xmlns:p14="http://schemas.microsoft.com/office/powerpoint/2010/main" val="20843543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DE8A7-16E5-9F8F-934A-2AA91C410FCD}"/>
              </a:ext>
            </a:extLst>
          </p:cNvPr>
          <p:cNvSpPr>
            <a:spLocks noGrp="1"/>
          </p:cNvSpPr>
          <p:nvPr>
            <p:ph type="title"/>
          </p:nvPr>
        </p:nvSpPr>
        <p:spPr/>
        <p:txBody>
          <a:bodyPr/>
          <a:lstStyle/>
          <a:p>
            <a:r>
              <a:rPr lang="en-US"/>
              <a:t>Click to edit Master title style</a:t>
            </a:r>
            <a:endParaRPr lang="en-GH"/>
          </a:p>
        </p:txBody>
      </p:sp>
      <p:sp>
        <p:nvSpPr>
          <p:cNvPr id="3" name="Content Placeholder 2">
            <a:extLst>
              <a:ext uri="{FF2B5EF4-FFF2-40B4-BE49-F238E27FC236}">
                <a16:creationId xmlns:a16="http://schemas.microsoft.com/office/drawing/2014/main" id="{8FEAF9F8-02C4-3605-1E77-B8E0054E2D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Content Placeholder 3">
            <a:extLst>
              <a:ext uri="{FF2B5EF4-FFF2-40B4-BE49-F238E27FC236}">
                <a16:creationId xmlns:a16="http://schemas.microsoft.com/office/drawing/2014/main" id="{2F5CD008-C6E1-BF16-D7C1-756271D24D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5" name="Date Placeholder 4">
            <a:extLst>
              <a:ext uri="{FF2B5EF4-FFF2-40B4-BE49-F238E27FC236}">
                <a16:creationId xmlns:a16="http://schemas.microsoft.com/office/drawing/2014/main" id="{F9781678-3AE8-5321-9C25-0789AD2C265F}"/>
              </a:ext>
            </a:extLst>
          </p:cNvPr>
          <p:cNvSpPr>
            <a:spLocks noGrp="1"/>
          </p:cNvSpPr>
          <p:nvPr>
            <p:ph type="dt" sz="half" idx="10"/>
          </p:nvPr>
        </p:nvSpPr>
        <p:spPr/>
        <p:txBody>
          <a:bodyPr/>
          <a:lstStyle/>
          <a:p>
            <a:fld id="{79B3E98B-7582-490B-9200-4E8BFDFC6E1E}" type="datetimeFigureOut">
              <a:rPr lang="en-GH" smtClean="0"/>
              <a:t>12/11/2024</a:t>
            </a:fld>
            <a:endParaRPr lang="en-GH"/>
          </a:p>
        </p:txBody>
      </p:sp>
      <p:sp>
        <p:nvSpPr>
          <p:cNvPr id="6" name="Footer Placeholder 5">
            <a:extLst>
              <a:ext uri="{FF2B5EF4-FFF2-40B4-BE49-F238E27FC236}">
                <a16:creationId xmlns:a16="http://schemas.microsoft.com/office/drawing/2014/main" id="{F944E9E9-7FED-F7D8-AC6E-F419794DA32F}"/>
              </a:ext>
            </a:extLst>
          </p:cNvPr>
          <p:cNvSpPr>
            <a:spLocks noGrp="1"/>
          </p:cNvSpPr>
          <p:nvPr>
            <p:ph type="ftr" sz="quarter" idx="11"/>
          </p:nvPr>
        </p:nvSpPr>
        <p:spPr/>
        <p:txBody>
          <a:bodyPr/>
          <a:lstStyle/>
          <a:p>
            <a:endParaRPr lang="en-GH"/>
          </a:p>
        </p:txBody>
      </p:sp>
      <p:sp>
        <p:nvSpPr>
          <p:cNvPr id="7" name="Slide Number Placeholder 6">
            <a:extLst>
              <a:ext uri="{FF2B5EF4-FFF2-40B4-BE49-F238E27FC236}">
                <a16:creationId xmlns:a16="http://schemas.microsoft.com/office/drawing/2014/main" id="{42AFFA7A-2B29-2795-189C-0507E604BB2D}"/>
              </a:ext>
            </a:extLst>
          </p:cNvPr>
          <p:cNvSpPr>
            <a:spLocks noGrp="1"/>
          </p:cNvSpPr>
          <p:nvPr>
            <p:ph type="sldNum" sz="quarter" idx="12"/>
          </p:nvPr>
        </p:nvSpPr>
        <p:spPr/>
        <p:txBody>
          <a:bodyPr/>
          <a:lstStyle/>
          <a:p>
            <a:fld id="{889C77EA-EA5D-4265-BD48-ADAED54D5116}" type="slidenum">
              <a:rPr lang="en-GH" smtClean="0"/>
              <a:t>‹#›</a:t>
            </a:fld>
            <a:endParaRPr lang="en-GH"/>
          </a:p>
        </p:txBody>
      </p:sp>
    </p:spTree>
    <p:extLst>
      <p:ext uri="{BB962C8B-B14F-4D97-AF65-F5344CB8AC3E}">
        <p14:creationId xmlns:p14="http://schemas.microsoft.com/office/powerpoint/2010/main" val="33278920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712A9-91A2-CDB8-E2AD-1DF3BA293445}"/>
              </a:ext>
            </a:extLst>
          </p:cNvPr>
          <p:cNvSpPr>
            <a:spLocks noGrp="1"/>
          </p:cNvSpPr>
          <p:nvPr>
            <p:ph type="title"/>
          </p:nvPr>
        </p:nvSpPr>
        <p:spPr>
          <a:xfrm>
            <a:off x="839788" y="365125"/>
            <a:ext cx="10515600" cy="1325563"/>
          </a:xfrm>
        </p:spPr>
        <p:txBody>
          <a:bodyPr/>
          <a:lstStyle/>
          <a:p>
            <a:r>
              <a:rPr lang="en-US"/>
              <a:t>Click to edit Master title style</a:t>
            </a:r>
            <a:endParaRPr lang="en-GH"/>
          </a:p>
        </p:txBody>
      </p:sp>
      <p:sp>
        <p:nvSpPr>
          <p:cNvPr id="3" name="Text Placeholder 2">
            <a:extLst>
              <a:ext uri="{FF2B5EF4-FFF2-40B4-BE49-F238E27FC236}">
                <a16:creationId xmlns:a16="http://schemas.microsoft.com/office/drawing/2014/main" id="{F6249EBD-3938-FD75-C6D4-E01C59793A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BEB404-C0A2-70C0-CAFF-8C4940D8D3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5" name="Text Placeholder 4">
            <a:extLst>
              <a:ext uri="{FF2B5EF4-FFF2-40B4-BE49-F238E27FC236}">
                <a16:creationId xmlns:a16="http://schemas.microsoft.com/office/drawing/2014/main" id="{2ACB19F9-B29A-D2BD-CBDD-1575FF2041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FE1F8B-5297-3CE3-6A3E-2134152B78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7" name="Date Placeholder 6">
            <a:extLst>
              <a:ext uri="{FF2B5EF4-FFF2-40B4-BE49-F238E27FC236}">
                <a16:creationId xmlns:a16="http://schemas.microsoft.com/office/drawing/2014/main" id="{70D585FB-DB32-E43D-ACDE-8D6FCACEFD42}"/>
              </a:ext>
            </a:extLst>
          </p:cNvPr>
          <p:cNvSpPr>
            <a:spLocks noGrp="1"/>
          </p:cNvSpPr>
          <p:nvPr>
            <p:ph type="dt" sz="half" idx="10"/>
          </p:nvPr>
        </p:nvSpPr>
        <p:spPr/>
        <p:txBody>
          <a:bodyPr/>
          <a:lstStyle/>
          <a:p>
            <a:fld id="{79B3E98B-7582-490B-9200-4E8BFDFC6E1E}" type="datetimeFigureOut">
              <a:rPr lang="en-GH" smtClean="0"/>
              <a:t>12/11/2024</a:t>
            </a:fld>
            <a:endParaRPr lang="en-GH"/>
          </a:p>
        </p:txBody>
      </p:sp>
      <p:sp>
        <p:nvSpPr>
          <p:cNvPr id="8" name="Footer Placeholder 7">
            <a:extLst>
              <a:ext uri="{FF2B5EF4-FFF2-40B4-BE49-F238E27FC236}">
                <a16:creationId xmlns:a16="http://schemas.microsoft.com/office/drawing/2014/main" id="{09CB637A-7789-ACE4-4B60-21DD25653581}"/>
              </a:ext>
            </a:extLst>
          </p:cNvPr>
          <p:cNvSpPr>
            <a:spLocks noGrp="1"/>
          </p:cNvSpPr>
          <p:nvPr>
            <p:ph type="ftr" sz="quarter" idx="11"/>
          </p:nvPr>
        </p:nvSpPr>
        <p:spPr/>
        <p:txBody>
          <a:bodyPr/>
          <a:lstStyle/>
          <a:p>
            <a:endParaRPr lang="en-GH"/>
          </a:p>
        </p:txBody>
      </p:sp>
      <p:sp>
        <p:nvSpPr>
          <p:cNvPr id="9" name="Slide Number Placeholder 8">
            <a:extLst>
              <a:ext uri="{FF2B5EF4-FFF2-40B4-BE49-F238E27FC236}">
                <a16:creationId xmlns:a16="http://schemas.microsoft.com/office/drawing/2014/main" id="{D152A07F-C6F9-CEC5-E164-4FF7AF039AC8}"/>
              </a:ext>
            </a:extLst>
          </p:cNvPr>
          <p:cNvSpPr>
            <a:spLocks noGrp="1"/>
          </p:cNvSpPr>
          <p:nvPr>
            <p:ph type="sldNum" sz="quarter" idx="12"/>
          </p:nvPr>
        </p:nvSpPr>
        <p:spPr/>
        <p:txBody>
          <a:bodyPr/>
          <a:lstStyle/>
          <a:p>
            <a:fld id="{889C77EA-EA5D-4265-BD48-ADAED54D5116}" type="slidenum">
              <a:rPr lang="en-GH" smtClean="0"/>
              <a:t>‹#›</a:t>
            </a:fld>
            <a:endParaRPr lang="en-GH"/>
          </a:p>
        </p:txBody>
      </p:sp>
    </p:spTree>
    <p:extLst>
      <p:ext uri="{BB962C8B-B14F-4D97-AF65-F5344CB8AC3E}">
        <p14:creationId xmlns:p14="http://schemas.microsoft.com/office/powerpoint/2010/main" val="386324183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64BFF-0035-B4EC-E99A-D3DEF69FC7EA}"/>
              </a:ext>
            </a:extLst>
          </p:cNvPr>
          <p:cNvSpPr>
            <a:spLocks noGrp="1"/>
          </p:cNvSpPr>
          <p:nvPr>
            <p:ph type="title"/>
          </p:nvPr>
        </p:nvSpPr>
        <p:spPr/>
        <p:txBody>
          <a:bodyPr/>
          <a:lstStyle/>
          <a:p>
            <a:r>
              <a:rPr lang="en-US"/>
              <a:t>Click to edit Master title style</a:t>
            </a:r>
            <a:endParaRPr lang="en-GH"/>
          </a:p>
        </p:txBody>
      </p:sp>
      <p:sp>
        <p:nvSpPr>
          <p:cNvPr id="3" name="Date Placeholder 2">
            <a:extLst>
              <a:ext uri="{FF2B5EF4-FFF2-40B4-BE49-F238E27FC236}">
                <a16:creationId xmlns:a16="http://schemas.microsoft.com/office/drawing/2014/main" id="{EDDFD340-F9E5-778A-D64F-4CB8419138B2}"/>
              </a:ext>
            </a:extLst>
          </p:cNvPr>
          <p:cNvSpPr>
            <a:spLocks noGrp="1"/>
          </p:cNvSpPr>
          <p:nvPr>
            <p:ph type="dt" sz="half" idx="10"/>
          </p:nvPr>
        </p:nvSpPr>
        <p:spPr/>
        <p:txBody>
          <a:bodyPr/>
          <a:lstStyle/>
          <a:p>
            <a:fld id="{79B3E98B-7582-490B-9200-4E8BFDFC6E1E}" type="datetimeFigureOut">
              <a:rPr lang="en-GH" smtClean="0"/>
              <a:t>12/11/2024</a:t>
            </a:fld>
            <a:endParaRPr lang="en-GH"/>
          </a:p>
        </p:txBody>
      </p:sp>
      <p:sp>
        <p:nvSpPr>
          <p:cNvPr id="4" name="Footer Placeholder 3">
            <a:extLst>
              <a:ext uri="{FF2B5EF4-FFF2-40B4-BE49-F238E27FC236}">
                <a16:creationId xmlns:a16="http://schemas.microsoft.com/office/drawing/2014/main" id="{91373922-5C15-3B55-3420-C944A1C45DB7}"/>
              </a:ext>
            </a:extLst>
          </p:cNvPr>
          <p:cNvSpPr>
            <a:spLocks noGrp="1"/>
          </p:cNvSpPr>
          <p:nvPr>
            <p:ph type="ftr" sz="quarter" idx="11"/>
          </p:nvPr>
        </p:nvSpPr>
        <p:spPr/>
        <p:txBody>
          <a:bodyPr/>
          <a:lstStyle/>
          <a:p>
            <a:endParaRPr lang="en-GH"/>
          </a:p>
        </p:txBody>
      </p:sp>
      <p:sp>
        <p:nvSpPr>
          <p:cNvPr id="5" name="Slide Number Placeholder 4">
            <a:extLst>
              <a:ext uri="{FF2B5EF4-FFF2-40B4-BE49-F238E27FC236}">
                <a16:creationId xmlns:a16="http://schemas.microsoft.com/office/drawing/2014/main" id="{DCC4A5EB-F089-5E46-17B4-B432B8BF9ECA}"/>
              </a:ext>
            </a:extLst>
          </p:cNvPr>
          <p:cNvSpPr>
            <a:spLocks noGrp="1"/>
          </p:cNvSpPr>
          <p:nvPr>
            <p:ph type="sldNum" sz="quarter" idx="12"/>
          </p:nvPr>
        </p:nvSpPr>
        <p:spPr/>
        <p:txBody>
          <a:bodyPr/>
          <a:lstStyle/>
          <a:p>
            <a:fld id="{889C77EA-EA5D-4265-BD48-ADAED54D5116}" type="slidenum">
              <a:rPr lang="en-GH" smtClean="0"/>
              <a:t>‹#›</a:t>
            </a:fld>
            <a:endParaRPr lang="en-GH"/>
          </a:p>
        </p:txBody>
      </p:sp>
    </p:spTree>
    <p:extLst>
      <p:ext uri="{BB962C8B-B14F-4D97-AF65-F5344CB8AC3E}">
        <p14:creationId xmlns:p14="http://schemas.microsoft.com/office/powerpoint/2010/main" val="293406256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275C30-CB8C-5217-C274-1D8E53EF3204}"/>
              </a:ext>
            </a:extLst>
          </p:cNvPr>
          <p:cNvSpPr>
            <a:spLocks noGrp="1"/>
          </p:cNvSpPr>
          <p:nvPr>
            <p:ph type="dt" sz="half" idx="10"/>
          </p:nvPr>
        </p:nvSpPr>
        <p:spPr/>
        <p:txBody>
          <a:bodyPr/>
          <a:lstStyle/>
          <a:p>
            <a:fld id="{79B3E98B-7582-490B-9200-4E8BFDFC6E1E}" type="datetimeFigureOut">
              <a:rPr lang="en-GH" smtClean="0"/>
              <a:t>12/11/2024</a:t>
            </a:fld>
            <a:endParaRPr lang="en-GH"/>
          </a:p>
        </p:txBody>
      </p:sp>
      <p:sp>
        <p:nvSpPr>
          <p:cNvPr id="3" name="Footer Placeholder 2">
            <a:extLst>
              <a:ext uri="{FF2B5EF4-FFF2-40B4-BE49-F238E27FC236}">
                <a16:creationId xmlns:a16="http://schemas.microsoft.com/office/drawing/2014/main" id="{C0C69667-4343-7217-E64C-3B1F574E46E8}"/>
              </a:ext>
            </a:extLst>
          </p:cNvPr>
          <p:cNvSpPr>
            <a:spLocks noGrp="1"/>
          </p:cNvSpPr>
          <p:nvPr>
            <p:ph type="ftr" sz="quarter" idx="11"/>
          </p:nvPr>
        </p:nvSpPr>
        <p:spPr/>
        <p:txBody>
          <a:bodyPr/>
          <a:lstStyle/>
          <a:p>
            <a:endParaRPr lang="en-GH"/>
          </a:p>
        </p:txBody>
      </p:sp>
      <p:sp>
        <p:nvSpPr>
          <p:cNvPr id="4" name="Slide Number Placeholder 3">
            <a:extLst>
              <a:ext uri="{FF2B5EF4-FFF2-40B4-BE49-F238E27FC236}">
                <a16:creationId xmlns:a16="http://schemas.microsoft.com/office/drawing/2014/main" id="{02A82919-5D8C-07F1-10C2-DDD01D562762}"/>
              </a:ext>
            </a:extLst>
          </p:cNvPr>
          <p:cNvSpPr>
            <a:spLocks noGrp="1"/>
          </p:cNvSpPr>
          <p:nvPr>
            <p:ph type="sldNum" sz="quarter" idx="12"/>
          </p:nvPr>
        </p:nvSpPr>
        <p:spPr/>
        <p:txBody>
          <a:bodyPr/>
          <a:lstStyle/>
          <a:p>
            <a:fld id="{889C77EA-EA5D-4265-BD48-ADAED54D5116}" type="slidenum">
              <a:rPr lang="en-GH" smtClean="0"/>
              <a:t>‹#›</a:t>
            </a:fld>
            <a:endParaRPr lang="en-GH"/>
          </a:p>
        </p:txBody>
      </p:sp>
    </p:spTree>
    <p:extLst>
      <p:ext uri="{BB962C8B-B14F-4D97-AF65-F5344CB8AC3E}">
        <p14:creationId xmlns:p14="http://schemas.microsoft.com/office/powerpoint/2010/main" val="65380537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54C5E-0F42-F2A0-0965-4975FF7B83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H"/>
          </a:p>
        </p:txBody>
      </p:sp>
      <p:sp>
        <p:nvSpPr>
          <p:cNvPr id="3" name="Content Placeholder 2">
            <a:extLst>
              <a:ext uri="{FF2B5EF4-FFF2-40B4-BE49-F238E27FC236}">
                <a16:creationId xmlns:a16="http://schemas.microsoft.com/office/drawing/2014/main" id="{7D980941-1C0C-C0F9-B120-91EF29244F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Text Placeholder 3">
            <a:extLst>
              <a:ext uri="{FF2B5EF4-FFF2-40B4-BE49-F238E27FC236}">
                <a16:creationId xmlns:a16="http://schemas.microsoft.com/office/drawing/2014/main" id="{5FD2D898-D748-76F4-DC2B-F913F744B6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7DAB81-1632-FA2F-7226-0B2BC4590ADC}"/>
              </a:ext>
            </a:extLst>
          </p:cNvPr>
          <p:cNvSpPr>
            <a:spLocks noGrp="1"/>
          </p:cNvSpPr>
          <p:nvPr>
            <p:ph type="dt" sz="half" idx="10"/>
          </p:nvPr>
        </p:nvSpPr>
        <p:spPr/>
        <p:txBody>
          <a:bodyPr/>
          <a:lstStyle/>
          <a:p>
            <a:fld id="{79B3E98B-7582-490B-9200-4E8BFDFC6E1E}" type="datetimeFigureOut">
              <a:rPr lang="en-GH" smtClean="0"/>
              <a:t>12/11/2024</a:t>
            </a:fld>
            <a:endParaRPr lang="en-GH"/>
          </a:p>
        </p:txBody>
      </p:sp>
      <p:sp>
        <p:nvSpPr>
          <p:cNvPr id="6" name="Footer Placeholder 5">
            <a:extLst>
              <a:ext uri="{FF2B5EF4-FFF2-40B4-BE49-F238E27FC236}">
                <a16:creationId xmlns:a16="http://schemas.microsoft.com/office/drawing/2014/main" id="{566045E3-AC8F-CEED-8AAE-900155396A8E}"/>
              </a:ext>
            </a:extLst>
          </p:cNvPr>
          <p:cNvSpPr>
            <a:spLocks noGrp="1"/>
          </p:cNvSpPr>
          <p:nvPr>
            <p:ph type="ftr" sz="quarter" idx="11"/>
          </p:nvPr>
        </p:nvSpPr>
        <p:spPr/>
        <p:txBody>
          <a:bodyPr/>
          <a:lstStyle/>
          <a:p>
            <a:endParaRPr lang="en-GH"/>
          </a:p>
        </p:txBody>
      </p:sp>
      <p:sp>
        <p:nvSpPr>
          <p:cNvPr id="7" name="Slide Number Placeholder 6">
            <a:extLst>
              <a:ext uri="{FF2B5EF4-FFF2-40B4-BE49-F238E27FC236}">
                <a16:creationId xmlns:a16="http://schemas.microsoft.com/office/drawing/2014/main" id="{6173BF62-CAFD-CE49-BD46-5CE0E5DE3DBC}"/>
              </a:ext>
            </a:extLst>
          </p:cNvPr>
          <p:cNvSpPr>
            <a:spLocks noGrp="1"/>
          </p:cNvSpPr>
          <p:nvPr>
            <p:ph type="sldNum" sz="quarter" idx="12"/>
          </p:nvPr>
        </p:nvSpPr>
        <p:spPr/>
        <p:txBody>
          <a:bodyPr/>
          <a:lstStyle/>
          <a:p>
            <a:fld id="{889C77EA-EA5D-4265-BD48-ADAED54D5116}" type="slidenum">
              <a:rPr lang="en-GH" smtClean="0"/>
              <a:t>‹#›</a:t>
            </a:fld>
            <a:endParaRPr lang="en-GH"/>
          </a:p>
        </p:txBody>
      </p:sp>
    </p:spTree>
    <p:extLst>
      <p:ext uri="{BB962C8B-B14F-4D97-AF65-F5344CB8AC3E}">
        <p14:creationId xmlns:p14="http://schemas.microsoft.com/office/powerpoint/2010/main" val="29981327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C5036-9032-E05A-BD3F-9C49F215B0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H"/>
          </a:p>
        </p:txBody>
      </p:sp>
      <p:sp>
        <p:nvSpPr>
          <p:cNvPr id="3" name="Picture Placeholder 2">
            <a:extLst>
              <a:ext uri="{FF2B5EF4-FFF2-40B4-BE49-F238E27FC236}">
                <a16:creationId xmlns:a16="http://schemas.microsoft.com/office/drawing/2014/main" id="{3635C710-7D36-8F1B-E401-CEE3ACAAE0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H"/>
          </a:p>
        </p:txBody>
      </p:sp>
      <p:sp>
        <p:nvSpPr>
          <p:cNvPr id="4" name="Text Placeholder 3">
            <a:extLst>
              <a:ext uri="{FF2B5EF4-FFF2-40B4-BE49-F238E27FC236}">
                <a16:creationId xmlns:a16="http://schemas.microsoft.com/office/drawing/2014/main" id="{F7367D75-C3AB-1B78-0869-BE68F587A3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B480B3-3C4B-A2E7-C3DB-53552BA60043}"/>
              </a:ext>
            </a:extLst>
          </p:cNvPr>
          <p:cNvSpPr>
            <a:spLocks noGrp="1"/>
          </p:cNvSpPr>
          <p:nvPr>
            <p:ph type="dt" sz="half" idx="10"/>
          </p:nvPr>
        </p:nvSpPr>
        <p:spPr/>
        <p:txBody>
          <a:bodyPr/>
          <a:lstStyle/>
          <a:p>
            <a:fld id="{79B3E98B-7582-490B-9200-4E8BFDFC6E1E}" type="datetimeFigureOut">
              <a:rPr lang="en-GH" smtClean="0"/>
              <a:t>12/11/2024</a:t>
            </a:fld>
            <a:endParaRPr lang="en-GH"/>
          </a:p>
        </p:txBody>
      </p:sp>
      <p:sp>
        <p:nvSpPr>
          <p:cNvPr id="6" name="Footer Placeholder 5">
            <a:extLst>
              <a:ext uri="{FF2B5EF4-FFF2-40B4-BE49-F238E27FC236}">
                <a16:creationId xmlns:a16="http://schemas.microsoft.com/office/drawing/2014/main" id="{DDB2754A-7F57-71C5-CB63-B91BD50C9B8C}"/>
              </a:ext>
            </a:extLst>
          </p:cNvPr>
          <p:cNvSpPr>
            <a:spLocks noGrp="1"/>
          </p:cNvSpPr>
          <p:nvPr>
            <p:ph type="ftr" sz="quarter" idx="11"/>
          </p:nvPr>
        </p:nvSpPr>
        <p:spPr/>
        <p:txBody>
          <a:bodyPr/>
          <a:lstStyle/>
          <a:p>
            <a:endParaRPr lang="en-GH"/>
          </a:p>
        </p:txBody>
      </p:sp>
      <p:sp>
        <p:nvSpPr>
          <p:cNvPr id="7" name="Slide Number Placeholder 6">
            <a:extLst>
              <a:ext uri="{FF2B5EF4-FFF2-40B4-BE49-F238E27FC236}">
                <a16:creationId xmlns:a16="http://schemas.microsoft.com/office/drawing/2014/main" id="{F2F800D6-CA1A-C0EB-B8B4-DC5CE21C3143}"/>
              </a:ext>
            </a:extLst>
          </p:cNvPr>
          <p:cNvSpPr>
            <a:spLocks noGrp="1"/>
          </p:cNvSpPr>
          <p:nvPr>
            <p:ph type="sldNum" sz="quarter" idx="12"/>
          </p:nvPr>
        </p:nvSpPr>
        <p:spPr/>
        <p:txBody>
          <a:bodyPr/>
          <a:lstStyle/>
          <a:p>
            <a:fld id="{889C77EA-EA5D-4265-BD48-ADAED54D5116}" type="slidenum">
              <a:rPr lang="en-GH" smtClean="0"/>
              <a:t>‹#›</a:t>
            </a:fld>
            <a:endParaRPr lang="en-GH"/>
          </a:p>
        </p:txBody>
      </p:sp>
    </p:spTree>
    <p:extLst>
      <p:ext uri="{BB962C8B-B14F-4D97-AF65-F5344CB8AC3E}">
        <p14:creationId xmlns:p14="http://schemas.microsoft.com/office/powerpoint/2010/main" val="56328825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A13B4-FFEE-F95A-A84B-6450B16A9B24}"/>
              </a:ext>
            </a:extLst>
          </p:cNvPr>
          <p:cNvSpPr>
            <a:spLocks noGrp="1"/>
          </p:cNvSpPr>
          <p:nvPr>
            <p:ph type="title"/>
          </p:nvPr>
        </p:nvSpPr>
        <p:spPr/>
        <p:txBody>
          <a:bodyPr/>
          <a:lstStyle/>
          <a:p>
            <a:r>
              <a:rPr lang="en-US"/>
              <a:t>Click to edit Master title style</a:t>
            </a:r>
            <a:endParaRPr lang="en-GH"/>
          </a:p>
        </p:txBody>
      </p:sp>
      <p:sp>
        <p:nvSpPr>
          <p:cNvPr id="3" name="Vertical Text Placeholder 2">
            <a:extLst>
              <a:ext uri="{FF2B5EF4-FFF2-40B4-BE49-F238E27FC236}">
                <a16:creationId xmlns:a16="http://schemas.microsoft.com/office/drawing/2014/main" id="{C6C7B9BF-0A18-FB5A-D8E8-7D6FC6C6D3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Date Placeholder 3">
            <a:extLst>
              <a:ext uri="{FF2B5EF4-FFF2-40B4-BE49-F238E27FC236}">
                <a16:creationId xmlns:a16="http://schemas.microsoft.com/office/drawing/2014/main" id="{A477D1DF-95BE-95B5-CD4E-3CD9B54D974A}"/>
              </a:ext>
            </a:extLst>
          </p:cNvPr>
          <p:cNvSpPr>
            <a:spLocks noGrp="1"/>
          </p:cNvSpPr>
          <p:nvPr>
            <p:ph type="dt" sz="half" idx="10"/>
          </p:nvPr>
        </p:nvSpPr>
        <p:spPr/>
        <p:txBody>
          <a:bodyPr/>
          <a:lstStyle/>
          <a:p>
            <a:fld id="{79B3E98B-7582-490B-9200-4E8BFDFC6E1E}" type="datetimeFigureOut">
              <a:rPr lang="en-GH" smtClean="0"/>
              <a:t>12/11/2024</a:t>
            </a:fld>
            <a:endParaRPr lang="en-GH"/>
          </a:p>
        </p:txBody>
      </p:sp>
      <p:sp>
        <p:nvSpPr>
          <p:cNvPr id="5" name="Footer Placeholder 4">
            <a:extLst>
              <a:ext uri="{FF2B5EF4-FFF2-40B4-BE49-F238E27FC236}">
                <a16:creationId xmlns:a16="http://schemas.microsoft.com/office/drawing/2014/main" id="{471E3839-C9EA-3E82-8676-AE4E0DFDB133}"/>
              </a:ext>
            </a:extLst>
          </p:cNvPr>
          <p:cNvSpPr>
            <a:spLocks noGrp="1"/>
          </p:cNvSpPr>
          <p:nvPr>
            <p:ph type="ftr" sz="quarter" idx="11"/>
          </p:nvPr>
        </p:nvSpPr>
        <p:spPr/>
        <p:txBody>
          <a:bodyPr/>
          <a:lstStyle/>
          <a:p>
            <a:endParaRPr lang="en-GH"/>
          </a:p>
        </p:txBody>
      </p:sp>
      <p:sp>
        <p:nvSpPr>
          <p:cNvPr id="6" name="Slide Number Placeholder 5">
            <a:extLst>
              <a:ext uri="{FF2B5EF4-FFF2-40B4-BE49-F238E27FC236}">
                <a16:creationId xmlns:a16="http://schemas.microsoft.com/office/drawing/2014/main" id="{77EC7375-5B3B-822C-49EC-6F618B4246B5}"/>
              </a:ext>
            </a:extLst>
          </p:cNvPr>
          <p:cNvSpPr>
            <a:spLocks noGrp="1"/>
          </p:cNvSpPr>
          <p:nvPr>
            <p:ph type="sldNum" sz="quarter" idx="12"/>
          </p:nvPr>
        </p:nvSpPr>
        <p:spPr/>
        <p:txBody>
          <a:bodyPr/>
          <a:lstStyle/>
          <a:p>
            <a:fld id="{889C77EA-EA5D-4265-BD48-ADAED54D5116}" type="slidenum">
              <a:rPr lang="en-GH" smtClean="0"/>
              <a:t>‹#›</a:t>
            </a:fld>
            <a:endParaRPr lang="en-GH"/>
          </a:p>
        </p:txBody>
      </p:sp>
    </p:spTree>
    <p:extLst>
      <p:ext uri="{BB962C8B-B14F-4D97-AF65-F5344CB8AC3E}">
        <p14:creationId xmlns:p14="http://schemas.microsoft.com/office/powerpoint/2010/main" val="354178000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5D7FB4-FA8B-5ABA-0FC0-F33EAAEAF8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H"/>
          </a:p>
        </p:txBody>
      </p:sp>
      <p:sp>
        <p:nvSpPr>
          <p:cNvPr id="3" name="Vertical Text Placeholder 2">
            <a:extLst>
              <a:ext uri="{FF2B5EF4-FFF2-40B4-BE49-F238E27FC236}">
                <a16:creationId xmlns:a16="http://schemas.microsoft.com/office/drawing/2014/main" id="{C99BD96F-B547-E82E-99D9-7AD705096D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Date Placeholder 3">
            <a:extLst>
              <a:ext uri="{FF2B5EF4-FFF2-40B4-BE49-F238E27FC236}">
                <a16:creationId xmlns:a16="http://schemas.microsoft.com/office/drawing/2014/main" id="{91533EA6-84B9-2FAC-9B28-8FDE1C6E7027}"/>
              </a:ext>
            </a:extLst>
          </p:cNvPr>
          <p:cNvSpPr>
            <a:spLocks noGrp="1"/>
          </p:cNvSpPr>
          <p:nvPr>
            <p:ph type="dt" sz="half" idx="10"/>
          </p:nvPr>
        </p:nvSpPr>
        <p:spPr/>
        <p:txBody>
          <a:bodyPr/>
          <a:lstStyle/>
          <a:p>
            <a:fld id="{79B3E98B-7582-490B-9200-4E8BFDFC6E1E}" type="datetimeFigureOut">
              <a:rPr lang="en-GH" smtClean="0"/>
              <a:t>12/11/2024</a:t>
            </a:fld>
            <a:endParaRPr lang="en-GH"/>
          </a:p>
        </p:txBody>
      </p:sp>
      <p:sp>
        <p:nvSpPr>
          <p:cNvPr id="5" name="Footer Placeholder 4">
            <a:extLst>
              <a:ext uri="{FF2B5EF4-FFF2-40B4-BE49-F238E27FC236}">
                <a16:creationId xmlns:a16="http://schemas.microsoft.com/office/drawing/2014/main" id="{EE2E3F08-3F19-25BA-B2C9-7DAC3005618C}"/>
              </a:ext>
            </a:extLst>
          </p:cNvPr>
          <p:cNvSpPr>
            <a:spLocks noGrp="1"/>
          </p:cNvSpPr>
          <p:nvPr>
            <p:ph type="ftr" sz="quarter" idx="11"/>
          </p:nvPr>
        </p:nvSpPr>
        <p:spPr/>
        <p:txBody>
          <a:bodyPr/>
          <a:lstStyle/>
          <a:p>
            <a:endParaRPr lang="en-GH"/>
          </a:p>
        </p:txBody>
      </p:sp>
      <p:sp>
        <p:nvSpPr>
          <p:cNvPr id="6" name="Slide Number Placeholder 5">
            <a:extLst>
              <a:ext uri="{FF2B5EF4-FFF2-40B4-BE49-F238E27FC236}">
                <a16:creationId xmlns:a16="http://schemas.microsoft.com/office/drawing/2014/main" id="{D9473E44-B2FC-4A3E-C365-5F5F37FEEF08}"/>
              </a:ext>
            </a:extLst>
          </p:cNvPr>
          <p:cNvSpPr>
            <a:spLocks noGrp="1"/>
          </p:cNvSpPr>
          <p:nvPr>
            <p:ph type="sldNum" sz="quarter" idx="12"/>
          </p:nvPr>
        </p:nvSpPr>
        <p:spPr/>
        <p:txBody>
          <a:bodyPr/>
          <a:lstStyle/>
          <a:p>
            <a:fld id="{889C77EA-EA5D-4265-BD48-ADAED54D5116}" type="slidenum">
              <a:rPr lang="en-GH" smtClean="0"/>
              <a:t>‹#›</a:t>
            </a:fld>
            <a:endParaRPr lang="en-GH"/>
          </a:p>
        </p:txBody>
      </p:sp>
    </p:spTree>
    <p:extLst>
      <p:ext uri="{BB962C8B-B14F-4D97-AF65-F5344CB8AC3E}">
        <p14:creationId xmlns:p14="http://schemas.microsoft.com/office/powerpoint/2010/main" val="409467427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Title Slide">
  <p:cSld name="1_Title Slide">
    <p:spTree>
      <p:nvGrpSpPr>
        <p:cNvPr id="1" name="Shape 10"/>
        <p:cNvGrpSpPr/>
        <p:nvPr/>
      </p:nvGrpSpPr>
      <p:grpSpPr>
        <a:xfrm>
          <a:off x="0" y="0"/>
          <a:ext cx="0" cy="0"/>
          <a:chOff x="0" y="0"/>
          <a:chExt cx="0" cy="0"/>
        </a:xfrm>
      </p:grpSpPr>
    </p:spTree>
    <p:extLst>
      <p:ext uri="{BB962C8B-B14F-4D97-AF65-F5344CB8AC3E}">
        <p14:creationId xmlns:p14="http://schemas.microsoft.com/office/powerpoint/2010/main" val="219705570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Title &amp; Subtitle">
    <p:spTree>
      <p:nvGrpSpPr>
        <p:cNvPr id="1" name=""/>
        <p:cNvGrpSpPr/>
        <p:nvPr/>
      </p:nvGrpSpPr>
      <p:grpSpPr>
        <a:xfrm>
          <a:off x="0" y="0"/>
          <a:ext cx="0" cy="0"/>
          <a:chOff x="0" y="0"/>
          <a:chExt cx="0" cy="0"/>
        </a:xfrm>
      </p:grpSpPr>
      <p:sp>
        <p:nvSpPr>
          <p:cNvPr id="13" name="Slide Number"/>
          <p:cNvSpPr txBox="1">
            <a:spLocks noGrp="1"/>
          </p:cNvSpPr>
          <p:nvPr>
            <p:ph type="sldNum" sz="quarter" idx="2"/>
          </p:nvPr>
        </p:nvSpPr>
        <p:spPr>
          <a:prstGeom prst="rect">
            <a:avLst/>
          </a:prstGeom>
        </p:spPr>
        <p:txBody>
          <a:bodyPr/>
          <a:lstStyle/>
          <a:p>
            <a:pPr>
              <a:defRPr>
                <a:effectLst/>
              </a:defRPr>
            </a:pPr>
            <a:fld id="{86CB4B4D-7CA3-9044-876B-883B54F8677D}" type="slidenum">
              <a:t>‹#›</a:t>
            </a:fld>
            <a:endParaRPr/>
          </a:p>
        </p:txBody>
      </p:sp>
    </p:spTree>
    <p:extLst>
      <p:ext uri="{BB962C8B-B14F-4D97-AF65-F5344CB8AC3E}">
        <p14:creationId xmlns:p14="http://schemas.microsoft.com/office/powerpoint/2010/main" val="4025707240"/>
      </p:ext>
    </p:extLst>
  </p:cSld>
  <p:clrMapOvr>
    <a:masterClrMapping/>
  </p:clrMapOvr>
  <p:transition spd="med"/>
</p:sldLayout>
</file>

<file path=ppt/slideLayouts/slideLayout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BBF1970-79D3-DC47-B3D6-2A61552B32D1}" type="datetimeFigureOut">
              <a:rPr lang="en-US" smtClean="0"/>
              <a:t>12/11/2024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2CEBB9-DDD1-6142-8AC3-CC09D03C3F40}" type="slidenum">
              <a:rPr lang="en-US" smtClean="0"/>
              <a:t>‹#›</a:t>
            </a:fld>
            <a:endParaRPr lang="en-US"/>
          </a:p>
        </p:txBody>
      </p:sp>
    </p:spTree>
    <p:extLst>
      <p:ext uri="{BB962C8B-B14F-4D97-AF65-F5344CB8AC3E}">
        <p14:creationId xmlns:p14="http://schemas.microsoft.com/office/powerpoint/2010/main" val="280384373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BBF1970-79D3-DC47-B3D6-2A61552B32D1}" type="datetimeFigureOut">
              <a:rPr lang="en-US" smtClean="0"/>
              <a:t>12/11/2024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2CEBB9-DDD1-6142-8AC3-CC09D03C3F40}" type="slidenum">
              <a:rPr lang="en-US" smtClean="0"/>
              <a:t>‹#›</a:t>
            </a:fld>
            <a:endParaRPr lang="en-US"/>
          </a:p>
        </p:txBody>
      </p:sp>
    </p:spTree>
    <p:extLst>
      <p:ext uri="{BB962C8B-B14F-4D97-AF65-F5344CB8AC3E}">
        <p14:creationId xmlns:p14="http://schemas.microsoft.com/office/powerpoint/2010/main" val="144458266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5333"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667">
                <a:solidFill>
                  <a:schemeClr val="tx1">
                    <a:tint val="7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BF1970-79D3-DC47-B3D6-2A61552B32D1}" type="datetimeFigureOut">
              <a:rPr lang="en-US" smtClean="0"/>
              <a:t>12/11/2024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2CEBB9-DDD1-6142-8AC3-CC09D03C3F40}" type="slidenum">
              <a:rPr lang="en-US" smtClean="0"/>
              <a:t>‹#›</a:t>
            </a:fld>
            <a:endParaRPr lang="en-US"/>
          </a:p>
        </p:txBody>
      </p:sp>
    </p:spTree>
    <p:extLst>
      <p:ext uri="{BB962C8B-B14F-4D97-AF65-F5344CB8AC3E}">
        <p14:creationId xmlns:p14="http://schemas.microsoft.com/office/powerpoint/2010/main" val="270938872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200151"/>
            <a:ext cx="5384800" cy="3394075"/>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200151"/>
            <a:ext cx="5384800" cy="3394075"/>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BBF1970-79D3-DC47-B3D6-2A61552B32D1}" type="datetimeFigureOut">
              <a:rPr lang="en-US" smtClean="0"/>
              <a:t>12/11/2024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2CEBB9-DDD1-6142-8AC3-CC09D03C3F40}" type="slidenum">
              <a:rPr lang="en-US" smtClean="0"/>
              <a:t>‹#›</a:t>
            </a:fld>
            <a:endParaRPr lang="en-US"/>
          </a:p>
        </p:txBody>
      </p:sp>
    </p:spTree>
    <p:extLst>
      <p:ext uri="{BB962C8B-B14F-4D97-AF65-F5344CB8AC3E}">
        <p14:creationId xmlns:p14="http://schemas.microsoft.com/office/powerpoint/2010/main" val="293942198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9" y="1535113"/>
            <a:ext cx="5389033" cy="63976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BBF1970-79D3-DC47-B3D6-2A61552B32D1}" type="datetimeFigureOut">
              <a:rPr lang="en-US" smtClean="0"/>
              <a:t>12/11/2024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E2CEBB9-DDD1-6142-8AC3-CC09D03C3F40}" type="slidenum">
              <a:rPr lang="en-US" smtClean="0"/>
              <a:t>‹#›</a:t>
            </a:fld>
            <a:endParaRPr lang="en-US"/>
          </a:p>
        </p:txBody>
      </p:sp>
    </p:spTree>
    <p:extLst>
      <p:ext uri="{BB962C8B-B14F-4D97-AF65-F5344CB8AC3E}">
        <p14:creationId xmlns:p14="http://schemas.microsoft.com/office/powerpoint/2010/main" val="326053737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BBF1970-79D3-DC47-B3D6-2A61552B32D1}" type="datetimeFigureOut">
              <a:rPr lang="en-US" smtClean="0"/>
              <a:t>12/11/2024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E2CEBB9-DDD1-6142-8AC3-CC09D03C3F40}" type="slidenum">
              <a:rPr lang="en-US" smtClean="0"/>
              <a:t>‹#›</a:t>
            </a:fld>
            <a:endParaRPr lang="en-US"/>
          </a:p>
        </p:txBody>
      </p:sp>
    </p:spTree>
    <p:extLst>
      <p:ext uri="{BB962C8B-B14F-4D97-AF65-F5344CB8AC3E}">
        <p14:creationId xmlns:p14="http://schemas.microsoft.com/office/powerpoint/2010/main" val="245266299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BF1970-79D3-DC47-B3D6-2A61552B32D1}" type="datetimeFigureOut">
              <a:rPr lang="en-US" smtClean="0"/>
              <a:t>12/11/2024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E2CEBB9-DDD1-6142-8AC3-CC09D03C3F40}" type="slidenum">
              <a:rPr lang="en-US" smtClean="0"/>
              <a:t>‹#›</a:t>
            </a:fld>
            <a:endParaRPr lang="en-US"/>
          </a:p>
        </p:txBody>
      </p:sp>
    </p:spTree>
    <p:extLst>
      <p:ext uri="{BB962C8B-B14F-4D97-AF65-F5344CB8AC3E}">
        <p14:creationId xmlns:p14="http://schemas.microsoft.com/office/powerpoint/2010/main" val="6656566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49"/>
            <a:ext cx="4011084" cy="1162051"/>
          </a:xfrm>
        </p:spPr>
        <p:txBody>
          <a:bodyPr anchor="b"/>
          <a:lstStyle>
            <a:lvl1pPr algn="l">
              <a:defRPr sz="2667" b="1"/>
            </a:lvl1pPr>
          </a:lstStyle>
          <a:p>
            <a:r>
              <a:rPr lang="en-US"/>
              <a:t>Click to edit Master title style</a:t>
            </a:r>
          </a:p>
        </p:txBody>
      </p:sp>
      <p:sp>
        <p:nvSpPr>
          <p:cNvPr id="3" name="Content Placeholder 2"/>
          <p:cNvSpPr>
            <a:spLocks noGrp="1"/>
          </p:cNvSpPr>
          <p:nvPr>
            <p:ph idx="1"/>
          </p:nvPr>
        </p:nvSpPr>
        <p:spPr>
          <a:xfrm>
            <a:off x="4766733" y="273052"/>
            <a:ext cx="6815667" cy="5853113"/>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2" y="1435102"/>
            <a:ext cx="4011084" cy="4691063"/>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CBBF1970-79D3-DC47-B3D6-2A61552B32D1}" type="datetimeFigureOut">
              <a:rPr lang="en-US" smtClean="0"/>
              <a:t>12/11/2024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2CEBB9-DDD1-6142-8AC3-CC09D03C3F40}" type="slidenum">
              <a:rPr lang="en-US" smtClean="0"/>
              <a:t>‹#›</a:t>
            </a:fld>
            <a:endParaRPr lang="en-US"/>
          </a:p>
        </p:txBody>
      </p:sp>
    </p:spTree>
    <p:extLst>
      <p:ext uri="{BB962C8B-B14F-4D97-AF65-F5344CB8AC3E}">
        <p14:creationId xmlns:p14="http://schemas.microsoft.com/office/powerpoint/2010/main" val="336963601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9"/>
          </a:xfrm>
        </p:spPr>
        <p:txBody>
          <a:bodyPr anchor="b"/>
          <a:lstStyle>
            <a:lvl1pPr algn="l">
              <a:defRPr sz="2667"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p:cNvSpPr>
            <a:spLocks noGrp="1"/>
          </p:cNvSpPr>
          <p:nvPr>
            <p:ph type="body" sz="half" idx="2"/>
          </p:nvPr>
        </p:nvSpPr>
        <p:spPr>
          <a:xfrm>
            <a:off x="2389717" y="5367338"/>
            <a:ext cx="7315200" cy="804863"/>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CBBF1970-79D3-DC47-B3D6-2A61552B32D1}" type="datetimeFigureOut">
              <a:rPr lang="en-US" smtClean="0"/>
              <a:t>12/11/2024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2CEBB9-DDD1-6142-8AC3-CC09D03C3F40}" type="slidenum">
              <a:rPr lang="en-US" smtClean="0"/>
              <a:t>‹#›</a:t>
            </a:fld>
            <a:endParaRPr lang="en-US"/>
          </a:p>
        </p:txBody>
      </p:sp>
    </p:spTree>
    <p:extLst>
      <p:ext uri="{BB962C8B-B14F-4D97-AF65-F5344CB8AC3E}">
        <p14:creationId xmlns:p14="http://schemas.microsoft.com/office/powerpoint/2010/main" val="406009922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BBF1970-79D3-DC47-B3D6-2A61552B32D1}" type="datetimeFigureOut">
              <a:rPr lang="en-US" smtClean="0"/>
              <a:t>12/11/2024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2CEBB9-DDD1-6142-8AC3-CC09D03C3F40}" type="slidenum">
              <a:rPr lang="en-US" smtClean="0"/>
              <a:t>‹#›</a:t>
            </a:fld>
            <a:endParaRPr lang="en-US"/>
          </a:p>
        </p:txBody>
      </p:sp>
    </p:spTree>
    <p:extLst>
      <p:ext uri="{BB962C8B-B14F-4D97-AF65-F5344CB8AC3E}">
        <p14:creationId xmlns:p14="http://schemas.microsoft.com/office/powerpoint/2010/main" val="348661238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06375"/>
            <a:ext cx="2743200" cy="438785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06375"/>
            <a:ext cx="8026400" cy="43878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BBF1970-79D3-DC47-B3D6-2A61552B32D1}" type="datetimeFigureOut">
              <a:rPr lang="en-US" smtClean="0"/>
              <a:t>12/11/2024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2CEBB9-DDD1-6142-8AC3-CC09D03C3F40}" type="slidenum">
              <a:rPr lang="en-US" smtClean="0"/>
              <a:t>‹#›</a:t>
            </a:fld>
            <a:endParaRPr lang="en-US"/>
          </a:p>
        </p:txBody>
      </p:sp>
    </p:spTree>
    <p:extLst>
      <p:ext uri="{BB962C8B-B14F-4D97-AF65-F5344CB8AC3E}">
        <p14:creationId xmlns:p14="http://schemas.microsoft.com/office/powerpoint/2010/main" val="2242409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theme" Target="../theme/theme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theme" Target="../theme/theme5.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slideLayout" Target="../slideLayouts/slideLayout58.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 Id="rId1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theme" Target="../theme/theme7.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5" Type="http://schemas.openxmlformats.org/officeDocument/2006/relationships/slideLayout" Target="../slideLayouts/slideLayout63.xml"/><Relationship Id="rId10" Type="http://schemas.openxmlformats.org/officeDocument/2006/relationships/slideLayout" Target="../slideLayouts/slideLayout68.xml"/><Relationship Id="rId4" Type="http://schemas.openxmlformats.org/officeDocument/2006/relationships/slideLayout" Target="../slideLayouts/slideLayout62.xml"/><Relationship Id="rId9" Type="http://schemas.openxmlformats.org/officeDocument/2006/relationships/slideLayout" Target="../slideLayouts/slideLayout6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CC5F73-39E2-AC7B-F59A-55C0148EDD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H"/>
          </a:p>
        </p:txBody>
      </p:sp>
      <p:sp>
        <p:nvSpPr>
          <p:cNvPr id="3" name="Text Placeholder 2">
            <a:extLst>
              <a:ext uri="{FF2B5EF4-FFF2-40B4-BE49-F238E27FC236}">
                <a16:creationId xmlns:a16="http://schemas.microsoft.com/office/drawing/2014/main" id="{9648E27D-70FD-EE90-4DF7-E5A3700EB6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Date Placeholder 3">
            <a:extLst>
              <a:ext uri="{FF2B5EF4-FFF2-40B4-BE49-F238E27FC236}">
                <a16:creationId xmlns:a16="http://schemas.microsoft.com/office/drawing/2014/main" id="{5C1A2A2D-519E-8E85-EF4A-65EAD6F25B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9462AC8-5469-443D-B24D-DCD4C2ECA6FF}" type="datetimeFigureOut">
              <a:rPr lang="en-GH" smtClean="0"/>
              <a:t>12/11/2024</a:t>
            </a:fld>
            <a:endParaRPr lang="en-GH"/>
          </a:p>
        </p:txBody>
      </p:sp>
      <p:sp>
        <p:nvSpPr>
          <p:cNvPr id="5" name="Footer Placeholder 4">
            <a:extLst>
              <a:ext uri="{FF2B5EF4-FFF2-40B4-BE49-F238E27FC236}">
                <a16:creationId xmlns:a16="http://schemas.microsoft.com/office/drawing/2014/main" id="{0F626205-280A-E6A4-3E23-7DDDD71A2E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H"/>
          </a:p>
        </p:txBody>
      </p:sp>
      <p:sp>
        <p:nvSpPr>
          <p:cNvPr id="6" name="Slide Number Placeholder 5">
            <a:extLst>
              <a:ext uri="{FF2B5EF4-FFF2-40B4-BE49-F238E27FC236}">
                <a16:creationId xmlns:a16="http://schemas.microsoft.com/office/drawing/2014/main" id="{DE30D4F6-5496-8510-45B2-37A95A4384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9AF9D87-B8F9-4DD9-AB00-BBEECA6CF0B5}" type="slidenum">
              <a:rPr lang="en-GH" smtClean="0"/>
              <a:t>‹#›</a:t>
            </a:fld>
            <a:endParaRPr lang="en-GH"/>
          </a:p>
        </p:txBody>
      </p:sp>
    </p:spTree>
    <p:extLst>
      <p:ext uri="{BB962C8B-B14F-4D97-AF65-F5344CB8AC3E}">
        <p14:creationId xmlns:p14="http://schemas.microsoft.com/office/powerpoint/2010/main" val="16688094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Tree>
    <p:extLst>
      <p:ext uri="{BB962C8B-B14F-4D97-AF65-F5344CB8AC3E}">
        <p14:creationId xmlns:p14="http://schemas.microsoft.com/office/powerpoint/2010/main" val="1928399171"/>
      </p:ext>
    </p:extLst>
  </p:cSld>
  <p:clrMap bg1="lt1" tx1="dk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9"/>
        <p:cNvGrpSpPr/>
        <p:nvPr/>
      </p:nvGrpSpPr>
      <p:grpSpPr>
        <a:xfrm>
          <a:off x="0" y="0"/>
          <a:ext cx="0" cy="0"/>
          <a:chOff x="0" y="0"/>
          <a:chExt cx="0" cy="0"/>
        </a:xfrm>
      </p:grpSpPr>
    </p:spTree>
    <p:extLst>
      <p:ext uri="{BB962C8B-B14F-4D97-AF65-F5344CB8AC3E}">
        <p14:creationId xmlns:p14="http://schemas.microsoft.com/office/powerpoint/2010/main" val="1365518437"/>
      </p:ext>
    </p:extLst>
  </p:cSld>
  <p:clrMap bg1="lt1" tx1="dk1" bg2="dk2" tx2="lt2" accent1="accent1" accent2="accent2" accent3="accent3" accent4="accent4" accent5="accent5" accent6="accent6" hlink="hlink" folHlink="folHlink"/>
  <p:sldLayoutIdLst>
    <p:sldLayoutId id="2147483683" r:id="rId1"/>
    <p:sldLayoutId id="2147483684" r:id="rId2"/>
    <p:sldLayoutId id="2147483685"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15"/>
        <p:cNvGrpSpPr/>
        <p:nvPr/>
      </p:nvGrpSpPr>
      <p:grpSpPr>
        <a:xfrm>
          <a:off x="0" y="0"/>
          <a:ext cx="0" cy="0"/>
          <a:chOff x="0" y="0"/>
          <a:chExt cx="0" cy="0"/>
        </a:xfrm>
      </p:grpSpPr>
    </p:spTree>
    <p:extLst>
      <p:ext uri="{BB962C8B-B14F-4D97-AF65-F5344CB8AC3E}">
        <p14:creationId xmlns:p14="http://schemas.microsoft.com/office/powerpoint/2010/main" val="1295439862"/>
      </p:ext>
    </p:extLst>
  </p:cSld>
  <p:clrMap bg1="lt1" tx1="dk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2193727" y="0"/>
            <a:ext cx="7804547" cy="1875235"/>
          </a:xfrm>
          <a:prstGeom prst="rect">
            <a:avLst/>
          </a:prstGeom>
          <a:ln w="12700">
            <a:miter lim="400000"/>
          </a:ln>
          <a:extLst>
            <a:ext uri="{C572A759-6A51-4108-AA02-DFA0A04FC94B}">
              <ma14:wrappingTextBoxFlag xmlns:ma14="http://schemas.microsoft.com/office/mac/drawingml/2011/main" xmlns="" val="1"/>
            </a:ext>
          </a:extLst>
        </p:spPr>
        <p:txBody>
          <a:bodyPr lIns="0" tIns="0" rIns="0" bIns="0" anchor="ctr">
            <a:normAutofit/>
          </a:bodyPr>
          <a:lstStyle/>
          <a:p>
            <a:r>
              <a:rPr dirty="0"/>
              <a:t>Title Text</a:t>
            </a:r>
          </a:p>
        </p:txBody>
      </p:sp>
      <p:sp>
        <p:nvSpPr>
          <p:cNvPr id="3" name="Body Level One…"/>
          <p:cNvSpPr txBox="1">
            <a:spLocks noGrp="1"/>
          </p:cNvSpPr>
          <p:nvPr>
            <p:ph type="body" idx="1"/>
          </p:nvPr>
        </p:nvSpPr>
        <p:spPr>
          <a:xfrm>
            <a:off x="6805084" y="2438400"/>
            <a:ext cx="4775200" cy="4419600"/>
          </a:xfrm>
          <a:prstGeom prst="rect">
            <a:avLst/>
          </a:prstGeom>
          <a:ln w="12700">
            <a:miter lim="400000"/>
          </a:ln>
          <a:extLst>
            <a:ext uri="{C572A759-6A51-4108-AA02-DFA0A04FC94B}">
              <ma14:wrappingTextBoxFlag xmlns:ma14="http://schemas.microsoft.com/office/mac/drawingml/2011/main" xmlns="" val="1"/>
            </a:ext>
          </a:extLst>
        </p:spPr>
        <p:txBody>
          <a:bodyPr lIns="91438" tIns="91438" rIns="91438" bIns="91438">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737600" y="5987537"/>
            <a:ext cx="2844800" cy="369328"/>
          </a:xfrm>
          <a:prstGeom prst="rect">
            <a:avLst/>
          </a:prstGeom>
          <a:ln w="12700">
            <a:miter lim="400000"/>
          </a:ln>
        </p:spPr>
        <p:txBody>
          <a:bodyPr lIns="91438" tIns="91438" rIns="91438" bIns="91438" anchor="ctr">
            <a:spAutoFit/>
          </a:bodyPr>
          <a:lstStyle>
            <a:lvl1pPr algn="r" defTabSz="457189">
              <a:defRPr sz="1200" b="0">
                <a:solidFill>
                  <a:srgbClr val="888888"/>
                </a:solidFill>
                <a:latin typeface="Trebuchet MS"/>
                <a:ea typeface="Trebuchet MS"/>
                <a:cs typeface="Trebuchet MS"/>
                <a:sym typeface="Trebuchet MS"/>
              </a:defRPr>
            </a:lvl1pPr>
          </a:lstStyle>
          <a:p>
            <a:pPr>
              <a:defRPr>
                <a:effectLst/>
              </a:defRPr>
            </a:pPr>
            <a:fld id="{86CB4B4D-7CA3-9044-876B-883B54F8677D}" type="slidenum">
              <a:t>‹#›</a:t>
            </a:fld>
            <a:endParaRPr/>
          </a:p>
        </p:txBody>
      </p:sp>
    </p:spTree>
    <p:extLst>
      <p:ext uri="{BB962C8B-B14F-4D97-AF65-F5344CB8AC3E}">
        <p14:creationId xmlns:p14="http://schemas.microsoft.com/office/powerpoint/2010/main" val="1424495786"/>
      </p:ext>
    </p:extLst>
  </p:cSld>
  <p:clrMap bg1="dk1" tx1="lt1" bg2="dk2" tx2="lt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Lst>
  <p:transition spd="med"/>
  <p:txStyles>
    <p:titleStyle>
      <a:lvl1pPr marL="0" marR="0" indent="0" algn="ctr" defTabSz="292093" rtl="0" latinLnBrk="0">
        <a:lnSpc>
          <a:spcPct val="100000"/>
        </a:lnSpc>
        <a:spcBef>
          <a:spcPts val="0"/>
        </a:spcBef>
        <a:spcAft>
          <a:spcPts val="0"/>
        </a:spcAft>
        <a:buClrTx/>
        <a:buSzTx/>
        <a:buFontTx/>
        <a:buNone/>
        <a:tabLst/>
        <a:defRPr sz="5600" b="0" i="0" u="none" strike="noStrike" cap="none" spc="0" baseline="0">
          <a:ln>
            <a:noFill/>
          </a:ln>
          <a:solidFill>
            <a:srgbClr val="FFFFFF"/>
          </a:solidFill>
          <a:uFillTx/>
          <a:latin typeface="Poppins" panose="00000500000000000000" pitchFamily="2" charset="0"/>
          <a:ea typeface="+mn-ea"/>
          <a:cs typeface="Poppins" panose="00000500000000000000" pitchFamily="2" charset="0"/>
          <a:sym typeface="Helvetica Light"/>
        </a:defRPr>
      </a:lvl1pPr>
      <a:lvl2pPr marL="0" marR="0" indent="114297" algn="ctr" defTabSz="292093" rtl="0" latinLnBrk="0">
        <a:lnSpc>
          <a:spcPct val="100000"/>
        </a:lnSpc>
        <a:spcBef>
          <a:spcPts val="0"/>
        </a:spcBef>
        <a:spcAft>
          <a:spcPts val="0"/>
        </a:spcAft>
        <a:buClrTx/>
        <a:buSzTx/>
        <a:buFontTx/>
        <a:buNone/>
        <a:tabLst/>
        <a:defRPr sz="5600" b="0" i="0" u="none" strike="noStrike" cap="none" spc="0" baseline="0">
          <a:ln>
            <a:noFill/>
          </a:ln>
          <a:solidFill>
            <a:srgbClr val="FFFFFF"/>
          </a:solidFill>
          <a:uFillTx/>
          <a:latin typeface="+mn-lt"/>
          <a:ea typeface="+mn-ea"/>
          <a:cs typeface="+mn-cs"/>
          <a:sym typeface="Helvetica Light"/>
        </a:defRPr>
      </a:lvl2pPr>
      <a:lvl3pPr marL="0" marR="0" indent="228594" algn="ctr" defTabSz="292093" rtl="0" latinLnBrk="0">
        <a:lnSpc>
          <a:spcPct val="100000"/>
        </a:lnSpc>
        <a:spcBef>
          <a:spcPts val="0"/>
        </a:spcBef>
        <a:spcAft>
          <a:spcPts val="0"/>
        </a:spcAft>
        <a:buClrTx/>
        <a:buSzTx/>
        <a:buFontTx/>
        <a:buNone/>
        <a:tabLst/>
        <a:defRPr sz="5600" b="0" i="0" u="none" strike="noStrike" cap="none" spc="0" baseline="0">
          <a:ln>
            <a:noFill/>
          </a:ln>
          <a:solidFill>
            <a:srgbClr val="FFFFFF"/>
          </a:solidFill>
          <a:uFillTx/>
          <a:latin typeface="+mn-lt"/>
          <a:ea typeface="+mn-ea"/>
          <a:cs typeface="+mn-cs"/>
          <a:sym typeface="Helvetica Light"/>
        </a:defRPr>
      </a:lvl3pPr>
      <a:lvl4pPr marL="0" marR="0" indent="342891" algn="ctr" defTabSz="292093" rtl="0" latinLnBrk="0">
        <a:lnSpc>
          <a:spcPct val="100000"/>
        </a:lnSpc>
        <a:spcBef>
          <a:spcPts val="0"/>
        </a:spcBef>
        <a:spcAft>
          <a:spcPts val="0"/>
        </a:spcAft>
        <a:buClrTx/>
        <a:buSzTx/>
        <a:buFontTx/>
        <a:buNone/>
        <a:tabLst/>
        <a:defRPr sz="5600" b="0" i="0" u="none" strike="noStrike" cap="none" spc="0" baseline="0">
          <a:ln>
            <a:noFill/>
          </a:ln>
          <a:solidFill>
            <a:srgbClr val="FFFFFF"/>
          </a:solidFill>
          <a:uFillTx/>
          <a:latin typeface="+mn-lt"/>
          <a:ea typeface="+mn-ea"/>
          <a:cs typeface="+mn-cs"/>
          <a:sym typeface="Helvetica Light"/>
        </a:defRPr>
      </a:lvl4pPr>
      <a:lvl5pPr marL="0" marR="0" indent="457189" algn="ctr" defTabSz="292093" rtl="0" latinLnBrk="0">
        <a:lnSpc>
          <a:spcPct val="100000"/>
        </a:lnSpc>
        <a:spcBef>
          <a:spcPts val="0"/>
        </a:spcBef>
        <a:spcAft>
          <a:spcPts val="0"/>
        </a:spcAft>
        <a:buClrTx/>
        <a:buSzTx/>
        <a:buFontTx/>
        <a:buNone/>
        <a:tabLst/>
        <a:defRPr sz="5600" b="0" i="0" u="none" strike="noStrike" cap="none" spc="0" baseline="0">
          <a:ln>
            <a:noFill/>
          </a:ln>
          <a:solidFill>
            <a:srgbClr val="FFFFFF"/>
          </a:solidFill>
          <a:uFillTx/>
          <a:latin typeface="+mn-lt"/>
          <a:ea typeface="+mn-ea"/>
          <a:cs typeface="+mn-cs"/>
          <a:sym typeface="Helvetica Light"/>
        </a:defRPr>
      </a:lvl5pPr>
      <a:lvl6pPr marL="0" marR="0" indent="571486" algn="ctr" defTabSz="292093" rtl="0" latinLnBrk="0">
        <a:lnSpc>
          <a:spcPct val="100000"/>
        </a:lnSpc>
        <a:spcBef>
          <a:spcPts val="0"/>
        </a:spcBef>
        <a:spcAft>
          <a:spcPts val="0"/>
        </a:spcAft>
        <a:buClrTx/>
        <a:buSzTx/>
        <a:buFontTx/>
        <a:buNone/>
        <a:tabLst/>
        <a:defRPr sz="5600" b="0" i="0" u="none" strike="noStrike" cap="none" spc="0" baseline="0">
          <a:ln>
            <a:noFill/>
          </a:ln>
          <a:solidFill>
            <a:srgbClr val="FFFFFF"/>
          </a:solidFill>
          <a:uFillTx/>
          <a:latin typeface="+mn-lt"/>
          <a:ea typeface="+mn-ea"/>
          <a:cs typeface="+mn-cs"/>
          <a:sym typeface="Helvetica Light"/>
        </a:defRPr>
      </a:lvl6pPr>
      <a:lvl7pPr marL="0" marR="0" indent="685783" algn="ctr" defTabSz="292093" rtl="0" latinLnBrk="0">
        <a:lnSpc>
          <a:spcPct val="100000"/>
        </a:lnSpc>
        <a:spcBef>
          <a:spcPts val="0"/>
        </a:spcBef>
        <a:spcAft>
          <a:spcPts val="0"/>
        </a:spcAft>
        <a:buClrTx/>
        <a:buSzTx/>
        <a:buFontTx/>
        <a:buNone/>
        <a:tabLst/>
        <a:defRPr sz="5600" b="0" i="0" u="none" strike="noStrike" cap="none" spc="0" baseline="0">
          <a:ln>
            <a:noFill/>
          </a:ln>
          <a:solidFill>
            <a:srgbClr val="FFFFFF"/>
          </a:solidFill>
          <a:uFillTx/>
          <a:latin typeface="+mn-lt"/>
          <a:ea typeface="+mn-ea"/>
          <a:cs typeface="+mn-cs"/>
          <a:sym typeface="Helvetica Light"/>
        </a:defRPr>
      </a:lvl7pPr>
      <a:lvl8pPr marL="0" marR="0" indent="800080" algn="ctr" defTabSz="292093" rtl="0" latinLnBrk="0">
        <a:lnSpc>
          <a:spcPct val="100000"/>
        </a:lnSpc>
        <a:spcBef>
          <a:spcPts val="0"/>
        </a:spcBef>
        <a:spcAft>
          <a:spcPts val="0"/>
        </a:spcAft>
        <a:buClrTx/>
        <a:buSzTx/>
        <a:buFontTx/>
        <a:buNone/>
        <a:tabLst/>
        <a:defRPr sz="5600" b="0" i="0" u="none" strike="noStrike" cap="none" spc="0" baseline="0">
          <a:ln>
            <a:noFill/>
          </a:ln>
          <a:solidFill>
            <a:srgbClr val="FFFFFF"/>
          </a:solidFill>
          <a:uFillTx/>
          <a:latin typeface="+mn-lt"/>
          <a:ea typeface="+mn-ea"/>
          <a:cs typeface="+mn-cs"/>
          <a:sym typeface="Helvetica Light"/>
        </a:defRPr>
      </a:lvl8pPr>
      <a:lvl9pPr marL="0" marR="0" indent="914377" algn="ctr" defTabSz="292093" rtl="0" latinLnBrk="0">
        <a:lnSpc>
          <a:spcPct val="100000"/>
        </a:lnSpc>
        <a:spcBef>
          <a:spcPts val="0"/>
        </a:spcBef>
        <a:spcAft>
          <a:spcPts val="0"/>
        </a:spcAft>
        <a:buClrTx/>
        <a:buSzTx/>
        <a:buFontTx/>
        <a:buNone/>
        <a:tabLst/>
        <a:defRPr sz="5600" b="0" i="0" u="none" strike="noStrike" cap="none" spc="0" baseline="0">
          <a:ln>
            <a:noFill/>
          </a:ln>
          <a:solidFill>
            <a:srgbClr val="FFFFFF"/>
          </a:solidFill>
          <a:uFillTx/>
          <a:latin typeface="+mn-lt"/>
          <a:ea typeface="+mn-ea"/>
          <a:cs typeface="+mn-cs"/>
          <a:sym typeface="Helvetica Light"/>
        </a:defRPr>
      </a:lvl9pPr>
    </p:titleStyle>
    <p:bodyStyle>
      <a:lvl1pPr marL="0" marR="0" indent="0" algn="ctr" defTabSz="457189" latinLnBrk="0">
        <a:lnSpc>
          <a:spcPct val="100000"/>
        </a:lnSpc>
        <a:spcBef>
          <a:spcPts val="351"/>
        </a:spcBef>
        <a:spcAft>
          <a:spcPts val="0"/>
        </a:spcAft>
        <a:buClrTx/>
        <a:buSzTx/>
        <a:buFontTx/>
        <a:buNone/>
        <a:tabLst/>
        <a:defRPr sz="3200" b="0" i="0" u="none" strike="noStrike" cap="none" spc="0" baseline="0">
          <a:ln>
            <a:noFill/>
          </a:ln>
          <a:solidFill>
            <a:srgbClr val="888888"/>
          </a:solidFill>
          <a:uFillTx/>
          <a:latin typeface="Trebuchet MS"/>
          <a:ea typeface="Trebuchet MS"/>
          <a:cs typeface="Trebuchet MS"/>
          <a:sym typeface="Trebuchet MS"/>
        </a:defRPr>
      </a:lvl1pPr>
      <a:lvl2pPr marL="0" marR="0" indent="0" algn="ctr" defTabSz="457189" latinLnBrk="0">
        <a:lnSpc>
          <a:spcPct val="100000"/>
        </a:lnSpc>
        <a:spcBef>
          <a:spcPts val="351"/>
        </a:spcBef>
        <a:spcAft>
          <a:spcPts val="0"/>
        </a:spcAft>
        <a:buClrTx/>
        <a:buSzTx/>
        <a:buFontTx/>
        <a:buNone/>
        <a:tabLst/>
        <a:defRPr sz="3200" b="0" i="0" u="none" strike="noStrike" cap="none" spc="0" baseline="0">
          <a:ln>
            <a:noFill/>
          </a:ln>
          <a:solidFill>
            <a:srgbClr val="888888"/>
          </a:solidFill>
          <a:uFillTx/>
          <a:latin typeface="Trebuchet MS"/>
          <a:ea typeface="Trebuchet MS"/>
          <a:cs typeface="Trebuchet MS"/>
          <a:sym typeface="Trebuchet MS"/>
        </a:defRPr>
      </a:lvl2pPr>
      <a:lvl3pPr marL="0" marR="0" indent="0" algn="ctr" defTabSz="457189" latinLnBrk="0">
        <a:lnSpc>
          <a:spcPct val="100000"/>
        </a:lnSpc>
        <a:spcBef>
          <a:spcPts val="351"/>
        </a:spcBef>
        <a:spcAft>
          <a:spcPts val="0"/>
        </a:spcAft>
        <a:buClrTx/>
        <a:buSzTx/>
        <a:buFontTx/>
        <a:buNone/>
        <a:tabLst/>
        <a:defRPr sz="3200" b="0" i="0" u="none" strike="noStrike" cap="none" spc="0" baseline="0">
          <a:ln>
            <a:noFill/>
          </a:ln>
          <a:solidFill>
            <a:srgbClr val="888888"/>
          </a:solidFill>
          <a:uFillTx/>
          <a:latin typeface="Trebuchet MS"/>
          <a:ea typeface="Trebuchet MS"/>
          <a:cs typeface="Trebuchet MS"/>
          <a:sym typeface="Trebuchet MS"/>
        </a:defRPr>
      </a:lvl3pPr>
      <a:lvl4pPr marL="0" marR="0" indent="0" algn="ctr" defTabSz="457189" latinLnBrk="0">
        <a:lnSpc>
          <a:spcPct val="100000"/>
        </a:lnSpc>
        <a:spcBef>
          <a:spcPts val="351"/>
        </a:spcBef>
        <a:spcAft>
          <a:spcPts val="0"/>
        </a:spcAft>
        <a:buClrTx/>
        <a:buSzTx/>
        <a:buFontTx/>
        <a:buNone/>
        <a:tabLst/>
        <a:defRPr sz="3200" b="0" i="0" u="none" strike="noStrike" cap="none" spc="0" baseline="0">
          <a:ln>
            <a:noFill/>
          </a:ln>
          <a:solidFill>
            <a:srgbClr val="888888"/>
          </a:solidFill>
          <a:uFillTx/>
          <a:latin typeface="Trebuchet MS"/>
          <a:ea typeface="Trebuchet MS"/>
          <a:cs typeface="Trebuchet MS"/>
          <a:sym typeface="Trebuchet MS"/>
        </a:defRPr>
      </a:lvl4pPr>
      <a:lvl5pPr marL="0" marR="0" indent="0" algn="ctr" defTabSz="457189" latinLnBrk="0">
        <a:lnSpc>
          <a:spcPct val="100000"/>
        </a:lnSpc>
        <a:spcBef>
          <a:spcPts val="351"/>
        </a:spcBef>
        <a:spcAft>
          <a:spcPts val="0"/>
        </a:spcAft>
        <a:buClrTx/>
        <a:buSzTx/>
        <a:buFontTx/>
        <a:buNone/>
        <a:tabLst/>
        <a:defRPr sz="3200" b="0" i="0" u="none" strike="noStrike" cap="none" spc="0" baseline="0">
          <a:ln>
            <a:noFill/>
          </a:ln>
          <a:solidFill>
            <a:srgbClr val="888888"/>
          </a:solidFill>
          <a:uFillTx/>
          <a:latin typeface="Trebuchet MS"/>
          <a:ea typeface="Trebuchet MS"/>
          <a:cs typeface="Trebuchet MS"/>
          <a:sym typeface="Trebuchet MS"/>
        </a:defRPr>
      </a:lvl5pPr>
      <a:lvl6pPr marL="0" marR="0" indent="0" algn="ctr" defTabSz="457189" latinLnBrk="0">
        <a:lnSpc>
          <a:spcPct val="100000"/>
        </a:lnSpc>
        <a:spcBef>
          <a:spcPts val="351"/>
        </a:spcBef>
        <a:spcAft>
          <a:spcPts val="0"/>
        </a:spcAft>
        <a:buClrTx/>
        <a:buSzTx/>
        <a:buFontTx/>
        <a:buNone/>
        <a:tabLst/>
        <a:defRPr sz="3200" b="0" i="0" u="none" strike="noStrike" cap="none" spc="0" baseline="0">
          <a:ln>
            <a:noFill/>
          </a:ln>
          <a:solidFill>
            <a:srgbClr val="888888"/>
          </a:solidFill>
          <a:uFillTx/>
          <a:latin typeface="Trebuchet MS"/>
          <a:ea typeface="Trebuchet MS"/>
          <a:cs typeface="Trebuchet MS"/>
          <a:sym typeface="Trebuchet MS"/>
        </a:defRPr>
      </a:lvl6pPr>
      <a:lvl7pPr marL="0" marR="0" indent="0" algn="ctr" defTabSz="457189" latinLnBrk="0">
        <a:lnSpc>
          <a:spcPct val="100000"/>
        </a:lnSpc>
        <a:spcBef>
          <a:spcPts val="351"/>
        </a:spcBef>
        <a:spcAft>
          <a:spcPts val="0"/>
        </a:spcAft>
        <a:buClrTx/>
        <a:buSzTx/>
        <a:buFontTx/>
        <a:buNone/>
        <a:tabLst/>
        <a:defRPr sz="3200" b="0" i="0" u="none" strike="noStrike" cap="none" spc="0" baseline="0">
          <a:ln>
            <a:noFill/>
          </a:ln>
          <a:solidFill>
            <a:srgbClr val="888888"/>
          </a:solidFill>
          <a:uFillTx/>
          <a:latin typeface="Trebuchet MS"/>
          <a:ea typeface="Trebuchet MS"/>
          <a:cs typeface="Trebuchet MS"/>
          <a:sym typeface="Trebuchet MS"/>
        </a:defRPr>
      </a:lvl7pPr>
      <a:lvl8pPr marL="0" marR="0" indent="0" algn="ctr" defTabSz="457189" latinLnBrk="0">
        <a:lnSpc>
          <a:spcPct val="100000"/>
        </a:lnSpc>
        <a:spcBef>
          <a:spcPts val="351"/>
        </a:spcBef>
        <a:spcAft>
          <a:spcPts val="0"/>
        </a:spcAft>
        <a:buClrTx/>
        <a:buSzTx/>
        <a:buFontTx/>
        <a:buNone/>
        <a:tabLst/>
        <a:defRPr sz="3200" b="0" i="0" u="none" strike="noStrike" cap="none" spc="0" baseline="0">
          <a:ln>
            <a:noFill/>
          </a:ln>
          <a:solidFill>
            <a:srgbClr val="888888"/>
          </a:solidFill>
          <a:uFillTx/>
          <a:latin typeface="Trebuchet MS"/>
          <a:ea typeface="Trebuchet MS"/>
          <a:cs typeface="Trebuchet MS"/>
          <a:sym typeface="Trebuchet MS"/>
        </a:defRPr>
      </a:lvl8pPr>
      <a:lvl9pPr marL="0" marR="0" indent="0" algn="ctr" defTabSz="457189" latinLnBrk="0">
        <a:lnSpc>
          <a:spcPct val="100000"/>
        </a:lnSpc>
        <a:spcBef>
          <a:spcPts val="351"/>
        </a:spcBef>
        <a:spcAft>
          <a:spcPts val="0"/>
        </a:spcAft>
        <a:buClrTx/>
        <a:buSzTx/>
        <a:buFontTx/>
        <a:buNone/>
        <a:tabLst/>
        <a:defRPr sz="3200" b="0" i="0" u="none" strike="noStrike" cap="none" spc="0" baseline="0">
          <a:ln>
            <a:noFill/>
          </a:ln>
          <a:solidFill>
            <a:srgbClr val="888888"/>
          </a:solidFill>
          <a:uFillTx/>
          <a:latin typeface="Trebuchet MS"/>
          <a:ea typeface="Trebuchet MS"/>
          <a:cs typeface="Trebuchet MS"/>
          <a:sym typeface="Trebuchet MS"/>
        </a:defRPr>
      </a:lvl9pPr>
    </p:bodyStyle>
    <p:otherStyle>
      <a:lvl1pPr marL="0" marR="0" indent="0" algn="r" defTabSz="457189"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Trebuchet MS"/>
        </a:defRPr>
      </a:lvl1pPr>
      <a:lvl2pPr marL="0" marR="0" indent="114297" algn="r" defTabSz="457189"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Trebuchet MS"/>
        </a:defRPr>
      </a:lvl2pPr>
      <a:lvl3pPr marL="0" marR="0" indent="228594" algn="r" defTabSz="457189"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Trebuchet MS"/>
        </a:defRPr>
      </a:lvl3pPr>
      <a:lvl4pPr marL="0" marR="0" indent="342891" algn="r" defTabSz="457189"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Trebuchet MS"/>
        </a:defRPr>
      </a:lvl4pPr>
      <a:lvl5pPr marL="0" marR="0" indent="457189" algn="r" defTabSz="457189"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Trebuchet MS"/>
        </a:defRPr>
      </a:lvl5pPr>
      <a:lvl6pPr marL="0" marR="0" indent="571486" algn="r" defTabSz="457189"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Trebuchet MS"/>
        </a:defRPr>
      </a:lvl6pPr>
      <a:lvl7pPr marL="0" marR="0" indent="685783" algn="r" defTabSz="457189"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Trebuchet MS"/>
        </a:defRPr>
      </a:lvl7pPr>
      <a:lvl8pPr marL="0" marR="0" indent="800080" algn="r" defTabSz="457189"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Trebuchet MS"/>
        </a:defRPr>
      </a:lvl8pPr>
      <a:lvl9pPr marL="0" marR="0" indent="914377" algn="r" defTabSz="457189"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Trebuchet M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704F2D-2350-BCFF-7C66-8DA916991C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H"/>
          </a:p>
        </p:txBody>
      </p:sp>
      <p:sp>
        <p:nvSpPr>
          <p:cNvPr id="3" name="Text Placeholder 2">
            <a:extLst>
              <a:ext uri="{FF2B5EF4-FFF2-40B4-BE49-F238E27FC236}">
                <a16:creationId xmlns:a16="http://schemas.microsoft.com/office/drawing/2014/main" id="{7EFFE2F1-2765-BF25-0B2D-B73FF8BA1F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Date Placeholder 3">
            <a:extLst>
              <a:ext uri="{FF2B5EF4-FFF2-40B4-BE49-F238E27FC236}">
                <a16:creationId xmlns:a16="http://schemas.microsoft.com/office/drawing/2014/main" id="{97A47FDA-45F2-5E54-BB5F-BE0CBBE92D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9B3E98B-7582-490B-9200-4E8BFDFC6E1E}" type="datetimeFigureOut">
              <a:rPr lang="en-GH" smtClean="0"/>
              <a:t>12/11/2024</a:t>
            </a:fld>
            <a:endParaRPr lang="en-GH"/>
          </a:p>
        </p:txBody>
      </p:sp>
      <p:sp>
        <p:nvSpPr>
          <p:cNvPr id="5" name="Footer Placeholder 4">
            <a:extLst>
              <a:ext uri="{FF2B5EF4-FFF2-40B4-BE49-F238E27FC236}">
                <a16:creationId xmlns:a16="http://schemas.microsoft.com/office/drawing/2014/main" id="{54B35AA5-2DE0-A20B-4AB9-67807EFEAA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H"/>
          </a:p>
        </p:txBody>
      </p:sp>
      <p:sp>
        <p:nvSpPr>
          <p:cNvPr id="6" name="Slide Number Placeholder 5">
            <a:extLst>
              <a:ext uri="{FF2B5EF4-FFF2-40B4-BE49-F238E27FC236}">
                <a16:creationId xmlns:a16="http://schemas.microsoft.com/office/drawing/2014/main" id="{FD4B74D3-8348-C4F5-1A1C-B71448662B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89C77EA-EA5D-4265-BD48-ADAED54D5116}" type="slidenum">
              <a:rPr lang="en-GH" smtClean="0"/>
              <a:t>‹#›</a:t>
            </a:fld>
            <a:endParaRPr lang="en-GH"/>
          </a:p>
        </p:txBody>
      </p:sp>
    </p:spTree>
    <p:extLst>
      <p:ext uri="{BB962C8B-B14F-4D97-AF65-F5344CB8AC3E}">
        <p14:creationId xmlns:p14="http://schemas.microsoft.com/office/powerpoint/2010/main" val="1631206611"/>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72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CBBF1970-79D3-DC47-B3D6-2A61552B32D1}" type="datetimeFigureOut">
              <a:rPr lang="en-US" smtClean="0"/>
              <a:t>12/11/2024</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7E2CEBB9-DDD1-6142-8AC3-CC09D03C3F40}" type="slidenum">
              <a:rPr lang="en-US" smtClean="0"/>
              <a:t>‹#›</a:t>
            </a:fld>
            <a:endParaRPr lang="en-US"/>
          </a:p>
        </p:txBody>
      </p:sp>
    </p:spTree>
    <p:extLst>
      <p:ext uri="{BB962C8B-B14F-4D97-AF65-F5344CB8AC3E}">
        <p14:creationId xmlns:p14="http://schemas.microsoft.com/office/powerpoint/2010/main" val="4276871497"/>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ctr" defTabSz="609585"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hyperlink" Target="https://www.linkedin.com/company/vusi-thembekwayo-inc/" TargetMode="External"/><Relationship Id="rId13" Type="http://schemas.openxmlformats.org/officeDocument/2006/relationships/image" Target="../media/image11.png"/><Relationship Id="rId3" Type="http://schemas.openxmlformats.org/officeDocument/2006/relationships/hyperlink" Target="https://www.facebook.com/VusiThembekwayoPage/" TargetMode="External"/><Relationship Id="rId7" Type="http://schemas.openxmlformats.org/officeDocument/2006/relationships/hyperlink" Target="https://www.youtube.com/channel/UC_Ktic72t5bDX_3go_9u_pg" TargetMode="External"/><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hyperlink" Target="https://x.com/vusithembekwayo" TargetMode="External"/><Relationship Id="rId11" Type="http://schemas.openxmlformats.org/officeDocument/2006/relationships/hyperlink" Target="https://zaap.bio/vusithembekwayo" TargetMode="External"/><Relationship Id="rId5" Type="http://schemas.openxmlformats.org/officeDocument/2006/relationships/hyperlink" Target="https://www.tiktok.com/@vusithembekwayo_official?lang=en" TargetMode="External"/><Relationship Id="rId15" Type="http://schemas.openxmlformats.org/officeDocument/2006/relationships/image" Target="../media/image13.png"/><Relationship Id="rId10" Type="http://schemas.openxmlformats.org/officeDocument/2006/relationships/hyperlink" Target="mailto:Info@vusithembekwayo.com?subject=Vusi%20Thembelwayo%20Booking%20Inquiry" TargetMode="External"/><Relationship Id="rId4" Type="http://schemas.openxmlformats.org/officeDocument/2006/relationships/hyperlink" Target="https://www.instagram.com/vusithembekwayo/?hl=en" TargetMode="External"/><Relationship Id="rId9" Type="http://schemas.openxmlformats.org/officeDocument/2006/relationships/hyperlink" Target="https://vusithembekwayo.com/" TargetMode="External"/><Relationship Id="rId14" Type="http://schemas.openxmlformats.org/officeDocument/2006/relationships/image" Target="../media/image12.svg"/></Relationships>
</file>

<file path=ppt/slides/_rels/slide3.xml.rels><?xml version="1.0" encoding="UTF-8" standalone="yes"?>
<Relationships xmlns="http://schemas.openxmlformats.org/package/2006/relationships"><Relationship Id="rId3" Type="http://schemas.openxmlformats.org/officeDocument/2006/relationships/image" Target="../media/image14.jpg"/><Relationship Id="rId7"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hyperlink" Target="https://zaap.bio/vusithembekwayo" TargetMode="External"/><Relationship Id="rId5" Type="http://schemas.openxmlformats.org/officeDocument/2006/relationships/hyperlink" Target="https://vusithembekwayo.com/" TargetMode="External"/><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png"/><Relationship Id="rId3" Type="http://schemas.openxmlformats.org/officeDocument/2006/relationships/image" Target="../media/image17.png"/><Relationship Id="rId7" Type="http://schemas.openxmlformats.org/officeDocument/2006/relationships/image" Target="../media/image19.png"/><Relationship Id="rId12"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24.xml"/><Relationship Id="rId6" Type="http://schemas.openxmlformats.org/officeDocument/2006/relationships/image" Target="../media/image16.png"/><Relationship Id="rId11" Type="http://schemas.openxmlformats.org/officeDocument/2006/relationships/image" Target="../media/image23.png"/><Relationship Id="rId5" Type="http://schemas.openxmlformats.org/officeDocument/2006/relationships/hyperlink" Target="https://zaap.bio/vusithembekwayo" TargetMode="External"/><Relationship Id="rId15" Type="http://schemas.openxmlformats.org/officeDocument/2006/relationships/image" Target="../media/image27.png"/><Relationship Id="rId10" Type="http://schemas.openxmlformats.org/officeDocument/2006/relationships/image" Target="../media/image22.png"/><Relationship Id="rId4" Type="http://schemas.openxmlformats.org/officeDocument/2006/relationships/image" Target="../media/image18.png"/><Relationship Id="rId9" Type="http://schemas.openxmlformats.org/officeDocument/2006/relationships/image" Target="../media/image21.png"/><Relationship Id="rId14" Type="http://schemas.openxmlformats.org/officeDocument/2006/relationships/image" Target="../media/image26.svg"/></Relationships>
</file>

<file path=ppt/slides/_rels/slide5.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image" Target="../media/image20.png"/><Relationship Id="rId18" Type="http://schemas.openxmlformats.org/officeDocument/2006/relationships/image" Target="../media/image26.svg"/><Relationship Id="rId3" Type="http://schemas.openxmlformats.org/officeDocument/2006/relationships/image" Target="../media/image18.png"/><Relationship Id="rId7" Type="http://schemas.openxmlformats.org/officeDocument/2006/relationships/image" Target="../media/image23.png"/><Relationship Id="rId12" Type="http://schemas.openxmlformats.org/officeDocument/2006/relationships/image" Target="../media/image32.png"/><Relationship Id="rId17" Type="http://schemas.openxmlformats.org/officeDocument/2006/relationships/image" Target="../media/image25.png"/><Relationship Id="rId2" Type="http://schemas.openxmlformats.org/officeDocument/2006/relationships/notesSlide" Target="../notesSlides/notesSlide4.xml"/><Relationship Id="rId16" Type="http://schemas.openxmlformats.org/officeDocument/2006/relationships/image" Target="../media/image24.png"/><Relationship Id="rId1" Type="http://schemas.openxmlformats.org/officeDocument/2006/relationships/slideLayout" Target="../slideLayouts/slideLayout24.xml"/><Relationship Id="rId6" Type="http://schemas.openxmlformats.org/officeDocument/2006/relationships/image" Target="../media/image16.png"/><Relationship Id="rId11" Type="http://schemas.openxmlformats.org/officeDocument/2006/relationships/image" Target="../media/image31.png"/><Relationship Id="rId5" Type="http://schemas.openxmlformats.org/officeDocument/2006/relationships/image" Target="../media/image19.png"/><Relationship Id="rId15" Type="http://schemas.openxmlformats.org/officeDocument/2006/relationships/image" Target="../media/image22.png"/><Relationship Id="rId10" Type="http://schemas.openxmlformats.org/officeDocument/2006/relationships/image" Target="../media/image30.png"/><Relationship Id="rId19" Type="http://schemas.openxmlformats.org/officeDocument/2006/relationships/image" Target="../media/image27.png"/><Relationship Id="rId4" Type="http://schemas.openxmlformats.org/officeDocument/2006/relationships/hyperlink" Target="https://zaap.bio/vusithembekwayo" TargetMode="External"/><Relationship Id="rId9" Type="http://schemas.openxmlformats.org/officeDocument/2006/relationships/image" Target="../media/image29.png"/><Relationship Id="rId14" Type="http://schemas.openxmlformats.org/officeDocument/2006/relationships/image" Target="../media/image21.png"/></Relationships>
</file>

<file path=ppt/slides/_rels/slide6.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8.png"/><Relationship Id="rId18" Type="http://schemas.openxmlformats.org/officeDocument/2006/relationships/image" Target="../media/image26.svg"/><Relationship Id="rId3" Type="http://schemas.openxmlformats.org/officeDocument/2006/relationships/image" Target="../media/image18.png"/><Relationship Id="rId7" Type="http://schemas.openxmlformats.org/officeDocument/2006/relationships/image" Target="../media/image32.png"/><Relationship Id="rId12" Type="http://schemas.openxmlformats.org/officeDocument/2006/relationships/image" Target="../media/image23.png"/><Relationship Id="rId17" Type="http://schemas.openxmlformats.org/officeDocument/2006/relationships/image" Target="../media/image25.png"/><Relationship Id="rId2" Type="http://schemas.openxmlformats.org/officeDocument/2006/relationships/notesSlide" Target="../notesSlides/notesSlide5.xml"/><Relationship Id="rId16" Type="http://schemas.openxmlformats.org/officeDocument/2006/relationships/image" Target="../media/image24.png"/><Relationship Id="rId1" Type="http://schemas.openxmlformats.org/officeDocument/2006/relationships/slideLayout" Target="../slideLayouts/slideLayout24.xml"/><Relationship Id="rId6" Type="http://schemas.openxmlformats.org/officeDocument/2006/relationships/image" Target="../media/image31.png"/><Relationship Id="rId11" Type="http://schemas.openxmlformats.org/officeDocument/2006/relationships/image" Target="../media/image19.png"/><Relationship Id="rId5" Type="http://schemas.openxmlformats.org/officeDocument/2006/relationships/image" Target="../media/image16.png"/><Relationship Id="rId15" Type="http://schemas.openxmlformats.org/officeDocument/2006/relationships/image" Target="../media/image30.png"/><Relationship Id="rId10" Type="http://schemas.openxmlformats.org/officeDocument/2006/relationships/image" Target="../media/image22.png"/><Relationship Id="rId19" Type="http://schemas.openxmlformats.org/officeDocument/2006/relationships/image" Target="../media/image27.png"/><Relationship Id="rId4" Type="http://schemas.openxmlformats.org/officeDocument/2006/relationships/hyperlink" Target="https://zaap.bio/vusithembekwayo" TargetMode="External"/><Relationship Id="rId9" Type="http://schemas.openxmlformats.org/officeDocument/2006/relationships/image" Target="../media/image21.png"/><Relationship Id="rId14" Type="http://schemas.openxmlformats.org/officeDocument/2006/relationships/image" Target="../media/image29.png"/></Relationships>
</file>

<file path=ppt/slides/_rels/slide7.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2.jpg"/><Relationship Id="rId18" Type="http://schemas.openxmlformats.org/officeDocument/2006/relationships/image" Target="../media/image47.jpg"/><Relationship Id="rId3" Type="http://schemas.openxmlformats.org/officeDocument/2006/relationships/image" Target="../media/image33.jpg"/><Relationship Id="rId7" Type="http://schemas.openxmlformats.org/officeDocument/2006/relationships/image" Target="../media/image37.jpg"/><Relationship Id="rId12" Type="http://schemas.openxmlformats.org/officeDocument/2006/relationships/image" Target="../media/image41.jpg"/><Relationship Id="rId17" Type="http://schemas.openxmlformats.org/officeDocument/2006/relationships/image" Target="../media/image46.png"/><Relationship Id="rId2" Type="http://schemas.openxmlformats.org/officeDocument/2006/relationships/notesSlide" Target="../notesSlides/notesSlide6.xml"/><Relationship Id="rId16" Type="http://schemas.openxmlformats.org/officeDocument/2006/relationships/image" Target="../media/image45.jpg"/><Relationship Id="rId20" Type="http://schemas.openxmlformats.org/officeDocument/2006/relationships/image" Target="../media/image16.png"/><Relationship Id="rId1" Type="http://schemas.openxmlformats.org/officeDocument/2006/relationships/slideLayout" Target="../slideLayouts/slideLayout24.xml"/><Relationship Id="rId6" Type="http://schemas.openxmlformats.org/officeDocument/2006/relationships/image" Target="../media/image36.png"/><Relationship Id="rId11" Type="http://schemas.openxmlformats.org/officeDocument/2006/relationships/hyperlink" Target="https://zaap.bio/vusithembekwayo" TargetMode="External"/><Relationship Id="rId5" Type="http://schemas.openxmlformats.org/officeDocument/2006/relationships/image" Target="../media/image35.jpg"/><Relationship Id="rId15" Type="http://schemas.openxmlformats.org/officeDocument/2006/relationships/image" Target="../media/image44.jpg"/><Relationship Id="rId10" Type="http://schemas.openxmlformats.org/officeDocument/2006/relationships/image" Target="../media/image40.png"/><Relationship Id="rId19" Type="http://schemas.openxmlformats.org/officeDocument/2006/relationships/image" Target="../media/image48.jpg"/><Relationship Id="rId4" Type="http://schemas.openxmlformats.org/officeDocument/2006/relationships/image" Target="../media/image34.jpg"/><Relationship Id="rId9" Type="http://schemas.openxmlformats.org/officeDocument/2006/relationships/image" Target="../media/image39.png"/><Relationship Id="rId14" Type="http://schemas.openxmlformats.org/officeDocument/2006/relationships/image" Target="../media/image43.png"/></Relationships>
</file>

<file path=ppt/slides/_rels/slide8.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image" Target="../media/image49.png"/><Relationship Id="rId7" Type="http://schemas.openxmlformats.org/officeDocument/2006/relationships/image" Target="../media/image53.jpeg"/><Relationship Id="rId2" Type="http://schemas.openxmlformats.org/officeDocument/2006/relationships/notesSlide" Target="../notesSlides/notesSlide7.xml"/><Relationship Id="rId1" Type="http://schemas.openxmlformats.org/officeDocument/2006/relationships/slideLayout" Target="../slideLayouts/slideLayout24.xml"/><Relationship Id="rId6" Type="http://schemas.openxmlformats.org/officeDocument/2006/relationships/image" Target="../media/image52.jpe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png"/><Relationship Id="rId9" Type="http://schemas.openxmlformats.org/officeDocument/2006/relationships/image" Target="../media/image55.png"/></Relationships>
</file>

<file path=ppt/slides/_rels/slide9.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image" Target="../media/image49.png"/><Relationship Id="rId7" Type="http://schemas.openxmlformats.org/officeDocument/2006/relationships/image" Target="../media/image53.jpeg"/><Relationship Id="rId2" Type="http://schemas.openxmlformats.org/officeDocument/2006/relationships/notesSlide" Target="../notesSlides/notesSlide8.xml"/><Relationship Id="rId1" Type="http://schemas.openxmlformats.org/officeDocument/2006/relationships/slideLayout" Target="../slideLayouts/slideLayout24.xml"/><Relationship Id="rId6" Type="http://schemas.openxmlformats.org/officeDocument/2006/relationships/image" Target="../media/image52.jpe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png"/><Relationship Id="rId9" Type="http://schemas.openxmlformats.org/officeDocument/2006/relationships/image" Target="../media/image55.png"/></Relationships>
</file>

<file path=ppt/slides/_rels/slide10.xml.rels><?xml version="1.0" encoding="UTF-8" standalone="yes"?>
<Relationships xmlns="http://schemas.openxmlformats.org/package/2006/relationships"><Relationship Id="rId8" Type="http://schemas.openxmlformats.org/officeDocument/2006/relationships/image" Target="../media/image54.jpeg"/><Relationship Id="rId13" Type="http://schemas.openxmlformats.org/officeDocument/2006/relationships/image" Target="../media/image55.png"/><Relationship Id="rId3" Type="http://schemas.openxmlformats.org/officeDocument/2006/relationships/image" Target="../media/image49.png"/><Relationship Id="rId7" Type="http://schemas.openxmlformats.org/officeDocument/2006/relationships/image" Target="../media/image53.jpeg"/><Relationship Id="rId12" Type="http://schemas.openxmlformats.org/officeDocument/2006/relationships/image" Target="../media/image60.svg"/><Relationship Id="rId2" Type="http://schemas.openxmlformats.org/officeDocument/2006/relationships/notesSlide" Target="../notesSlides/notesSlide9.xml"/><Relationship Id="rId1" Type="http://schemas.openxmlformats.org/officeDocument/2006/relationships/slideLayout" Target="../slideLayouts/slideLayout24.xml"/><Relationship Id="rId6" Type="http://schemas.openxmlformats.org/officeDocument/2006/relationships/image" Target="../media/image52.jpeg"/><Relationship Id="rId11" Type="http://schemas.openxmlformats.org/officeDocument/2006/relationships/image" Target="../media/image59.png"/><Relationship Id="rId5" Type="http://schemas.openxmlformats.org/officeDocument/2006/relationships/image" Target="../media/image51.png"/><Relationship Id="rId10" Type="http://schemas.openxmlformats.org/officeDocument/2006/relationships/image" Target="../media/image58.jpg"/><Relationship Id="rId4" Type="http://schemas.openxmlformats.org/officeDocument/2006/relationships/image" Target="../media/image50.png"/><Relationship Id="rId9" Type="http://schemas.openxmlformats.org/officeDocument/2006/relationships/image" Target="../media/image57.png"/><Relationship Id="rId14" Type="http://schemas.openxmlformats.org/officeDocument/2006/relationships/image" Target="../media/image56.svg"/></Relationships>
</file>

<file path=ppt/slides/_rels/slide11.xml.rels><?xml version="1.0" encoding="UTF-8" standalone="yes"?>
<Relationships xmlns="http://schemas.openxmlformats.org/package/2006/relationships"><Relationship Id="rId8" Type="http://schemas.openxmlformats.org/officeDocument/2006/relationships/image" Target="../media/image61.jpg"/><Relationship Id="rId13" Type="http://schemas.openxmlformats.org/officeDocument/2006/relationships/image" Target="../media/image55.png"/><Relationship Id="rId3" Type="http://schemas.openxmlformats.org/officeDocument/2006/relationships/image" Target="../media/image49.png"/><Relationship Id="rId7" Type="http://schemas.openxmlformats.org/officeDocument/2006/relationships/image" Target="../media/image58.jpg"/><Relationship Id="rId12" Type="http://schemas.openxmlformats.org/officeDocument/2006/relationships/image" Target="../media/image63.svg"/><Relationship Id="rId2" Type="http://schemas.openxmlformats.org/officeDocument/2006/relationships/notesSlide" Target="../notesSlides/notesSlide10.xml"/><Relationship Id="rId1" Type="http://schemas.openxmlformats.org/officeDocument/2006/relationships/slideLayout" Target="../slideLayouts/slideLayout24.xml"/><Relationship Id="rId6" Type="http://schemas.openxmlformats.org/officeDocument/2006/relationships/image" Target="../media/image51.png"/><Relationship Id="rId11" Type="http://schemas.openxmlformats.org/officeDocument/2006/relationships/image" Target="../media/image62.png"/><Relationship Id="rId5" Type="http://schemas.openxmlformats.org/officeDocument/2006/relationships/image" Target="../media/image57.png"/><Relationship Id="rId10" Type="http://schemas.openxmlformats.org/officeDocument/2006/relationships/image" Target="../media/image60.svg"/><Relationship Id="rId4" Type="http://schemas.openxmlformats.org/officeDocument/2006/relationships/image" Target="../media/image54.jpeg"/><Relationship Id="rId9" Type="http://schemas.openxmlformats.org/officeDocument/2006/relationships/image" Target="../media/image59.png"/><Relationship Id="rId14" Type="http://schemas.openxmlformats.org/officeDocument/2006/relationships/image" Target="../media/image56.svg"/></Relationships>
</file>

<file path=ppt/slides/_rels/slide12.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4.jpeg"/><Relationship Id="rId7" Type="http://schemas.openxmlformats.org/officeDocument/2006/relationships/image" Target="../media/image59.png"/><Relationship Id="rId12" Type="http://schemas.openxmlformats.org/officeDocument/2006/relationships/image" Target="../media/image56.svg"/><Relationship Id="rId2" Type="http://schemas.openxmlformats.org/officeDocument/2006/relationships/image" Target="../media/image49.png"/><Relationship Id="rId1" Type="http://schemas.openxmlformats.org/officeDocument/2006/relationships/slideLayout" Target="../slideLayouts/slideLayout24.xml"/><Relationship Id="rId6" Type="http://schemas.openxmlformats.org/officeDocument/2006/relationships/image" Target="../media/image58.jpg"/><Relationship Id="rId11" Type="http://schemas.openxmlformats.org/officeDocument/2006/relationships/image" Target="../media/image55.png"/><Relationship Id="rId5" Type="http://schemas.openxmlformats.org/officeDocument/2006/relationships/image" Target="../media/image61.jpg"/><Relationship Id="rId10" Type="http://schemas.openxmlformats.org/officeDocument/2006/relationships/image" Target="../media/image63.svg"/><Relationship Id="rId4" Type="http://schemas.openxmlformats.org/officeDocument/2006/relationships/image" Target="../media/image57.png"/><Relationship Id="rId9" Type="http://schemas.openxmlformats.org/officeDocument/2006/relationships/image" Target="../media/image62.png"/></Relationships>
</file>

<file path=ppt/slides/_rels/slide13.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56.svg"/></Relationships>
</file>

<file path=ppt/slides/_rels/slide1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jpg"/><Relationship Id="rId1" Type="http://schemas.openxmlformats.org/officeDocument/2006/relationships/slideLayout" Target="../slideLayouts/slideLayout32.xml"/></Relationships>
</file>

<file path=ppt/slides/_rels/slide1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www.statista.com/statistics/948469/entrepreneurial-spirit-index-generation/" TargetMode="External"/><Relationship Id="rId1" Type="http://schemas.openxmlformats.org/officeDocument/2006/relationships/slideLayout" Target="../slideLayouts/slideLayout32.xml"/><Relationship Id="rId4" Type="http://schemas.openxmlformats.org/officeDocument/2006/relationships/chart" Target="../charts/char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statista.com/statistics/1398198/uganda-startup-market-size-by-funding-and-deal-count/"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chart" Target="../charts/chart2.xml"/><Relationship Id="rId4" Type="http://schemas.openxmlformats.org/officeDocument/2006/relationships/image" Target="../media/image65.png"/></Relationships>
</file>

<file path=ppt/slides/_rels/slide1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66.png"/><Relationship Id="rId1" Type="http://schemas.openxmlformats.org/officeDocument/2006/relationships/slideLayout" Target="../slideLayouts/slideLayout45.xml"/><Relationship Id="rId4" Type="http://schemas.openxmlformats.org/officeDocument/2006/relationships/image" Target="../media/image56.svg"/></Relationships>
</file>

<file path=ppt/slides/_rels/slide19.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notesSlide" Target="../notesSlides/notesSlide13.xml"/><Relationship Id="rId1" Type="http://schemas.openxmlformats.org/officeDocument/2006/relationships/slideLayout" Target="../slideLayouts/slideLayout24.xml"/><Relationship Id="rId4" Type="http://schemas.openxmlformats.org/officeDocument/2006/relationships/image" Target="../media/image65.png"/></Relationships>
</file>

<file path=ppt/slides/_rels/slide20.xml.rels><?xml version="1.0" encoding="UTF-8" standalone="yes"?>
<Relationships xmlns="http://schemas.openxmlformats.org/package/2006/relationships"><Relationship Id="rId8" Type="http://schemas.openxmlformats.org/officeDocument/2006/relationships/image" Target="../media/image73.png"/><Relationship Id="rId3" Type="http://schemas.openxmlformats.org/officeDocument/2006/relationships/image" Target="../media/image68.png"/><Relationship Id="rId7" Type="http://schemas.openxmlformats.org/officeDocument/2006/relationships/image" Target="../media/image72.png"/><Relationship Id="rId12" Type="http://schemas.openxmlformats.org/officeDocument/2006/relationships/image" Target="../media/image65.png"/><Relationship Id="rId2" Type="http://schemas.openxmlformats.org/officeDocument/2006/relationships/notesSlide" Target="../notesSlides/notesSlide14.xml"/><Relationship Id="rId1" Type="http://schemas.openxmlformats.org/officeDocument/2006/relationships/slideLayout" Target="../slideLayouts/slideLayout24.xml"/><Relationship Id="rId6" Type="http://schemas.openxmlformats.org/officeDocument/2006/relationships/image" Target="../media/image71.png"/><Relationship Id="rId11" Type="http://schemas.openxmlformats.org/officeDocument/2006/relationships/image" Target="../media/image76.png"/><Relationship Id="rId5" Type="http://schemas.openxmlformats.org/officeDocument/2006/relationships/image" Target="../media/image70.png"/><Relationship Id="rId10" Type="http://schemas.openxmlformats.org/officeDocument/2006/relationships/image" Target="../media/image75.png"/><Relationship Id="rId4" Type="http://schemas.openxmlformats.org/officeDocument/2006/relationships/image" Target="../media/image69.svg"/><Relationship Id="rId9" Type="http://schemas.openxmlformats.org/officeDocument/2006/relationships/image" Target="../media/image74.png"/></Relationships>
</file>

<file path=ppt/slides/_rels/slide2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18.xml"/><Relationship Id="rId1" Type="http://schemas.openxmlformats.org/officeDocument/2006/relationships/slideLayout" Target="../slideLayouts/slideLayout24.xml"/><Relationship Id="rId5" Type="http://schemas.openxmlformats.org/officeDocument/2006/relationships/image" Target="../media/image78.png"/><Relationship Id="rId4" Type="http://schemas.openxmlformats.org/officeDocument/2006/relationships/image" Target="../media/image65.png"/></Relationships>
</file>

<file path=ppt/slides/_rels/slide2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9.xml"/><Relationship Id="rId1" Type="http://schemas.openxmlformats.org/officeDocument/2006/relationships/slideLayout" Target="../slideLayouts/slideLayout32.xml"/><Relationship Id="rId6" Type="http://schemas.openxmlformats.org/officeDocument/2006/relationships/image" Target="../media/image81.jpeg"/><Relationship Id="rId5" Type="http://schemas.openxmlformats.org/officeDocument/2006/relationships/image" Target="../media/image80.jpeg"/><Relationship Id="rId4" Type="http://schemas.openxmlformats.org/officeDocument/2006/relationships/image" Target="../media/image79.jpeg"/></Relationships>
</file>

<file path=ppt/slides/_rels/slide26.xml.rels><?xml version="1.0" encoding="UTF-8" standalone="yes"?>
<Relationships xmlns="http://schemas.openxmlformats.org/package/2006/relationships"><Relationship Id="rId3" Type="http://schemas.openxmlformats.org/officeDocument/2006/relationships/image" Target="../media/image65.png"/><Relationship Id="rId7" Type="http://schemas.openxmlformats.org/officeDocument/2006/relationships/image" Target="../media/image82.png"/><Relationship Id="rId2" Type="http://schemas.openxmlformats.org/officeDocument/2006/relationships/notesSlide" Target="../notesSlides/notesSlide20.xml"/><Relationship Id="rId1" Type="http://schemas.openxmlformats.org/officeDocument/2006/relationships/slideLayout" Target="../slideLayouts/slideLayout32.xml"/><Relationship Id="rId6" Type="http://schemas.openxmlformats.org/officeDocument/2006/relationships/image" Target="../media/image81.jpeg"/><Relationship Id="rId5" Type="http://schemas.openxmlformats.org/officeDocument/2006/relationships/image" Target="../media/image80.jpeg"/><Relationship Id="rId4" Type="http://schemas.openxmlformats.org/officeDocument/2006/relationships/image" Target="../media/image79.jpeg"/></Relationships>
</file>

<file path=ppt/slides/_rels/slide2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1.xml"/><Relationship Id="rId1" Type="http://schemas.openxmlformats.org/officeDocument/2006/relationships/slideLayout" Target="../slideLayouts/slideLayout32.xml"/><Relationship Id="rId5" Type="http://schemas.openxmlformats.org/officeDocument/2006/relationships/image" Target="../media/image83.gif"/><Relationship Id="rId4" Type="http://schemas.openxmlformats.org/officeDocument/2006/relationships/image" Target="../media/image82.png"/></Relationships>
</file>

<file path=ppt/slides/_rels/slide2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2.xml"/><Relationship Id="rId1" Type="http://schemas.openxmlformats.org/officeDocument/2006/relationships/slideLayout" Target="../slideLayouts/slideLayout32.xml"/><Relationship Id="rId6" Type="http://schemas.openxmlformats.org/officeDocument/2006/relationships/image" Target="../media/image85.jpeg"/><Relationship Id="rId5" Type="http://schemas.openxmlformats.org/officeDocument/2006/relationships/image" Target="../media/image84.jpeg"/><Relationship Id="rId4" Type="http://schemas.openxmlformats.org/officeDocument/2006/relationships/image" Target="../media/image83.gif"/></Relationships>
</file>

<file path=ppt/slides/_rels/slide29.xml.rels><?xml version="1.0" encoding="UTF-8" standalone="yes"?>
<Relationships xmlns="http://schemas.openxmlformats.org/package/2006/relationships"><Relationship Id="rId3" Type="http://schemas.openxmlformats.org/officeDocument/2006/relationships/image" Target="../media/image65.png"/><Relationship Id="rId7" Type="http://schemas.openxmlformats.org/officeDocument/2006/relationships/image" Target="../media/image87.jpeg"/><Relationship Id="rId2" Type="http://schemas.openxmlformats.org/officeDocument/2006/relationships/notesSlide" Target="../notesSlides/notesSlide23.xml"/><Relationship Id="rId1" Type="http://schemas.openxmlformats.org/officeDocument/2006/relationships/slideLayout" Target="../slideLayouts/slideLayout32.xml"/><Relationship Id="rId6" Type="http://schemas.openxmlformats.org/officeDocument/2006/relationships/image" Target="../media/image86.png"/><Relationship Id="rId5" Type="http://schemas.openxmlformats.org/officeDocument/2006/relationships/image" Target="../media/image85.jpeg"/><Relationship Id="rId4" Type="http://schemas.openxmlformats.org/officeDocument/2006/relationships/image" Target="../media/image84.jpeg"/></Relationships>
</file>

<file path=ppt/slides/_rels/slide30.xml.rels><?xml version="1.0" encoding="UTF-8" standalone="yes"?>
<Relationships xmlns="http://schemas.openxmlformats.org/package/2006/relationships"><Relationship Id="rId3" Type="http://schemas.openxmlformats.org/officeDocument/2006/relationships/image" Target="../media/image65.png"/><Relationship Id="rId7" Type="http://schemas.openxmlformats.org/officeDocument/2006/relationships/image" Target="../media/image89.jpeg"/><Relationship Id="rId2" Type="http://schemas.openxmlformats.org/officeDocument/2006/relationships/notesSlide" Target="../notesSlides/notesSlide24.xml"/><Relationship Id="rId1" Type="http://schemas.openxmlformats.org/officeDocument/2006/relationships/slideLayout" Target="../slideLayouts/slideLayout32.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image" Target="../media/image86.png"/></Relationships>
</file>

<file path=ppt/slides/_rels/slide31.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25.xml"/><Relationship Id="rId1" Type="http://schemas.openxmlformats.org/officeDocument/2006/relationships/slideLayout" Target="../slideLayouts/slideLayout24.xml"/><Relationship Id="rId4" Type="http://schemas.openxmlformats.org/officeDocument/2006/relationships/image" Target="../media/image65.png"/></Relationships>
</file>

<file path=ppt/slides/_rels/slide32.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6.xml"/><Relationship Id="rId1" Type="http://schemas.openxmlformats.org/officeDocument/2006/relationships/slideLayout" Target="../slideLayouts/slideLayout24.xml"/><Relationship Id="rId5" Type="http://schemas.openxmlformats.org/officeDocument/2006/relationships/image" Target="../media/image65.png"/><Relationship Id="rId4" Type="http://schemas.openxmlformats.org/officeDocument/2006/relationships/image" Target="../media/image91.svg"/></Relationships>
</file>

<file path=ppt/slides/_rels/slide33.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notesSlide" Target="../notesSlides/notesSlide27.xml"/><Relationship Id="rId1" Type="http://schemas.openxmlformats.org/officeDocument/2006/relationships/slideLayout" Target="../slideLayouts/slideLayout24.xml"/><Relationship Id="rId4" Type="http://schemas.openxmlformats.org/officeDocument/2006/relationships/image" Target="../media/image65.png"/></Relationships>
</file>

<file path=ppt/slides/_rels/slide34.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notesSlide" Target="../notesSlides/notesSlide28.xml"/><Relationship Id="rId1" Type="http://schemas.openxmlformats.org/officeDocument/2006/relationships/slideLayout" Target="../slideLayouts/slideLayout24.xml"/><Relationship Id="rId4" Type="http://schemas.openxmlformats.org/officeDocument/2006/relationships/image" Target="../media/image65.png"/></Relationships>
</file>

<file path=ppt/slides/_rels/slide35.xml.rels><?xml version="1.0" encoding="UTF-8" standalone="yes"?>
<Relationships xmlns="http://schemas.openxmlformats.org/package/2006/relationships"><Relationship Id="rId3" Type="http://schemas.openxmlformats.org/officeDocument/2006/relationships/image" Target="../media/image94.jpg"/><Relationship Id="rId2" Type="http://schemas.openxmlformats.org/officeDocument/2006/relationships/notesSlide" Target="../notesSlides/notesSlide29.xml"/><Relationship Id="rId1" Type="http://schemas.openxmlformats.org/officeDocument/2006/relationships/slideLayout" Target="../slideLayouts/slideLayout24.xml"/><Relationship Id="rId4" Type="http://schemas.openxmlformats.org/officeDocument/2006/relationships/image" Target="../media/image65.png"/></Relationships>
</file>

<file path=ppt/slides/_rels/slide3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95.jpg"/><Relationship Id="rId1" Type="http://schemas.openxmlformats.org/officeDocument/2006/relationships/slideLayout" Target="../slideLayouts/slideLayout33.xml"/><Relationship Id="rId4" Type="http://schemas.openxmlformats.org/officeDocument/2006/relationships/image" Target="../media/image56.svg"/></Relationships>
</file>

<file path=ppt/slides/_rels/slide3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96.jpg"/><Relationship Id="rId1" Type="http://schemas.openxmlformats.org/officeDocument/2006/relationships/slideLayout" Target="../slideLayouts/slideLayout33.xml"/><Relationship Id="rId4" Type="http://schemas.openxmlformats.org/officeDocument/2006/relationships/image" Target="../media/image56.svg"/></Relationships>
</file>

<file path=ppt/slides/_rels/slide38.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30.xml"/><Relationship Id="rId1" Type="http://schemas.openxmlformats.org/officeDocument/2006/relationships/slideLayout" Target="../slideLayouts/slideLayout24.xml"/><Relationship Id="rId4" Type="http://schemas.openxmlformats.org/officeDocument/2006/relationships/image" Target="../media/image65.png"/></Relationships>
</file>

<file path=ppt/slides/_rels/slide39.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31.xml"/><Relationship Id="rId1" Type="http://schemas.openxmlformats.org/officeDocument/2006/relationships/slideLayout" Target="../slideLayouts/slideLayout24.xml"/><Relationship Id="rId4" Type="http://schemas.openxmlformats.org/officeDocument/2006/relationships/image" Target="../media/image65.png"/></Relationships>
</file>

<file path=ppt/slides/_rels/slide4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2.xml"/><Relationship Id="rId1" Type="http://schemas.openxmlformats.org/officeDocument/2006/relationships/slideLayout" Target="../slideLayouts/slideLayout24.xml"/><Relationship Id="rId4" Type="http://schemas.openxmlformats.org/officeDocument/2006/relationships/hyperlink" Target="https://hbr.org/2015/12/what-is-disruptive-innovation"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3.xml"/><Relationship Id="rId1" Type="http://schemas.openxmlformats.org/officeDocument/2006/relationships/slideLayout" Target="../slideLayouts/slideLayout24.xml"/><Relationship Id="rId5" Type="http://schemas.openxmlformats.org/officeDocument/2006/relationships/image" Target="../media/image99.svg"/><Relationship Id="rId4" Type="http://schemas.openxmlformats.org/officeDocument/2006/relationships/image" Target="../media/image98.png"/></Relationships>
</file>

<file path=ppt/slides/_rels/slide4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4.xml"/><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5.xml"/><Relationship Id="rId1" Type="http://schemas.openxmlformats.org/officeDocument/2006/relationships/slideLayout" Target="../slideLayouts/slideLayout24.xml"/><Relationship Id="rId5" Type="http://schemas.openxmlformats.org/officeDocument/2006/relationships/image" Target="../media/image101.svg"/><Relationship Id="rId4" Type="http://schemas.openxmlformats.org/officeDocument/2006/relationships/image" Target="../media/image100.png"/></Relationships>
</file>

<file path=ppt/slides/_rels/slide4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6.xm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7.xml"/><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8.xml"/><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39.xml"/><Relationship Id="rId1" Type="http://schemas.openxmlformats.org/officeDocument/2006/relationships/slideLayout" Target="../slideLayouts/slideLayout24.xml"/><Relationship Id="rId5" Type="http://schemas.openxmlformats.org/officeDocument/2006/relationships/image" Target="../media/image65.png"/><Relationship Id="rId4" Type="http://schemas.openxmlformats.org/officeDocument/2006/relationships/image" Target="../media/image103.svg"/></Relationships>
</file>

<file path=ppt/slides/_rels/slide4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04.jpeg"/><Relationship Id="rId1" Type="http://schemas.openxmlformats.org/officeDocument/2006/relationships/slideLayout" Target="../slideLayouts/slideLayout52.xml"/><Relationship Id="rId4" Type="http://schemas.openxmlformats.org/officeDocument/2006/relationships/image" Target="../media/image56.svg"/></Relationships>
</file>

<file path=ppt/slides/_rels/slide4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0.xml"/><Relationship Id="rId1" Type="http://schemas.openxmlformats.org/officeDocument/2006/relationships/slideLayout" Target="../slideLayouts/slideLayout52.xml"/><Relationship Id="rId4" Type="http://schemas.openxmlformats.org/officeDocument/2006/relationships/image" Target="../media/image56.svg"/></Relationships>
</file>

<file path=ppt/slides/_rels/slide5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1.xml"/><Relationship Id="rId1" Type="http://schemas.openxmlformats.org/officeDocument/2006/relationships/slideLayout" Target="../slideLayouts/slideLayout52.xml"/><Relationship Id="rId4" Type="http://schemas.openxmlformats.org/officeDocument/2006/relationships/image" Target="../media/image56.svg"/></Relationships>
</file>

<file path=ppt/slides/_rels/slide51.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52.xml"/></Relationships>
</file>

<file path=ppt/slides/_rels/slide52.xml.rels><?xml version="1.0" encoding="UTF-8" standalone="yes"?>
<Relationships xmlns="http://schemas.openxmlformats.org/package/2006/relationships"><Relationship Id="rId3" Type="http://schemas.openxmlformats.org/officeDocument/2006/relationships/hyperlink" Target="https://www.statista.com/statistics/1295678/startup-failure-rate-in-africa-by-country/" TargetMode="External"/><Relationship Id="rId2" Type="http://schemas.openxmlformats.org/officeDocument/2006/relationships/notesSlide" Target="../notesSlides/notesSlide42.xml"/><Relationship Id="rId1" Type="http://schemas.openxmlformats.org/officeDocument/2006/relationships/slideLayout" Target="../slideLayouts/slideLayout52.xml"/><Relationship Id="rId5" Type="http://schemas.openxmlformats.org/officeDocument/2006/relationships/chart" Target="../charts/chart4.xml"/><Relationship Id="rId4" Type="http://schemas.openxmlformats.org/officeDocument/2006/relationships/image" Target="../media/image65.png"/></Relationships>
</file>

<file path=ppt/slides/_rels/slide5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05.jpeg"/><Relationship Id="rId1" Type="http://schemas.openxmlformats.org/officeDocument/2006/relationships/slideLayout" Target="../slideLayouts/slideLayout46.xml"/><Relationship Id="rId4" Type="http://schemas.openxmlformats.org/officeDocument/2006/relationships/image" Target="../media/image56.svg"/></Relationships>
</file>

<file path=ppt/slides/_rels/slide54.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png"/><Relationship Id="rId1" Type="http://schemas.openxmlformats.org/officeDocument/2006/relationships/slideLayout" Target="../slideLayouts/slideLayout60.xml"/></Relationships>
</file>

<file path=ppt/slides/_rels/slide55.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43.xml"/><Relationship Id="rId1" Type="http://schemas.openxmlformats.org/officeDocument/2006/relationships/slideLayout" Target="../slideLayouts/slideLayout43.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56.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44.xml"/><Relationship Id="rId1" Type="http://schemas.openxmlformats.org/officeDocument/2006/relationships/slideLayout" Target="../slideLayouts/slideLayout60.xml"/><Relationship Id="rId4" Type="http://schemas.openxmlformats.org/officeDocument/2006/relationships/image" Target="../media/image112.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4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13.png"/><Relationship Id="rId4" Type="http://schemas.openxmlformats.org/officeDocument/2006/relationships/image" Target="../media/image108.png"/></Relationships>
</file>

<file path=ppt/slides/_rels/slide58.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45.xml"/><Relationship Id="rId1" Type="http://schemas.openxmlformats.org/officeDocument/2006/relationships/slideLayout" Target="../slideLayouts/slideLayout45.xml"/><Relationship Id="rId4" Type="http://schemas.openxmlformats.org/officeDocument/2006/relationships/image" Target="../media/image114.png"/></Relationships>
</file>

<file path=ppt/slides/_rels/slide59.xml.rels><?xml version="1.0" encoding="UTF-8" standalone="yes"?>
<Relationships xmlns="http://schemas.openxmlformats.org/package/2006/relationships"><Relationship Id="rId3" Type="http://schemas.openxmlformats.org/officeDocument/2006/relationships/image" Target="../media/image115.jpg"/><Relationship Id="rId2" Type="http://schemas.openxmlformats.org/officeDocument/2006/relationships/notesSlide" Target="../notesSlides/notesSlide46.xml"/><Relationship Id="rId1" Type="http://schemas.openxmlformats.org/officeDocument/2006/relationships/slideLayout" Target="../slideLayouts/slideLayout45.xml"/><Relationship Id="rId4" Type="http://schemas.openxmlformats.org/officeDocument/2006/relationships/image" Target="../media/image114.png"/></Relationships>
</file>

<file path=ppt/slides/_rels/slide60.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47.xml"/><Relationship Id="rId1" Type="http://schemas.openxmlformats.org/officeDocument/2006/relationships/slideLayout" Target="../slideLayouts/slideLayout45.xml"/><Relationship Id="rId4" Type="http://schemas.openxmlformats.org/officeDocument/2006/relationships/image" Target="../media/image114.png"/></Relationships>
</file>

<file path=ppt/slides/_rels/slide61.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48.xml"/><Relationship Id="rId1" Type="http://schemas.openxmlformats.org/officeDocument/2006/relationships/slideLayout" Target="../slideLayouts/slideLayout45.xml"/><Relationship Id="rId4" Type="http://schemas.openxmlformats.org/officeDocument/2006/relationships/image" Target="../media/image114.png"/></Relationships>
</file>

<file path=ppt/slides/_rels/slide62.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49.xml"/><Relationship Id="rId1" Type="http://schemas.openxmlformats.org/officeDocument/2006/relationships/slideLayout" Target="../slideLayouts/slideLayout45.xml"/><Relationship Id="rId4" Type="http://schemas.openxmlformats.org/officeDocument/2006/relationships/image" Target="../media/image114.png"/></Relationships>
</file>

<file path=ppt/slides/_rels/slide63.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50.xml"/><Relationship Id="rId1" Type="http://schemas.openxmlformats.org/officeDocument/2006/relationships/slideLayout" Target="../slideLayouts/slideLayout45.xml"/><Relationship Id="rId4" Type="http://schemas.openxmlformats.org/officeDocument/2006/relationships/image" Target="../media/image114.png"/></Relationships>
</file>

<file path=ppt/slides/_rels/slide64.xml.rels><?xml version="1.0" encoding="UTF-8" standalone="yes"?>
<Relationships xmlns="http://schemas.openxmlformats.org/package/2006/relationships"><Relationship Id="rId3" Type="http://schemas.openxmlformats.org/officeDocument/2006/relationships/image" Target="../media/image119.emf"/><Relationship Id="rId2" Type="http://schemas.openxmlformats.org/officeDocument/2006/relationships/image" Target="../media/image108.png"/><Relationship Id="rId1" Type="http://schemas.openxmlformats.org/officeDocument/2006/relationships/slideLayout" Target="../slideLayouts/slideLayout45.xml"/><Relationship Id="rId6" Type="http://schemas.openxmlformats.org/officeDocument/2006/relationships/image" Target="../media/image122.png"/><Relationship Id="rId5" Type="http://schemas.openxmlformats.org/officeDocument/2006/relationships/image" Target="../media/image121.png"/><Relationship Id="rId4" Type="http://schemas.openxmlformats.org/officeDocument/2006/relationships/image" Target="../media/image120.png"/></Relationships>
</file>

<file path=ppt/slides/_rels/slide65.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08.png"/><Relationship Id="rId1" Type="http://schemas.openxmlformats.org/officeDocument/2006/relationships/slideLayout" Target="../slideLayouts/slideLayout36.xml"/></Relationships>
</file>

<file path=ppt/slides/_rels/slide66.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08.png"/><Relationship Id="rId1" Type="http://schemas.openxmlformats.org/officeDocument/2006/relationships/slideLayout" Target="../slideLayouts/slideLayout36.xml"/><Relationship Id="rId5" Type="http://schemas.openxmlformats.org/officeDocument/2006/relationships/image" Target="../media/image126.png"/><Relationship Id="rId4" Type="http://schemas.openxmlformats.org/officeDocument/2006/relationships/image" Target="../media/image125.png"/></Relationships>
</file>

<file path=ppt/slides/_rels/slide67.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08.png"/><Relationship Id="rId1" Type="http://schemas.openxmlformats.org/officeDocument/2006/relationships/slideLayout" Target="../slideLayouts/slideLayout36.xml"/></Relationships>
</file>

<file path=ppt/slides/_rels/slide68.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51.xml"/><Relationship Id="rId1" Type="http://schemas.openxmlformats.org/officeDocument/2006/relationships/slideLayout" Target="../slideLayouts/slideLayout7.xml"/><Relationship Id="rId5" Type="http://schemas.openxmlformats.org/officeDocument/2006/relationships/image" Target="../media/image56.svg"/><Relationship Id="rId4" Type="http://schemas.openxmlformats.org/officeDocument/2006/relationships/image" Target="../media/image55.png"/></Relationships>
</file>

<file path=ppt/slides/_rels/slide6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online.hbs.edu/blog/post/corporate-social-responsibility-statistics" TargetMode="External"/><Relationship Id="rId1" Type="http://schemas.openxmlformats.org/officeDocument/2006/relationships/slideLayout" Target="../slideLayouts/slideLayout22.xml"/><Relationship Id="rId4" Type="http://schemas.openxmlformats.org/officeDocument/2006/relationships/image" Target="../media/image56.svg"/></Relationships>
</file>

<file path=ppt/slides/_rels/slide70.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hyperlink" Target="https://online.hbs.edu/blog/post/corporate-social-responsibility-statistics" TargetMode="External"/><Relationship Id="rId1" Type="http://schemas.openxmlformats.org/officeDocument/2006/relationships/slideLayout" Target="../slideLayouts/slideLayout22.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129.svg"/></Relationships>
</file>

<file path=ppt/slides/_rels/slide71.xml.rels><?xml version="1.0" encoding="UTF-8" standalone="yes"?>
<Relationships xmlns="http://schemas.openxmlformats.org/package/2006/relationships"><Relationship Id="rId3" Type="http://schemas.openxmlformats.org/officeDocument/2006/relationships/hyperlink" Target="https://www.statista.com/statistics/1372794/consumer-attitudes-corporate-social-responsibility-worldwide/" TargetMode="External"/><Relationship Id="rId2" Type="http://schemas.openxmlformats.org/officeDocument/2006/relationships/image" Target="../media/image130.png"/><Relationship Id="rId1" Type="http://schemas.openxmlformats.org/officeDocument/2006/relationships/slideLayout" Target="../slideLayouts/slideLayout22.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chart" Target="../charts/chart5.xml"/></Relationships>
</file>

<file path=ppt/slides/_rels/slide7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www.tandfonline.com/doi/full/10.1080/1331677X.2018.1547202#abstract" TargetMode="External"/><Relationship Id="rId1" Type="http://schemas.openxmlformats.org/officeDocument/2006/relationships/slideLayout" Target="../slideLayouts/slideLayout22.xml"/><Relationship Id="rId4" Type="http://schemas.openxmlformats.org/officeDocument/2006/relationships/image" Target="../media/image56.svg"/></Relationships>
</file>

<file path=ppt/slides/_rels/slide7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www.tandfonline.com/doi/full/10.1080/1331677X.2018.1547202#abstract" TargetMode="External"/><Relationship Id="rId1" Type="http://schemas.openxmlformats.org/officeDocument/2006/relationships/slideLayout" Target="../slideLayouts/slideLayout22.xml"/><Relationship Id="rId4" Type="http://schemas.openxmlformats.org/officeDocument/2006/relationships/image" Target="../media/image56.svg"/></Relationships>
</file>

<file path=ppt/slides/_rels/slide74.xml.rels><?xml version="1.0" encoding="UTF-8" standalone="yes"?>
<Relationships xmlns="http://schemas.openxmlformats.org/package/2006/relationships"><Relationship Id="rId3" Type="http://schemas.openxmlformats.org/officeDocument/2006/relationships/hyperlink" Target="https://www.tandfonline.com/doi/full/10.1080/1331677X.2018.1547202#abstract" TargetMode="External"/><Relationship Id="rId2" Type="http://schemas.openxmlformats.org/officeDocument/2006/relationships/notesSlide" Target="../notesSlides/notesSlide52.xml"/><Relationship Id="rId1" Type="http://schemas.openxmlformats.org/officeDocument/2006/relationships/slideLayout" Target="../slideLayouts/slideLayout22.xml"/><Relationship Id="rId6" Type="http://schemas.openxmlformats.org/officeDocument/2006/relationships/image" Target="../media/image131.png"/><Relationship Id="rId5" Type="http://schemas.openxmlformats.org/officeDocument/2006/relationships/image" Target="../media/image56.svg"/><Relationship Id="rId4" Type="http://schemas.openxmlformats.org/officeDocument/2006/relationships/image" Target="../media/image55.png"/></Relationships>
</file>

<file path=ppt/slides/_rels/slide75.xml.rels><?xml version="1.0" encoding="UTF-8" standalone="yes"?>
<Relationships xmlns="http://schemas.openxmlformats.org/package/2006/relationships"><Relationship Id="rId3" Type="http://schemas.openxmlformats.org/officeDocument/2006/relationships/hyperlink" Target="https://www.tandfonline.com/doi/full/10.1080/1331677X.2018.1547202#abstract" TargetMode="External"/><Relationship Id="rId2" Type="http://schemas.openxmlformats.org/officeDocument/2006/relationships/notesSlide" Target="../notesSlides/notesSlide53.xml"/><Relationship Id="rId1" Type="http://schemas.openxmlformats.org/officeDocument/2006/relationships/slideLayout" Target="../slideLayouts/slideLayout22.xml"/><Relationship Id="rId6" Type="http://schemas.openxmlformats.org/officeDocument/2006/relationships/image" Target="../media/image131.png"/><Relationship Id="rId5" Type="http://schemas.openxmlformats.org/officeDocument/2006/relationships/image" Target="../media/image56.svg"/><Relationship Id="rId4" Type="http://schemas.openxmlformats.org/officeDocument/2006/relationships/image" Target="../media/image55.png"/></Relationships>
</file>

<file path=ppt/slides/_rels/slide76.xml.rels><?xml version="1.0" encoding="UTF-8" standalone="yes"?>
<Relationships xmlns="http://schemas.openxmlformats.org/package/2006/relationships"><Relationship Id="rId3" Type="http://schemas.openxmlformats.org/officeDocument/2006/relationships/hyperlink" Target="https://www.tandfonline.com/doi/full/10.1080/1331677X.2018.1547202#abstract" TargetMode="External"/><Relationship Id="rId2" Type="http://schemas.openxmlformats.org/officeDocument/2006/relationships/notesSlide" Target="../notesSlides/notesSlide54.xml"/><Relationship Id="rId1" Type="http://schemas.openxmlformats.org/officeDocument/2006/relationships/slideLayout" Target="../slideLayouts/slideLayout22.xml"/><Relationship Id="rId5" Type="http://schemas.openxmlformats.org/officeDocument/2006/relationships/image" Target="../media/image56.svg"/><Relationship Id="rId4" Type="http://schemas.openxmlformats.org/officeDocument/2006/relationships/image" Target="../media/image55.png"/></Relationships>
</file>

<file path=ppt/slides/_rels/slide7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32.jpeg"/><Relationship Id="rId1" Type="http://schemas.openxmlformats.org/officeDocument/2006/relationships/slideLayout" Target="../slideLayouts/slideLayout22.xml"/><Relationship Id="rId4" Type="http://schemas.openxmlformats.org/officeDocument/2006/relationships/image" Target="../media/image56.svg"/></Relationships>
</file>

<file path=ppt/slides/_rels/slide7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33.jpeg"/><Relationship Id="rId1" Type="http://schemas.openxmlformats.org/officeDocument/2006/relationships/slideLayout" Target="../slideLayouts/slideLayout22.xml"/><Relationship Id="rId4" Type="http://schemas.openxmlformats.org/officeDocument/2006/relationships/image" Target="../media/image56.svg"/></Relationships>
</file>

<file path=ppt/slides/_rels/slide7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34.jpg"/><Relationship Id="rId1" Type="http://schemas.openxmlformats.org/officeDocument/2006/relationships/slideLayout" Target="../slideLayouts/slideLayout22.xml"/><Relationship Id="rId4" Type="http://schemas.openxmlformats.org/officeDocument/2006/relationships/image" Target="../media/image56.svg"/></Relationships>
</file>

<file path=ppt/slides/_rels/slide8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35.jpg"/><Relationship Id="rId1" Type="http://schemas.openxmlformats.org/officeDocument/2006/relationships/slideLayout" Target="../slideLayouts/slideLayout22.xml"/><Relationship Id="rId4" Type="http://schemas.openxmlformats.org/officeDocument/2006/relationships/image" Target="../media/image56.svg"/></Relationships>
</file>

<file path=ppt/slides/_rels/slide81.xml.rels><?xml version="1.0" encoding="UTF-8" standalone="yes"?>
<Relationships xmlns="http://schemas.openxmlformats.org/package/2006/relationships"><Relationship Id="rId3" Type="http://schemas.openxmlformats.org/officeDocument/2006/relationships/image" Target="../media/image137.svg"/><Relationship Id="rId2" Type="http://schemas.openxmlformats.org/officeDocument/2006/relationships/image" Target="../media/image136.png"/><Relationship Id="rId1" Type="http://schemas.openxmlformats.org/officeDocument/2006/relationships/slideLayout" Target="../slideLayouts/slideLayout22.xml"/><Relationship Id="rId5" Type="http://schemas.openxmlformats.org/officeDocument/2006/relationships/image" Target="../media/image56.svg"/><Relationship Id="rId4" Type="http://schemas.openxmlformats.org/officeDocument/2006/relationships/image" Target="../media/image55.png"/></Relationships>
</file>

<file path=ppt/slides/_rels/slide82.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55.xml"/><Relationship Id="rId1" Type="http://schemas.openxmlformats.org/officeDocument/2006/relationships/slideLayout" Target="../slideLayouts/slideLayout22.xml"/><Relationship Id="rId6" Type="http://schemas.openxmlformats.org/officeDocument/2006/relationships/image" Target="../media/image139.jpeg"/><Relationship Id="rId5" Type="http://schemas.openxmlformats.org/officeDocument/2006/relationships/image" Target="../media/image56.svg"/><Relationship Id="rId4" Type="http://schemas.openxmlformats.org/officeDocument/2006/relationships/image" Target="../media/image55.png"/></Relationships>
</file>

<file path=ppt/slides/_rels/slide8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56.xml"/><Relationship Id="rId1" Type="http://schemas.openxmlformats.org/officeDocument/2006/relationships/slideLayout" Target="../slideLayouts/slideLayout22.xml"/><Relationship Id="rId6" Type="http://schemas.openxmlformats.org/officeDocument/2006/relationships/image" Target="../media/image141.svg"/><Relationship Id="rId5" Type="http://schemas.openxmlformats.org/officeDocument/2006/relationships/image" Target="../media/image140.png"/><Relationship Id="rId4" Type="http://schemas.openxmlformats.org/officeDocument/2006/relationships/image" Target="../media/image56.svg"/></Relationships>
</file>

<file path=ppt/slides/_rels/slide84.xml.rels><?xml version="1.0" encoding="UTF-8" standalone="yes"?>
<Relationships xmlns="http://schemas.openxmlformats.org/package/2006/relationships"><Relationship Id="rId8" Type="http://schemas.openxmlformats.org/officeDocument/2006/relationships/image" Target="../media/image143.svg"/><Relationship Id="rId3" Type="http://schemas.openxmlformats.org/officeDocument/2006/relationships/image" Target="../media/image55.png"/><Relationship Id="rId7" Type="http://schemas.openxmlformats.org/officeDocument/2006/relationships/image" Target="../media/image142.png"/><Relationship Id="rId2" Type="http://schemas.openxmlformats.org/officeDocument/2006/relationships/notesSlide" Target="../notesSlides/notesSlide57.xml"/><Relationship Id="rId1" Type="http://schemas.openxmlformats.org/officeDocument/2006/relationships/slideLayout" Target="../slideLayouts/slideLayout22.xml"/><Relationship Id="rId6" Type="http://schemas.openxmlformats.org/officeDocument/2006/relationships/image" Target="../media/image141.svg"/><Relationship Id="rId5" Type="http://schemas.openxmlformats.org/officeDocument/2006/relationships/image" Target="../media/image140.png"/><Relationship Id="rId4" Type="http://schemas.openxmlformats.org/officeDocument/2006/relationships/image" Target="../media/image56.svg"/></Relationships>
</file>

<file path=ppt/slides/_rels/slide85.xml.rels><?xml version="1.0" encoding="UTF-8" standalone="yes"?>
<Relationships xmlns="http://schemas.openxmlformats.org/package/2006/relationships"><Relationship Id="rId8" Type="http://schemas.openxmlformats.org/officeDocument/2006/relationships/image" Target="../media/image141.svg"/><Relationship Id="rId3" Type="http://schemas.openxmlformats.org/officeDocument/2006/relationships/image" Target="../media/image55.png"/><Relationship Id="rId7" Type="http://schemas.openxmlformats.org/officeDocument/2006/relationships/image" Target="../media/image140.png"/><Relationship Id="rId2" Type="http://schemas.openxmlformats.org/officeDocument/2006/relationships/notesSlide" Target="../notesSlides/notesSlide58.xml"/><Relationship Id="rId1" Type="http://schemas.openxmlformats.org/officeDocument/2006/relationships/slideLayout" Target="../slideLayouts/slideLayout22.xml"/><Relationship Id="rId6" Type="http://schemas.openxmlformats.org/officeDocument/2006/relationships/image" Target="../media/image145.svg"/><Relationship Id="rId5" Type="http://schemas.openxmlformats.org/officeDocument/2006/relationships/image" Target="../media/image144.png"/><Relationship Id="rId10" Type="http://schemas.openxmlformats.org/officeDocument/2006/relationships/image" Target="../media/image143.svg"/><Relationship Id="rId4" Type="http://schemas.openxmlformats.org/officeDocument/2006/relationships/image" Target="../media/image56.svg"/><Relationship Id="rId9" Type="http://schemas.openxmlformats.org/officeDocument/2006/relationships/image" Target="../media/image142.png"/></Relationships>
</file>

<file path=ppt/slides/_rels/slide86.xml.rels><?xml version="1.0" encoding="UTF-8" standalone="yes"?>
<Relationships xmlns="http://schemas.openxmlformats.org/package/2006/relationships"><Relationship Id="rId8" Type="http://schemas.openxmlformats.org/officeDocument/2006/relationships/image" Target="../media/image145.svg"/><Relationship Id="rId3" Type="http://schemas.openxmlformats.org/officeDocument/2006/relationships/image" Target="../media/image55.png"/><Relationship Id="rId7" Type="http://schemas.openxmlformats.org/officeDocument/2006/relationships/image" Target="../media/image144.png"/><Relationship Id="rId12" Type="http://schemas.openxmlformats.org/officeDocument/2006/relationships/image" Target="../media/image143.svg"/><Relationship Id="rId2" Type="http://schemas.openxmlformats.org/officeDocument/2006/relationships/notesSlide" Target="../notesSlides/notesSlide59.xml"/><Relationship Id="rId1" Type="http://schemas.openxmlformats.org/officeDocument/2006/relationships/slideLayout" Target="../slideLayouts/slideLayout22.xml"/><Relationship Id="rId6" Type="http://schemas.openxmlformats.org/officeDocument/2006/relationships/image" Target="../media/image147.svg"/><Relationship Id="rId11" Type="http://schemas.openxmlformats.org/officeDocument/2006/relationships/image" Target="../media/image142.png"/><Relationship Id="rId5" Type="http://schemas.openxmlformats.org/officeDocument/2006/relationships/image" Target="../media/image146.png"/><Relationship Id="rId10" Type="http://schemas.openxmlformats.org/officeDocument/2006/relationships/image" Target="../media/image141.svg"/><Relationship Id="rId4" Type="http://schemas.openxmlformats.org/officeDocument/2006/relationships/image" Target="../media/image56.svg"/><Relationship Id="rId9" Type="http://schemas.openxmlformats.org/officeDocument/2006/relationships/image" Target="../media/image140.png"/></Relationships>
</file>

<file path=ppt/slides/_rels/slide87.xml.rels><?xml version="1.0" encoding="UTF-8" standalone="yes"?>
<Relationships xmlns="http://schemas.openxmlformats.org/package/2006/relationships"><Relationship Id="rId8" Type="http://schemas.openxmlformats.org/officeDocument/2006/relationships/image" Target="../media/image140.png"/><Relationship Id="rId3" Type="http://schemas.openxmlformats.org/officeDocument/2006/relationships/image" Target="../media/image56.svg"/><Relationship Id="rId7" Type="http://schemas.openxmlformats.org/officeDocument/2006/relationships/image" Target="../media/image145.svg"/><Relationship Id="rId2" Type="http://schemas.openxmlformats.org/officeDocument/2006/relationships/image" Target="../media/image55.png"/><Relationship Id="rId1" Type="http://schemas.openxmlformats.org/officeDocument/2006/relationships/slideLayout" Target="../slideLayouts/slideLayout22.xml"/><Relationship Id="rId6" Type="http://schemas.openxmlformats.org/officeDocument/2006/relationships/image" Target="../media/image144.png"/><Relationship Id="rId11" Type="http://schemas.openxmlformats.org/officeDocument/2006/relationships/image" Target="../media/image143.svg"/><Relationship Id="rId5" Type="http://schemas.openxmlformats.org/officeDocument/2006/relationships/image" Target="../media/image147.svg"/><Relationship Id="rId10" Type="http://schemas.openxmlformats.org/officeDocument/2006/relationships/image" Target="../media/image142.png"/><Relationship Id="rId4" Type="http://schemas.openxmlformats.org/officeDocument/2006/relationships/image" Target="../media/image146.png"/><Relationship Id="rId9" Type="http://schemas.openxmlformats.org/officeDocument/2006/relationships/image" Target="../media/image141.svg"/></Relationships>
</file>

<file path=ppt/slides/_rels/slide8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48.jpg"/><Relationship Id="rId1" Type="http://schemas.openxmlformats.org/officeDocument/2006/relationships/slideLayout" Target="../slideLayouts/slideLayout21.xml"/><Relationship Id="rId4" Type="http://schemas.openxmlformats.org/officeDocument/2006/relationships/image" Target="../media/image56.svg"/></Relationships>
</file>

<file path=ppt/slides/_rels/slide8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49.jpg"/><Relationship Id="rId1" Type="http://schemas.openxmlformats.org/officeDocument/2006/relationships/slideLayout" Target="../slideLayouts/slideLayout22.xml"/><Relationship Id="rId4" Type="http://schemas.openxmlformats.org/officeDocument/2006/relationships/image" Target="../media/image56.svg"/></Relationships>
</file>

<file path=ppt/slides/_rels/slide90.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notesSlide" Target="../notesSlides/notesSlide60.xml"/><Relationship Id="rId1" Type="http://schemas.openxmlformats.org/officeDocument/2006/relationships/slideLayout" Target="../slideLayouts/slideLayout21.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64.jpg"/></Relationships>
</file>

<file path=ppt/slides/_rels/slide91.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notesSlide" Target="../notesSlides/notesSlide61.xml"/><Relationship Id="rId1" Type="http://schemas.openxmlformats.org/officeDocument/2006/relationships/slideLayout" Target="../slideLayouts/slideLayout21.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64.jpg"/></Relationships>
</file>

<file path=ppt/slides/_rels/slide92.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notesSlide" Target="../notesSlides/notesSlide62.xml"/><Relationship Id="rId1" Type="http://schemas.openxmlformats.org/officeDocument/2006/relationships/slideLayout" Target="../slideLayouts/slideLayout21.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64.jpg"/></Relationships>
</file>

<file path=ppt/slides/_rels/slide93.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notesSlide" Target="../notesSlides/notesSlide63.xml"/><Relationship Id="rId1" Type="http://schemas.openxmlformats.org/officeDocument/2006/relationships/slideLayout" Target="../slideLayouts/slideLayout21.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64.jpg"/></Relationships>
</file>

<file path=ppt/slides/_rels/slide94.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64.xml"/><Relationship Id="rId1" Type="http://schemas.openxmlformats.org/officeDocument/2006/relationships/slideLayout" Target="../slideLayouts/slideLayout21.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64.jpg"/></Relationships>
</file>

<file path=ppt/slides/_rels/slide95.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notesSlide" Target="../notesSlides/notesSlide65.xml"/><Relationship Id="rId1" Type="http://schemas.openxmlformats.org/officeDocument/2006/relationships/slideLayout" Target="../slideLayouts/slideLayout21.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64.jpg"/></Relationships>
</file>

<file path=ppt/slides/_rels/slide96.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notesSlide" Target="../notesSlides/notesSlide66.xml"/><Relationship Id="rId1" Type="http://schemas.openxmlformats.org/officeDocument/2006/relationships/slideLayout" Target="../slideLayouts/slideLayout21.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64.jpg"/></Relationships>
</file>

<file path=ppt/slides/_rels/slide97.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notesSlide" Target="../notesSlides/notesSlide67.xml"/><Relationship Id="rId1" Type="http://schemas.openxmlformats.org/officeDocument/2006/relationships/slideLayout" Target="../slideLayouts/slideLayout21.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64.jpg"/></Relationships>
</file>

<file path=ppt/slides/_rels/slide98.xml.rels><?xml version="1.0" encoding="UTF-8" standalone="yes"?>
<Relationships xmlns="http://schemas.openxmlformats.org/package/2006/relationships"><Relationship Id="rId3" Type="http://schemas.openxmlformats.org/officeDocument/2006/relationships/image" Target="../media/image64.jpg"/><Relationship Id="rId7" Type="http://schemas.openxmlformats.org/officeDocument/2006/relationships/image" Target="../media/image159.svg"/><Relationship Id="rId2" Type="http://schemas.openxmlformats.org/officeDocument/2006/relationships/notesSlide" Target="../notesSlides/notesSlide68.xml"/><Relationship Id="rId1" Type="http://schemas.openxmlformats.org/officeDocument/2006/relationships/slideLayout" Target="../slideLayouts/slideLayout21.xml"/><Relationship Id="rId6" Type="http://schemas.openxmlformats.org/officeDocument/2006/relationships/image" Target="../media/image158.png"/><Relationship Id="rId5" Type="http://schemas.openxmlformats.org/officeDocument/2006/relationships/image" Target="../media/image56.svg"/><Relationship Id="rId4" Type="http://schemas.openxmlformats.org/officeDocument/2006/relationships/image" Target="../media/image55.png"/></Relationships>
</file>

<file path=ppt/slides/_rels/slide99.xml.rels><?xml version="1.0" encoding="UTF-8" standalone="yes"?>
<Relationships xmlns="http://schemas.openxmlformats.org/package/2006/relationships"><Relationship Id="rId3" Type="http://schemas.openxmlformats.org/officeDocument/2006/relationships/hyperlink" Target="https://zaap.bio/vusithembekwayo" TargetMode="External"/><Relationship Id="rId2" Type="http://schemas.openxmlformats.org/officeDocument/2006/relationships/notesSlide" Target="../notesSlides/notesSlide69.xml"/><Relationship Id="rId1" Type="http://schemas.openxmlformats.org/officeDocument/2006/relationships/slideLayout" Target="../slideLayouts/slideLayout57.xml"/><Relationship Id="rId5" Type="http://schemas.openxmlformats.org/officeDocument/2006/relationships/image" Target="../media/image56.svg"/><Relationship Id="rId4" Type="http://schemas.openxmlformats.org/officeDocument/2006/relationships/image" Target="../media/image55.png"/></Relationships>
</file>

<file path=ppt/slides/_rels/slide100.xml.rels><?xml version="1.0" encoding="UTF-8" standalone="yes"?>
<Relationships xmlns="http://schemas.openxmlformats.org/package/2006/relationships"><Relationship Id="rId8" Type="http://schemas.openxmlformats.org/officeDocument/2006/relationships/hyperlink" Target="https://vtclub100.mn.co/landing?space_id=7634950" TargetMode="External"/><Relationship Id="rId3" Type="http://schemas.openxmlformats.org/officeDocument/2006/relationships/image" Target="../media/image43.png"/><Relationship Id="rId7" Type="http://schemas.openxmlformats.org/officeDocument/2006/relationships/image" Target="../media/image160.png"/><Relationship Id="rId2" Type="http://schemas.openxmlformats.org/officeDocument/2006/relationships/notesSlide" Target="../notesSlides/notesSlide70.xml"/><Relationship Id="rId1" Type="http://schemas.openxmlformats.org/officeDocument/2006/relationships/slideLayout" Target="../slideLayouts/slideLayout57.xml"/><Relationship Id="rId6" Type="http://schemas.openxmlformats.org/officeDocument/2006/relationships/hyperlink" Target="https://vtclub100x.com/" TargetMode="External"/><Relationship Id="rId5" Type="http://schemas.openxmlformats.org/officeDocument/2006/relationships/hyperlink" Target="https://www.instagram.com/vtclub100/?hl=en" TargetMode="External"/><Relationship Id="rId10" Type="http://schemas.openxmlformats.org/officeDocument/2006/relationships/image" Target="../media/image16.png"/><Relationship Id="rId4" Type="http://schemas.openxmlformats.org/officeDocument/2006/relationships/hyperlink" Target="https://zaap.bio/vusithembekwayo" TargetMode="External"/><Relationship Id="rId9" Type="http://schemas.openxmlformats.org/officeDocument/2006/relationships/image" Target="../media/image161.jpg"/></Relationships>
</file>

<file path=ppt/slides/_rels/slide101.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71.xml"/><Relationship Id="rId1" Type="http://schemas.openxmlformats.org/officeDocument/2006/relationships/slideLayout" Target="../slideLayouts/slideLayout57.xml"/><Relationship Id="rId6" Type="http://schemas.openxmlformats.org/officeDocument/2006/relationships/image" Target="../media/image16.png"/><Relationship Id="rId5" Type="http://schemas.openxmlformats.org/officeDocument/2006/relationships/hyperlink" Target="https://zaap.bio/vusithembekwayo" TargetMode="External"/><Relationship Id="rId4" Type="http://schemas.openxmlformats.org/officeDocument/2006/relationships/image" Target="../media/image163.png"/></Relationships>
</file>

<file path=ppt/slides/_rels/slide102.xml.rels><?xml version="1.0" encoding="UTF-8" standalone="yes"?>
<Relationships xmlns="http://schemas.openxmlformats.org/package/2006/relationships"><Relationship Id="rId8" Type="http://schemas.openxmlformats.org/officeDocument/2006/relationships/hyperlink" Target="https://www.linkedin.com/company/schoolofscale/?originalSubdomain=za" TargetMode="External"/><Relationship Id="rId3" Type="http://schemas.openxmlformats.org/officeDocument/2006/relationships/image" Target="../media/image164.jpg"/><Relationship Id="rId7" Type="http://schemas.openxmlformats.org/officeDocument/2006/relationships/hyperlink" Target="https://x.com/schoolofscale" TargetMode="External"/><Relationship Id="rId12" Type="http://schemas.openxmlformats.org/officeDocument/2006/relationships/image" Target="../media/image166.png"/><Relationship Id="rId2" Type="http://schemas.openxmlformats.org/officeDocument/2006/relationships/notesSlide" Target="../notesSlides/notesSlide72.xml"/><Relationship Id="rId1" Type="http://schemas.openxmlformats.org/officeDocument/2006/relationships/slideLayout" Target="../slideLayouts/slideLayout57.xml"/><Relationship Id="rId6" Type="http://schemas.openxmlformats.org/officeDocument/2006/relationships/hyperlink" Target="https://www.instagram.com/schoolofscale_/" TargetMode="External"/><Relationship Id="rId11" Type="http://schemas.openxmlformats.org/officeDocument/2006/relationships/image" Target="../media/image16.png"/><Relationship Id="rId5" Type="http://schemas.openxmlformats.org/officeDocument/2006/relationships/hyperlink" Target="https://www.facebook.com/schoolofscalecompany/" TargetMode="External"/><Relationship Id="rId10" Type="http://schemas.openxmlformats.org/officeDocument/2006/relationships/hyperlink" Target="https://zaap.bio/vusithembekwayo" TargetMode="External"/><Relationship Id="rId4" Type="http://schemas.openxmlformats.org/officeDocument/2006/relationships/image" Target="../media/image165.jpg"/><Relationship Id="rId9" Type="http://schemas.openxmlformats.org/officeDocument/2006/relationships/hyperlink" Target="https://schoolofscale.co/" TargetMode="External"/></Relationships>
</file>

<file path=ppt/slides/_rels/slide103.xml.rels><?xml version="1.0" encoding="UTF-8" standalone="yes"?>
<Relationships xmlns="http://schemas.openxmlformats.org/package/2006/relationships"><Relationship Id="rId8" Type="http://schemas.openxmlformats.org/officeDocument/2006/relationships/image" Target="../media/image168.png"/><Relationship Id="rId3" Type="http://schemas.openxmlformats.org/officeDocument/2006/relationships/hyperlink" Target="https://zaap.bio/vusithembekwayo" TargetMode="External"/><Relationship Id="rId7" Type="http://schemas.openxmlformats.org/officeDocument/2006/relationships/image" Target="../media/image167.png"/><Relationship Id="rId2" Type="http://schemas.openxmlformats.org/officeDocument/2006/relationships/notesSlide" Target="../notesSlides/notesSlide73.xml"/><Relationship Id="rId1" Type="http://schemas.openxmlformats.org/officeDocument/2006/relationships/slideLayout" Target="../slideLayouts/slideLayout57.xml"/><Relationship Id="rId6" Type="http://schemas.openxmlformats.org/officeDocument/2006/relationships/image" Target="../media/image166.png"/><Relationship Id="rId5" Type="http://schemas.openxmlformats.org/officeDocument/2006/relationships/hyperlink" Target="https://vusi-98nflpz3.scoreapp.com/" TargetMode="External"/><Relationship Id="rId4" Type="http://schemas.openxmlformats.org/officeDocument/2006/relationships/hyperlink" Target="https://vusi-rpgnsno5.scoreapp.com/" TargetMode="External"/><Relationship Id="rId9" Type="http://schemas.openxmlformats.org/officeDocument/2006/relationships/image" Target="../media/image16.png"/></Relationships>
</file>

<file path=ppt/slides/_rels/slide104.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69.png"/><Relationship Id="rId7" Type="http://schemas.openxmlformats.org/officeDocument/2006/relationships/hyperlink" Target="https://form.typeform.com/to/wpCFUCV6" TargetMode="External"/><Relationship Id="rId2" Type="http://schemas.openxmlformats.org/officeDocument/2006/relationships/notesSlide" Target="../notesSlides/notesSlide74.xml"/><Relationship Id="rId1" Type="http://schemas.openxmlformats.org/officeDocument/2006/relationships/slideLayout" Target="../slideLayouts/slideLayout57.xml"/><Relationship Id="rId6" Type="http://schemas.openxmlformats.org/officeDocument/2006/relationships/image" Target="../media/image171.png"/><Relationship Id="rId5" Type="http://schemas.openxmlformats.org/officeDocument/2006/relationships/hyperlink" Target="https://form.typeform.com/to/UtWYq4yB" TargetMode="External"/><Relationship Id="rId10" Type="http://schemas.openxmlformats.org/officeDocument/2006/relationships/image" Target="../media/image173.svg"/><Relationship Id="rId4" Type="http://schemas.openxmlformats.org/officeDocument/2006/relationships/image" Target="../media/image170.png"/><Relationship Id="rId9" Type="http://schemas.openxmlformats.org/officeDocument/2006/relationships/image" Target="../media/image172.png"/></Relationships>
</file>

<file path=ppt/slides/_rels/slide105.xml.rels><?xml version="1.0" encoding="UTF-8" standalone="yes"?>
<Relationships xmlns="http://schemas.openxmlformats.org/package/2006/relationships"><Relationship Id="rId3" Type="http://schemas.openxmlformats.org/officeDocument/2006/relationships/image" Target="../media/image174.jpg"/><Relationship Id="rId2" Type="http://schemas.openxmlformats.org/officeDocument/2006/relationships/notesSlide" Target="../notesSlides/notesSlide75.xml"/><Relationship Id="rId1" Type="http://schemas.openxmlformats.org/officeDocument/2006/relationships/slideLayout" Target="../slideLayouts/slideLayout57.xml"/><Relationship Id="rId6" Type="http://schemas.openxmlformats.org/officeDocument/2006/relationships/image" Target="../media/image16.png"/><Relationship Id="rId5" Type="http://schemas.openxmlformats.org/officeDocument/2006/relationships/image" Target="../media/image175.png"/><Relationship Id="rId4" Type="http://schemas.openxmlformats.org/officeDocument/2006/relationships/hyperlink" Target="https://zaap.bio/vusithembekwayo" TargetMode="External"/></Relationships>
</file>

<file path=ppt/slides/_rels/slide10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46.png"/><Relationship Id="rId7" Type="http://schemas.openxmlformats.org/officeDocument/2006/relationships/hyperlink" Target="https://open.spotify.com/show/24w9rYGFzEWdUxQSNhCAan?si=DOM32XsjQka9njcxeolKLQ&amp;nd=1&amp;utm_medium=organic&amp;product=open&amp;%24full_url=https%3A%2F%2Fopen.spotify.com%2Fshow%2F24w9rYGFzEWdUxQSNhCAan%3Fsi%3DDOM32XsjQka9njcxeolKLQ&amp;feature=organic&amp;_branch_match_id=1301225109572769364&amp;_branch_referrer=H4sIAAAAAAAAA7WN3QqCMACFn2ZeKm0SGEhEZhf9IRHVVaw523RtYz9oPX0z6BGCAwfOx8dhzmk7SxKrlePNK8Zax4LLLplro2pPXK40lRGAaeOFuHkjcjYqAC0ALENGHP9sop5hskz1oWDaZ%2Ba6Lt%2Brc30aquOeLRdYAlRaDlBRHHYIXmxbdTiTLRmoEptt9T3CQtwx6f5%2BBuBU1oFOooZi5w3NlXlgyckHCWimtxUBAAA%3D" TargetMode="External"/><Relationship Id="rId2" Type="http://schemas.openxmlformats.org/officeDocument/2006/relationships/notesSlide" Target="../notesSlides/notesSlide76.xml"/><Relationship Id="rId1" Type="http://schemas.openxmlformats.org/officeDocument/2006/relationships/slideLayout" Target="../slideLayouts/slideLayout57.xml"/><Relationship Id="rId6" Type="http://schemas.openxmlformats.org/officeDocument/2006/relationships/image" Target="../media/image177.jpg"/><Relationship Id="rId5" Type="http://schemas.openxmlformats.org/officeDocument/2006/relationships/image" Target="../media/image176.png"/><Relationship Id="rId4" Type="http://schemas.openxmlformats.org/officeDocument/2006/relationships/hyperlink" Target="https://zaap.bio/vusithembekwayo" TargetMode="External"/></Relationships>
</file>

<file path=ppt/slides/_rels/slide107.xml.rels><?xml version="1.0" encoding="UTF-8" standalone="yes"?>
<Relationships xmlns="http://schemas.openxmlformats.org/package/2006/relationships"><Relationship Id="rId8" Type="http://schemas.openxmlformats.org/officeDocument/2006/relationships/hyperlink" Target="https://www.youtube.com/channel/UC_Ktic72t5bDX_3go_9u_pg" TargetMode="External"/><Relationship Id="rId13" Type="http://schemas.openxmlformats.org/officeDocument/2006/relationships/hyperlink" Target="https://www.instagram.com/schoolofscale_/" TargetMode="External"/><Relationship Id="rId18" Type="http://schemas.openxmlformats.org/officeDocument/2006/relationships/image" Target="../media/image16.png"/><Relationship Id="rId3" Type="http://schemas.openxmlformats.org/officeDocument/2006/relationships/hyperlink" Target="https://zaap.bio/vusithembekwayo" TargetMode="External"/><Relationship Id="rId7" Type="http://schemas.openxmlformats.org/officeDocument/2006/relationships/hyperlink" Target="https://x.com/vusithembekwayo?lang=en" TargetMode="External"/><Relationship Id="rId12" Type="http://schemas.openxmlformats.org/officeDocument/2006/relationships/hyperlink" Target="https://x.com/schoolofscale" TargetMode="External"/><Relationship Id="rId17" Type="http://schemas.openxmlformats.org/officeDocument/2006/relationships/image" Target="../media/image180.svg"/><Relationship Id="rId2" Type="http://schemas.openxmlformats.org/officeDocument/2006/relationships/image" Target="../media/image178.jpg"/><Relationship Id="rId16" Type="http://schemas.openxmlformats.org/officeDocument/2006/relationships/image" Target="../media/image179.png"/><Relationship Id="rId1" Type="http://schemas.openxmlformats.org/officeDocument/2006/relationships/slideLayout" Target="../slideLayouts/slideLayout57.xml"/><Relationship Id="rId6" Type="http://schemas.openxmlformats.org/officeDocument/2006/relationships/hyperlink" Target="https://www.facebook.com/VusiThembekwayoPage/" TargetMode="External"/><Relationship Id="rId11" Type="http://schemas.openxmlformats.org/officeDocument/2006/relationships/hyperlink" Target="https://www.linkedin.com/company/schoolofscale/?originalSubdomain=za" TargetMode="External"/><Relationship Id="rId5" Type="http://schemas.openxmlformats.org/officeDocument/2006/relationships/hyperlink" Target="https://www.news24.com/news24/bi-archive/south-africas-10-favourite-podcasts-right-now-2021-12" TargetMode="External"/><Relationship Id="rId15" Type="http://schemas.openxmlformats.org/officeDocument/2006/relationships/hyperlink" Target="https://www.instagram.com/vtclub100/?hl=en" TargetMode="External"/><Relationship Id="rId10" Type="http://schemas.openxmlformats.org/officeDocument/2006/relationships/hyperlink" Target="https://www.tiktok.com/@vusithembekwayo_official?lang=en" TargetMode="External"/><Relationship Id="rId4" Type="http://schemas.openxmlformats.org/officeDocument/2006/relationships/hyperlink" Target="https://www.instagram.com/vusithembekwayo/?hl=en" TargetMode="External"/><Relationship Id="rId9" Type="http://schemas.openxmlformats.org/officeDocument/2006/relationships/hyperlink" Target="https://www.linkedin.com/company/vusi-thembekwayo-inc/" TargetMode="External"/><Relationship Id="rId14" Type="http://schemas.openxmlformats.org/officeDocument/2006/relationships/hyperlink" Target="https://www.facebook.com/schoolofscalecompan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885F51A-3461-E549-96FB-D71A730A9B97}"/>
              </a:ext>
            </a:extLst>
          </p:cNvPr>
          <p:cNvPicPr>
            <a:picLocks noChangeAspect="1"/>
          </p:cNvPicPr>
          <p:nvPr/>
        </p:nvPicPr>
        <p:blipFill rotWithShape="1">
          <a:blip r:embed="rId4"/>
          <a:srcRect b="71350"/>
          <a:stretch/>
        </p:blipFill>
        <p:spPr>
          <a:xfrm>
            <a:off x="-162176" y="5197094"/>
            <a:ext cx="12487527" cy="1660908"/>
          </a:xfrm>
          <a:prstGeom prst="rect">
            <a:avLst/>
          </a:prstGeom>
        </p:spPr>
      </p:pic>
      <p:pic>
        <p:nvPicPr>
          <p:cNvPr id="2" name="Hype Walk In.mp4">
            <a:hlinkClick r:id="" action="ppaction://media"/>
            <a:extLst>
              <a:ext uri="{FF2B5EF4-FFF2-40B4-BE49-F238E27FC236}">
                <a16:creationId xmlns:a16="http://schemas.microsoft.com/office/drawing/2014/main" id="{C60DDBD1-976C-8E99-23D6-07E12720C8B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304527" y="711201"/>
            <a:ext cx="7862051" cy="4587495"/>
          </a:xfrm>
          <a:prstGeom prst="rect">
            <a:avLst/>
          </a:prstGeom>
        </p:spPr>
      </p:pic>
      <p:pic>
        <p:nvPicPr>
          <p:cNvPr id="10" name="Picture 9">
            <a:extLst>
              <a:ext uri="{FF2B5EF4-FFF2-40B4-BE49-F238E27FC236}">
                <a16:creationId xmlns:a16="http://schemas.microsoft.com/office/drawing/2014/main" id="{9DD15BC6-AF03-1046-AA9E-42671CDC05E6}"/>
              </a:ext>
            </a:extLst>
          </p:cNvPr>
          <p:cNvPicPr>
            <a:picLocks noChangeAspect="1"/>
          </p:cNvPicPr>
          <p:nvPr/>
        </p:nvPicPr>
        <p:blipFill rotWithShape="1">
          <a:blip r:embed="rId6"/>
          <a:srcRect l="15407" t="6914" r="14075" b="7160"/>
          <a:stretch/>
        </p:blipFill>
        <p:spPr>
          <a:xfrm>
            <a:off x="1191637" y="0"/>
            <a:ext cx="9457283" cy="6482080"/>
          </a:xfrm>
          <a:prstGeom prst="rect">
            <a:avLst/>
          </a:prstGeom>
        </p:spPr>
      </p:pic>
    </p:spTree>
    <p:extLst>
      <p:ext uri="{BB962C8B-B14F-4D97-AF65-F5344CB8AC3E}">
        <p14:creationId xmlns:p14="http://schemas.microsoft.com/office/powerpoint/2010/main" val="35912306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900">
        <p159:morph option="byObject"/>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4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6"/>
        <p:cNvGrpSpPr/>
        <p:nvPr/>
      </p:nvGrpSpPr>
      <p:grpSpPr>
        <a:xfrm>
          <a:off x="0" y="0"/>
          <a:ext cx="0" cy="0"/>
          <a:chOff x="0" y="0"/>
          <a:chExt cx="0" cy="0"/>
        </a:xfrm>
      </p:grpSpPr>
      <p:sp>
        <p:nvSpPr>
          <p:cNvPr id="37" name="Google Shape;37;p1"/>
          <p:cNvSpPr/>
          <p:nvPr/>
        </p:nvSpPr>
        <p:spPr>
          <a:xfrm>
            <a:off x="0" y="5270091"/>
            <a:ext cx="12192000" cy="692530"/>
          </a:xfrm>
          <a:prstGeom prst="rect">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4" name="Rectangle 3">
            <a:extLst>
              <a:ext uri="{FF2B5EF4-FFF2-40B4-BE49-F238E27FC236}">
                <a16:creationId xmlns:a16="http://schemas.microsoft.com/office/drawing/2014/main" id="{BBDF0320-AA82-6FD7-59EB-28B73FCDEF42}"/>
              </a:ext>
            </a:extLst>
          </p:cNvPr>
          <p:cNvSpPr/>
          <p:nvPr/>
        </p:nvSpPr>
        <p:spPr>
          <a:xfrm>
            <a:off x="1675836" y="-78658"/>
            <a:ext cx="2626176" cy="6936658"/>
          </a:xfrm>
          <a:prstGeom prst="rect">
            <a:avLst/>
          </a:prstGeom>
          <a:solidFill>
            <a:srgbClr val="CDC3B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a:ln>
                <a:noFill/>
              </a:ln>
              <a:solidFill>
                <a:prstClr val="white"/>
              </a:solidFill>
              <a:effectLst/>
              <a:uLnTx/>
              <a:uFillTx/>
              <a:latin typeface="Poppins"/>
              <a:ea typeface="+mn-ea"/>
              <a:cs typeface="+mn-cs"/>
            </a:endParaRPr>
          </a:p>
        </p:txBody>
      </p:sp>
      <p:sp>
        <p:nvSpPr>
          <p:cNvPr id="28" name="Google Shape;28;p1">
            <a:hlinkClick r:id="rId3"/>
          </p:cNvPr>
          <p:cNvSpPr/>
          <p:nvPr/>
        </p:nvSpPr>
        <p:spPr>
          <a:xfrm>
            <a:off x="7187184" y="5535169"/>
            <a:ext cx="213360" cy="225552"/>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29" name="Google Shape;29;p1">
            <a:hlinkClick r:id="rId4"/>
          </p:cNvPr>
          <p:cNvSpPr/>
          <p:nvPr/>
        </p:nvSpPr>
        <p:spPr>
          <a:xfrm>
            <a:off x="7400544" y="5535169"/>
            <a:ext cx="213360" cy="225552"/>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30" name="Google Shape;30;p1">
            <a:hlinkClick r:id="rId5"/>
          </p:cNvPr>
          <p:cNvSpPr/>
          <p:nvPr/>
        </p:nvSpPr>
        <p:spPr>
          <a:xfrm>
            <a:off x="7917346" y="5531737"/>
            <a:ext cx="213360" cy="225552"/>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31" name="Google Shape;31;p1">
            <a:hlinkClick r:id="rId6"/>
          </p:cNvPr>
          <p:cNvSpPr/>
          <p:nvPr/>
        </p:nvSpPr>
        <p:spPr>
          <a:xfrm>
            <a:off x="8153951" y="5531737"/>
            <a:ext cx="213360" cy="225552"/>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32" name="Google Shape;32;p1">
            <a:hlinkClick r:id="rId7"/>
          </p:cNvPr>
          <p:cNvSpPr/>
          <p:nvPr/>
        </p:nvSpPr>
        <p:spPr>
          <a:xfrm>
            <a:off x="8390556" y="5531737"/>
            <a:ext cx="256952" cy="225552"/>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33" name="Google Shape;33;p1">
            <a:hlinkClick r:id="rId8"/>
          </p:cNvPr>
          <p:cNvSpPr/>
          <p:nvPr/>
        </p:nvSpPr>
        <p:spPr>
          <a:xfrm>
            <a:off x="8670753" y="5531737"/>
            <a:ext cx="256952" cy="225552"/>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34" name="Google Shape;34;p1">
            <a:hlinkClick r:id="rId9"/>
          </p:cNvPr>
          <p:cNvSpPr/>
          <p:nvPr/>
        </p:nvSpPr>
        <p:spPr>
          <a:xfrm>
            <a:off x="7163591" y="5818190"/>
            <a:ext cx="3271276" cy="225552"/>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35" name="Google Shape;35;p1">
            <a:hlinkClick r:id="rId10"/>
          </p:cNvPr>
          <p:cNvSpPr/>
          <p:nvPr/>
        </p:nvSpPr>
        <p:spPr>
          <a:xfrm>
            <a:off x="6914278" y="5531737"/>
            <a:ext cx="261283" cy="225552"/>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36" name="Google Shape;36;p1">
            <a:hlinkClick r:id="rId11"/>
          </p:cNvPr>
          <p:cNvSpPr/>
          <p:nvPr/>
        </p:nvSpPr>
        <p:spPr>
          <a:xfrm>
            <a:off x="8901034" y="5475422"/>
            <a:ext cx="1837275" cy="281868"/>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pic>
        <p:nvPicPr>
          <p:cNvPr id="38" name="Google Shape;38;p1"/>
          <p:cNvPicPr preferRelativeResize="0"/>
          <p:nvPr/>
        </p:nvPicPr>
        <p:blipFill rotWithShape="1">
          <a:blip r:embed="rId12">
            <a:alphaModFix/>
          </a:blip>
          <a:srcRect/>
          <a:stretch/>
        </p:blipFill>
        <p:spPr>
          <a:xfrm>
            <a:off x="6833597" y="5411468"/>
            <a:ext cx="3677088" cy="468648"/>
          </a:xfrm>
          <a:prstGeom prst="rect">
            <a:avLst/>
          </a:prstGeom>
          <a:noFill/>
          <a:ln>
            <a:noFill/>
          </a:ln>
        </p:spPr>
      </p:pic>
      <p:sp>
        <p:nvSpPr>
          <p:cNvPr id="39" name="Google Shape;39;p1"/>
          <p:cNvSpPr txBox="1"/>
          <p:nvPr/>
        </p:nvSpPr>
        <p:spPr>
          <a:xfrm>
            <a:off x="5966882" y="6234649"/>
            <a:ext cx="5407742" cy="30777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CDC3B1"/>
                </a:solidFill>
                <a:effectLst/>
                <a:uLnTx/>
                <a:uFillTx/>
                <a:latin typeface="Poppins"/>
                <a:ea typeface="Poppins"/>
                <a:cs typeface="Poppins"/>
                <a:sym typeface="Poppins"/>
              </a:rPr>
              <a:t>© 2024 Vusi </a:t>
            </a:r>
            <a:r>
              <a:rPr kumimoji="0" lang="en-US" sz="1400" b="0" i="0" u="none" strike="noStrike" kern="1200" cap="none" spc="0" normalizeH="0" baseline="0" noProof="0" dirty="0" err="1">
                <a:ln>
                  <a:noFill/>
                </a:ln>
                <a:solidFill>
                  <a:srgbClr val="CDC3B1"/>
                </a:solidFill>
                <a:effectLst/>
                <a:uLnTx/>
                <a:uFillTx/>
                <a:latin typeface="Poppins"/>
                <a:ea typeface="Poppins"/>
                <a:cs typeface="Poppins"/>
                <a:sym typeface="Poppins"/>
              </a:rPr>
              <a:t>Thembekwayo</a:t>
            </a:r>
            <a:r>
              <a:rPr kumimoji="0" lang="en-US" sz="1400" b="0" i="0" u="none" strike="noStrike" kern="1200" cap="none" spc="0" normalizeH="0" baseline="0" noProof="0" dirty="0">
                <a:ln>
                  <a:noFill/>
                </a:ln>
                <a:solidFill>
                  <a:srgbClr val="CDC3B1"/>
                </a:solidFill>
                <a:effectLst/>
                <a:uLnTx/>
                <a:uFillTx/>
                <a:latin typeface="Poppins"/>
                <a:ea typeface="Poppins"/>
                <a:cs typeface="Poppins"/>
                <a:sym typeface="Poppins"/>
              </a:rPr>
              <a:t>. All rights reserved.</a:t>
            </a:r>
            <a:endParaRPr kumimoji="0" sz="1400" b="0" i="0" u="none" strike="noStrike" kern="1200" cap="none" spc="0" normalizeH="0" baseline="0" noProof="0" dirty="0">
              <a:ln>
                <a:noFill/>
              </a:ln>
              <a:solidFill>
                <a:srgbClr val="CDC3B1"/>
              </a:solidFill>
              <a:effectLst/>
              <a:uLnTx/>
              <a:uFillTx/>
              <a:latin typeface="Poppins"/>
              <a:ea typeface="Poppins"/>
              <a:cs typeface="Poppins"/>
              <a:sym typeface="Poppins"/>
            </a:endParaRPr>
          </a:p>
        </p:txBody>
      </p:sp>
      <p:pic>
        <p:nvPicPr>
          <p:cNvPr id="2" name="Graphic 1">
            <a:extLst>
              <a:ext uri="{FF2B5EF4-FFF2-40B4-BE49-F238E27FC236}">
                <a16:creationId xmlns:a16="http://schemas.microsoft.com/office/drawing/2014/main" id="{3190F88D-3E4F-EE78-9FC0-4B94573B6BE0}"/>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079732" y="819870"/>
            <a:ext cx="3207542" cy="554818"/>
          </a:xfrm>
          <a:prstGeom prst="rect">
            <a:avLst/>
          </a:prstGeom>
        </p:spPr>
      </p:pic>
      <p:sp>
        <p:nvSpPr>
          <p:cNvPr id="5" name="Google Shape;46;p10">
            <a:extLst>
              <a:ext uri="{FF2B5EF4-FFF2-40B4-BE49-F238E27FC236}">
                <a16:creationId xmlns:a16="http://schemas.microsoft.com/office/drawing/2014/main" id="{FA9A3323-7EAE-F593-3068-4D5B4A7A7849}"/>
              </a:ext>
            </a:extLst>
          </p:cNvPr>
          <p:cNvSpPr txBox="1"/>
          <p:nvPr/>
        </p:nvSpPr>
        <p:spPr>
          <a:xfrm>
            <a:off x="6129633" y="2512790"/>
            <a:ext cx="5082240" cy="1077178"/>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3800"/>
              <a:buFont typeface="Arial"/>
              <a:buNone/>
              <a:tabLst/>
              <a:defRPr/>
            </a:pPr>
            <a:r>
              <a:rPr kumimoji="0" lang="en-US" sz="3200" b="1" i="0" u="none" strike="noStrike" kern="1200" cap="none" spc="0" normalizeH="0" baseline="0" noProof="0" dirty="0">
                <a:ln>
                  <a:noFill/>
                </a:ln>
                <a:solidFill>
                  <a:srgbClr val="CDC3B1"/>
                </a:solidFill>
                <a:effectLst/>
                <a:uLnTx/>
                <a:uFillTx/>
                <a:latin typeface="Poppins"/>
                <a:ea typeface="Poppins"/>
                <a:cs typeface="Poppins"/>
                <a:sym typeface="Poppins"/>
              </a:rPr>
              <a:t>PRIVATE SECTOR FOUNDATION UGANDA</a:t>
            </a:r>
          </a:p>
        </p:txBody>
      </p:sp>
      <p:pic>
        <p:nvPicPr>
          <p:cNvPr id="13" name="Picture 12">
            <a:extLst>
              <a:ext uri="{FF2B5EF4-FFF2-40B4-BE49-F238E27FC236}">
                <a16:creationId xmlns:a16="http://schemas.microsoft.com/office/drawing/2014/main" id="{831E0CA2-EA2C-12E4-AD3D-99136F224CA6}"/>
              </a:ext>
            </a:extLst>
          </p:cNvPr>
          <p:cNvPicPr>
            <a:picLocks noChangeAspect="1"/>
          </p:cNvPicPr>
          <p:nvPr/>
        </p:nvPicPr>
        <p:blipFill>
          <a:blip r:embed="rId15"/>
          <a:srcRect l="-4874" t="-955" r="4874" b="14510"/>
          <a:stretch/>
        </p:blipFill>
        <p:spPr>
          <a:xfrm>
            <a:off x="427937" y="-78658"/>
            <a:ext cx="5049529" cy="711953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4"/>
        <p:cNvGrpSpPr/>
        <p:nvPr/>
      </p:nvGrpSpPr>
      <p:grpSpPr>
        <a:xfrm>
          <a:off x="0" y="0"/>
          <a:ext cx="0" cy="0"/>
          <a:chOff x="0" y="0"/>
          <a:chExt cx="0" cy="0"/>
        </a:xfrm>
      </p:grpSpPr>
      <p:pic>
        <p:nvPicPr>
          <p:cNvPr id="4" name="Picture 3">
            <a:extLst>
              <a:ext uri="{FF2B5EF4-FFF2-40B4-BE49-F238E27FC236}">
                <a16:creationId xmlns:a16="http://schemas.microsoft.com/office/drawing/2014/main" id="{5FF763D3-EB84-A552-CC95-B91D110F379D}"/>
              </a:ext>
            </a:extLst>
          </p:cNvPr>
          <p:cNvPicPr>
            <a:picLocks noChangeAspect="1"/>
          </p:cNvPicPr>
          <p:nvPr/>
        </p:nvPicPr>
        <p:blipFill>
          <a:blip r:embed="rId3"/>
          <a:srcRect l="591" t="2474" b="17684"/>
          <a:stretch/>
        </p:blipFill>
        <p:spPr>
          <a:xfrm>
            <a:off x="10159" y="0"/>
            <a:ext cx="5336295" cy="6427578"/>
          </a:xfrm>
          <a:prstGeom prst="rect">
            <a:avLst/>
          </a:prstGeom>
        </p:spPr>
      </p:pic>
      <p:sp>
        <p:nvSpPr>
          <p:cNvPr id="46" name="Google Shape;46;p2"/>
          <p:cNvSpPr/>
          <p:nvPr/>
        </p:nvSpPr>
        <p:spPr>
          <a:xfrm>
            <a:off x="5141156" y="0"/>
            <a:ext cx="7049023" cy="5744424"/>
          </a:xfrm>
          <a:prstGeom prst="rect">
            <a:avLst/>
          </a:prstGeom>
          <a:solidFill>
            <a:schemeClr val="tx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47" name="Google Shape;47;p2"/>
          <p:cNvSpPr txBox="1"/>
          <p:nvPr/>
        </p:nvSpPr>
        <p:spPr>
          <a:xfrm>
            <a:off x="5681507" y="733176"/>
            <a:ext cx="4827639" cy="70788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Poppins"/>
                <a:ea typeface="Poppins"/>
                <a:cs typeface="Poppins"/>
                <a:sym typeface="Poppins"/>
              </a:rPr>
              <a:t>MEET</a:t>
            </a:r>
            <a:r>
              <a:rPr kumimoji="0" lang="en-US" sz="4000" b="1" i="0" u="none" strike="noStrike" kern="1200" cap="none" spc="0" normalizeH="0" baseline="0" noProof="0" dirty="0">
                <a:ln>
                  <a:noFill/>
                </a:ln>
                <a:solidFill>
                  <a:srgbClr val="CDC3B1"/>
                </a:solidFill>
                <a:effectLst/>
                <a:uLnTx/>
                <a:uFillTx/>
                <a:latin typeface="Poppins"/>
                <a:ea typeface="Poppins"/>
                <a:cs typeface="Poppins"/>
                <a:sym typeface="Poppins"/>
              </a:rPr>
              <a:t> VUSI</a:t>
            </a:r>
            <a:endParaRPr kumimoji="0" sz="4000" b="1" i="0" u="none" strike="noStrike" kern="1200" cap="none" spc="0" normalizeH="0" baseline="0" noProof="0" dirty="0">
              <a:ln>
                <a:noFill/>
              </a:ln>
              <a:solidFill>
                <a:srgbClr val="CDC3B1"/>
              </a:solidFill>
              <a:effectLst/>
              <a:uLnTx/>
              <a:uFillTx/>
              <a:latin typeface="Poppins"/>
              <a:ea typeface="Poppins"/>
              <a:cs typeface="Poppins"/>
              <a:sym typeface="Poppins"/>
            </a:endParaRPr>
          </a:p>
        </p:txBody>
      </p:sp>
      <p:sp>
        <p:nvSpPr>
          <p:cNvPr id="48" name="Google Shape;48;p2"/>
          <p:cNvSpPr txBox="1"/>
          <p:nvPr/>
        </p:nvSpPr>
        <p:spPr>
          <a:xfrm>
            <a:off x="5681507" y="1535731"/>
            <a:ext cx="5824840" cy="28931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Meet Vusi </a:t>
            </a:r>
            <a:r>
              <a:rPr kumimoji="0" lang="en-US" sz="1400" b="0" i="0" u="none" strike="noStrike" kern="1200" cap="none" spc="0" normalizeH="0" baseline="0" noProof="0" dirty="0" err="1">
                <a:ln>
                  <a:noFill/>
                </a:ln>
                <a:solidFill>
                  <a:prstClr val="white"/>
                </a:solidFill>
                <a:effectLst/>
                <a:uLnTx/>
                <a:uFillTx/>
                <a:latin typeface="Poppins"/>
                <a:ea typeface="Poppins"/>
                <a:cs typeface="Poppins"/>
                <a:sym typeface="Poppins"/>
              </a:rPr>
              <a:t>Thembekwayo</a:t>
            </a: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 world renowned business leader, speaker and investor who redefines excellence in every endeavor. Founding CEO of award-winning investment firm </a:t>
            </a:r>
            <a:r>
              <a:rPr kumimoji="0" lang="en-US" sz="1400" b="0" i="0" u="none" strike="noStrike" kern="1200" cap="none" spc="0" normalizeH="0" baseline="0" noProof="0" dirty="0" err="1">
                <a:ln>
                  <a:noFill/>
                </a:ln>
                <a:solidFill>
                  <a:prstClr val="white"/>
                </a:solidFill>
                <a:effectLst/>
                <a:uLnTx/>
                <a:uFillTx/>
                <a:latin typeface="Poppins"/>
                <a:ea typeface="Poppins"/>
                <a:cs typeface="Poppins"/>
                <a:sym typeface="Poppins"/>
              </a:rPr>
              <a:t>MyGrowthFund</a:t>
            </a: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 Venture Partners, Co-founder of Club 100 and School of Scale as well as GQ Business Leader in 2020, Vusi’s innovative strategies and profound insights have transformed industries and empowered countless leaders.</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Over his 20-year career, Vusi has spoken in 6 of the 7 continents. A true global sensation. He is widely trusted by Fortune 500 companies and has been featured on prestigious platforms like CNBC and Bloomberg. He is not just a success story but a force to be reckoned with.</a:t>
            </a: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grpSp>
        <p:nvGrpSpPr>
          <p:cNvPr id="49" name="Google Shape;49;p2"/>
          <p:cNvGrpSpPr/>
          <p:nvPr/>
        </p:nvGrpSpPr>
        <p:grpSpPr>
          <a:xfrm>
            <a:off x="10902261" y="6332674"/>
            <a:ext cx="1065311" cy="276999"/>
            <a:chOff x="10757596" y="6240077"/>
            <a:chExt cx="1065311" cy="276999"/>
          </a:xfrm>
        </p:grpSpPr>
        <p:sp>
          <p:nvSpPr>
            <p:cNvPr id="50" name="Google Shape;50;p2"/>
            <p:cNvSpPr/>
            <p:nvPr/>
          </p:nvSpPr>
          <p:spPr>
            <a:xfrm flipH="1">
              <a:off x="10757596" y="6340997"/>
              <a:ext cx="150812" cy="151356"/>
            </a:xfrm>
            <a:custGeom>
              <a:avLst/>
              <a:gdLst/>
              <a:ahLst/>
              <a:cxnLst/>
              <a:rect l="l" t="t" r="r" b="b"/>
              <a:pathLst>
                <a:path w="176" h="176" extrusionOk="0">
                  <a:moveTo>
                    <a:pt x="79" y="41"/>
                  </a:moveTo>
                  <a:cubicBezTo>
                    <a:pt x="78" y="40"/>
                    <a:pt x="77" y="40"/>
                    <a:pt x="76" y="40"/>
                  </a:cubicBezTo>
                  <a:cubicBezTo>
                    <a:pt x="74" y="40"/>
                    <a:pt x="72" y="42"/>
                    <a:pt x="72" y="44"/>
                  </a:cubicBezTo>
                  <a:cubicBezTo>
                    <a:pt x="72" y="45"/>
                    <a:pt x="72" y="46"/>
                    <a:pt x="73" y="47"/>
                  </a:cubicBezTo>
                  <a:cubicBezTo>
                    <a:pt x="111" y="88"/>
                    <a:pt x="111" y="88"/>
                    <a:pt x="111" y="88"/>
                  </a:cubicBezTo>
                  <a:cubicBezTo>
                    <a:pt x="73" y="129"/>
                    <a:pt x="73" y="129"/>
                    <a:pt x="73" y="129"/>
                  </a:cubicBezTo>
                  <a:cubicBezTo>
                    <a:pt x="72" y="130"/>
                    <a:pt x="72" y="131"/>
                    <a:pt x="72" y="132"/>
                  </a:cubicBezTo>
                  <a:cubicBezTo>
                    <a:pt x="72" y="134"/>
                    <a:pt x="74" y="136"/>
                    <a:pt x="76" y="136"/>
                  </a:cubicBezTo>
                  <a:cubicBezTo>
                    <a:pt x="77" y="136"/>
                    <a:pt x="78" y="136"/>
                    <a:pt x="79" y="135"/>
                  </a:cubicBezTo>
                  <a:cubicBezTo>
                    <a:pt x="119" y="91"/>
                    <a:pt x="119" y="91"/>
                    <a:pt x="119" y="91"/>
                  </a:cubicBezTo>
                  <a:cubicBezTo>
                    <a:pt x="120" y="90"/>
                    <a:pt x="120" y="89"/>
                    <a:pt x="120" y="88"/>
                  </a:cubicBezTo>
                  <a:cubicBezTo>
                    <a:pt x="120" y="87"/>
                    <a:pt x="120" y="86"/>
                    <a:pt x="119" y="85"/>
                  </a:cubicBezTo>
                  <a:lnTo>
                    <a:pt x="79" y="41"/>
                  </a:lnTo>
                  <a:close/>
                  <a:moveTo>
                    <a:pt x="88" y="0"/>
                  </a:moveTo>
                  <a:cubicBezTo>
                    <a:pt x="39" y="0"/>
                    <a:pt x="0" y="39"/>
                    <a:pt x="0" y="88"/>
                  </a:cubicBezTo>
                  <a:cubicBezTo>
                    <a:pt x="0" y="137"/>
                    <a:pt x="39" y="176"/>
                    <a:pt x="88" y="176"/>
                  </a:cubicBezTo>
                  <a:cubicBezTo>
                    <a:pt x="137" y="176"/>
                    <a:pt x="176" y="137"/>
                    <a:pt x="176" y="88"/>
                  </a:cubicBezTo>
                  <a:cubicBezTo>
                    <a:pt x="176" y="39"/>
                    <a:pt x="137" y="0"/>
                    <a:pt x="88" y="0"/>
                  </a:cubicBezTo>
                  <a:moveTo>
                    <a:pt x="88" y="168"/>
                  </a:moveTo>
                  <a:cubicBezTo>
                    <a:pt x="44" y="168"/>
                    <a:pt x="8" y="132"/>
                    <a:pt x="8" y="88"/>
                  </a:cubicBezTo>
                  <a:cubicBezTo>
                    <a:pt x="8" y="44"/>
                    <a:pt x="44" y="8"/>
                    <a:pt x="88" y="8"/>
                  </a:cubicBezTo>
                  <a:cubicBezTo>
                    <a:pt x="132" y="8"/>
                    <a:pt x="168" y="44"/>
                    <a:pt x="168" y="88"/>
                  </a:cubicBezTo>
                  <a:cubicBezTo>
                    <a:pt x="168" y="132"/>
                    <a:pt x="132" y="168"/>
                    <a:pt x="88" y="168"/>
                  </a:cubicBezTo>
                </a:path>
              </a:pathLst>
            </a:custGeom>
            <a:solidFill>
              <a:srgbClr val="D8D8D8">
                <a:alpha val="49803"/>
              </a:srgbClr>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51" name="Google Shape;51;p2"/>
            <p:cNvSpPr txBox="1"/>
            <p:nvPr/>
          </p:nvSpPr>
          <p:spPr>
            <a:xfrm>
              <a:off x="11047397" y="6240077"/>
              <a:ext cx="485709" cy="276999"/>
            </a:xfrm>
            <a:prstGeom prst="rect">
              <a:avLst/>
            </a:prstGeom>
            <a:noFill/>
            <a:ln>
              <a:noFill/>
            </a:ln>
          </p:spPr>
          <p:txBody>
            <a:bodyPr spcFirstLastPara="1" wrap="square" lIns="0" tIns="0" rIns="0" bIns="0" anchor="ctr" anchorCtr="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CDC3B1"/>
                  </a:solidFill>
                  <a:effectLst/>
                  <a:uLnTx/>
                  <a:uFillTx/>
                  <a:latin typeface="Poppins"/>
                  <a:ea typeface="Poppins"/>
                  <a:cs typeface="Poppins"/>
                  <a:sym typeface="Poppins"/>
                </a:rPr>
                <a:t>0</a:t>
              </a:r>
              <a:fld id="{00000000-1234-1234-1234-123412341234}" type="slidenum">
                <a:rPr kumimoji="0" lang="en-US" sz="1200" b="0" i="0" u="none" strike="noStrike" kern="1200" cap="none" spc="0" normalizeH="0" baseline="0" noProof="0">
                  <a:ln>
                    <a:noFill/>
                  </a:ln>
                  <a:solidFill>
                    <a:srgbClr val="CDC3B1"/>
                  </a:solidFill>
                  <a:effectLst/>
                  <a:uLnTx/>
                  <a:uFillTx/>
                  <a:latin typeface="Poppins"/>
                  <a:ea typeface="Poppins"/>
                  <a:cs typeface="Poppins"/>
                  <a:sym typeface="Poppins"/>
                </a:rPr>
                <a:pPr marL="0" marR="0" lvl="0" indent="0" algn="ctr" defTabSz="914400" rtl="0" eaLnBrk="1" fontAlgn="auto" latinLnBrk="0" hangingPunct="1">
                  <a:lnSpc>
                    <a:spcPct val="150000"/>
                  </a:lnSpc>
                  <a:spcBef>
                    <a:spcPts val="0"/>
                  </a:spcBef>
                  <a:spcAft>
                    <a:spcPts val="0"/>
                  </a:spcAft>
                  <a:buClrTx/>
                  <a:buSzTx/>
                  <a:buFontTx/>
                  <a:buNone/>
                  <a:tabLst/>
                  <a:defRPr/>
                </a:pPr>
                <a:t>3</a:t>
              </a:fld>
              <a:r>
                <a:rPr kumimoji="0" lang="en-US" sz="1200" b="0" i="0" u="none" strike="noStrike" kern="1200" cap="none" spc="0" normalizeH="0" baseline="0" noProof="0" dirty="0">
                  <a:ln>
                    <a:noFill/>
                  </a:ln>
                  <a:solidFill>
                    <a:srgbClr val="2F5496"/>
                  </a:solidFill>
                  <a:effectLst/>
                  <a:uLnTx/>
                  <a:uFillTx/>
                  <a:latin typeface="Poppins"/>
                  <a:ea typeface="Poppins"/>
                  <a:cs typeface="Poppins"/>
                  <a:sym typeface="Poppins"/>
                </a:rPr>
                <a:t> </a:t>
              </a:r>
              <a:r>
                <a:rPr kumimoji="0" lang="en-US" sz="1200" b="0" i="0" u="none" strike="noStrike" kern="1200" cap="none" spc="0" normalizeH="0" baseline="0" noProof="0" dirty="0">
                  <a:ln>
                    <a:noFill/>
                  </a:ln>
                  <a:solidFill>
                    <a:prstClr val="white"/>
                  </a:solidFill>
                  <a:effectLst/>
                  <a:uLnTx/>
                  <a:uFillTx/>
                  <a:latin typeface="Poppins"/>
                  <a:ea typeface="Poppins"/>
                  <a:cs typeface="Poppins"/>
                  <a:sym typeface="Poppins"/>
                </a:rPr>
                <a:t>|</a:t>
              </a:r>
              <a:r>
                <a:rPr kumimoji="0" lang="en-US" sz="1200" b="0" i="0" u="none" strike="noStrike" kern="1200" cap="none" spc="0" normalizeH="0" baseline="0" noProof="0" dirty="0">
                  <a:ln>
                    <a:noFill/>
                  </a:ln>
                  <a:solidFill>
                    <a:srgbClr val="2F5496"/>
                  </a:solidFill>
                  <a:effectLst/>
                  <a:uLnTx/>
                  <a:uFillTx/>
                  <a:latin typeface="Poppins"/>
                  <a:ea typeface="Poppins"/>
                  <a:cs typeface="Poppins"/>
                  <a:sym typeface="Poppins"/>
                </a:rPr>
                <a:t> </a:t>
              </a:r>
              <a:r>
                <a:rPr kumimoji="0" lang="en-US" sz="1200" b="0" i="0" u="none" strike="noStrike" kern="1200" cap="none" spc="0" normalizeH="0" baseline="0" noProof="0" dirty="0">
                  <a:ln>
                    <a:noFill/>
                  </a:ln>
                  <a:solidFill>
                    <a:srgbClr val="7F7F7F"/>
                  </a:solidFill>
                  <a:effectLst/>
                  <a:uLnTx/>
                  <a:uFillTx/>
                  <a:latin typeface="Poppins"/>
                  <a:ea typeface="Poppins"/>
                  <a:cs typeface="Poppins"/>
                  <a:sym typeface="Poppins"/>
                </a:rPr>
                <a:t>30</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sp>
          <p:nvSpPr>
            <p:cNvPr id="52" name="Google Shape;52;p2"/>
            <p:cNvSpPr/>
            <p:nvPr/>
          </p:nvSpPr>
          <p:spPr>
            <a:xfrm>
              <a:off x="11672093" y="6340996"/>
              <a:ext cx="150814" cy="151358"/>
            </a:xfrm>
            <a:custGeom>
              <a:avLst/>
              <a:gdLst/>
              <a:ahLst/>
              <a:cxnLst/>
              <a:rect l="l" t="t" r="r" b="b"/>
              <a:pathLst>
                <a:path w="176" h="176" extrusionOk="0">
                  <a:moveTo>
                    <a:pt x="79" y="41"/>
                  </a:moveTo>
                  <a:cubicBezTo>
                    <a:pt x="78" y="40"/>
                    <a:pt x="77" y="40"/>
                    <a:pt x="76" y="40"/>
                  </a:cubicBezTo>
                  <a:cubicBezTo>
                    <a:pt x="74" y="40"/>
                    <a:pt x="72" y="42"/>
                    <a:pt x="72" y="44"/>
                  </a:cubicBezTo>
                  <a:cubicBezTo>
                    <a:pt x="72" y="45"/>
                    <a:pt x="72" y="46"/>
                    <a:pt x="73" y="47"/>
                  </a:cubicBezTo>
                  <a:cubicBezTo>
                    <a:pt x="111" y="88"/>
                    <a:pt x="111" y="88"/>
                    <a:pt x="111" y="88"/>
                  </a:cubicBezTo>
                  <a:cubicBezTo>
                    <a:pt x="73" y="129"/>
                    <a:pt x="73" y="129"/>
                    <a:pt x="73" y="129"/>
                  </a:cubicBezTo>
                  <a:cubicBezTo>
                    <a:pt x="72" y="130"/>
                    <a:pt x="72" y="131"/>
                    <a:pt x="72" y="132"/>
                  </a:cubicBezTo>
                  <a:cubicBezTo>
                    <a:pt x="72" y="134"/>
                    <a:pt x="74" y="136"/>
                    <a:pt x="76" y="136"/>
                  </a:cubicBezTo>
                  <a:cubicBezTo>
                    <a:pt x="77" y="136"/>
                    <a:pt x="78" y="136"/>
                    <a:pt x="79" y="135"/>
                  </a:cubicBezTo>
                  <a:cubicBezTo>
                    <a:pt x="119" y="91"/>
                    <a:pt x="119" y="91"/>
                    <a:pt x="119" y="91"/>
                  </a:cubicBezTo>
                  <a:cubicBezTo>
                    <a:pt x="120" y="90"/>
                    <a:pt x="120" y="89"/>
                    <a:pt x="120" y="88"/>
                  </a:cubicBezTo>
                  <a:cubicBezTo>
                    <a:pt x="120" y="87"/>
                    <a:pt x="120" y="86"/>
                    <a:pt x="119" y="85"/>
                  </a:cubicBezTo>
                  <a:lnTo>
                    <a:pt x="79" y="41"/>
                  </a:lnTo>
                  <a:close/>
                  <a:moveTo>
                    <a:pt x="88" y="0"/>
                  </a:moveTo>
                  <a:cubicBezTo>
                    <a:pt x="39" y="0"/>
                    <a:pt x="0" y="39"/>
                    <a:pt x="0" y="88"/>
                  </a:cubicBezTo>
                  <a:cubicBezTo>
                    <a:pt x="0" y="137"/>
                    <a:pt x="39" y="176"/>
                    <a:pt x="88" y="176"/>
                  </a:cubicBezTo>
                  <a:cubicBezTo>
                    <a:pt x="137" y="176"/>
                    <a:pt x="176" y="137"/>
                    <a:pt x="176" y="88"/>
                  </a:cubicBezTo>
                  <a:cubicBezTo>
                    <a:pt x="176" y="39"/>
                    <a:pt x="137" y="0"/>
                    <a:pt x="88" y="0"/>
                  </a:cubicBezTo>
                  <a:moveTo>
                    <a:pt x="88" y="168"/>
                  </a:moveTo>
                  <a:cubicBezTo>
                    <a:pt x="44" y="168"/>
                    <a:pt x="8" y="132"/>
                    <a:pt x="8" y="88"/>
                  </a:cubicBezTo>
                  <a:cubicBezTo>
                    <a:pt x="8" y="44"/>
                    <a:pt x="44" y="8"/>
                    <a:pt x="88" y="8"/>
                  </a:cubicBezTo>
                  <a:cubicBezTo>
                    <a:pt x="132" y="8"/>
                    <a:pt x="168" y="44"/>
                    <a:pt x="168" y="88"/>
                  </a:cubicBezTo>
                  <a:cubicBezTo>
                    <a:pt x="168" y="132"/>
                    <a:pt x="132" y="168"/>
                    <a:pt x="88" y="168"/>
                  </a:cubicBezTo>
                </a:path>
              </a:pathLst>
            </a:custGeom>
            <a:solidFill>
              <a:srgbClr val="D8D8D8">
                <a:alpha val="49803"/>
              </a:srgbClr>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pic>
        <p:nvPicPr>
          <p:cNvPr id="53" name="Google Shape;53;p2"/>
          <p:cNvPicPr preferRelativeResize="0"/>
          <p:nvPr/>
        </p:nvPicPr>
        <p:blipFill rotWithShape="1">
          <a:blip r:embed="rId4">
            <a:alphaModFix/>
          </a:blip>
          <a:srcRect/>
          <a:stretch/>
        </p:blipFill>
        <p:spPr>
          <a:xfrm>
            <a:off x="6430203" y="4884229"/>
            <a:ext cx="4050436" cy="366141"/>
          </a:xfrm>
          <a:prstGeom prst="rect">
            <a:avLst/>
          </a:prstGeom>
          <a:noFill/>
          <a:ln>
            <a:noFill/>
          </a:ln>
        </p:spPr>
      </p:pic>
      <p:sp>
        <p:nvSpPr>
          <p:cNvPr id="54" name="Google Shape;54;p2">
            <a:hlinkClick r:id="rId5"/>
          </p:cNvPr>
          <p:cNvSpPr/>
          <p:nvPr/>
        </p:nvSpPr>
        <p:spPr>
          <a:xfrm>
            <a:off x="6133111" y="4775957"/>
            <a:ext cx="4525800" cy="607500"/>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55" name="Google Shape;55;p2">
            <a:hlinkClick r:id="rId6"/>
          </p:cNvPr>
          <p:cNvSpPr/>
          <p:nvPr/>
        </p:nvSpPr>
        <p:spPr>
          <a:xfrm>
            <a:off x="4503174" y="5869858"/>
            <a:ext cx="3067665" cy="563735"/>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56" name="Google Shape;56;p2">
            <a:hlinkClick r:id="rId6"/>
          </p:cNvPr>
          <p:cNvSpPr/>
          <p:nvPr/>
        </p:nvSpPr>
        <p:spPr>
          <a:xfrm>
            <a:off x="5953363" y="4749502"/>
            <a:ext cx="5348638" cy="489651"/>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nvGrpSpPr>
          <p:cNvPr id="57" name="Google Shape;57;p2"/>
          <p:cNvGrpSpPr/>
          <p:nvPr/>
        </p:nvGrpSpPr>
        <p:grpSpPr>
          <a:xfrm>
            <a:off x="0" y="5770880"/>
            <a:ext cx="12192000" cy="1153298"/>
            <a:chOff x="0" y="5770880"/>
            <a:chExt cx="12192000" cy="1153298"/>
          </a:xfrm>
        </p:grpSpPr>
        <p:grpSp>
          <p:nvGrpSpPr>
            <p:cNvPr id="58" name="Google Shape;58;p2"/>
            <p:cNvGrpSpPr/>
            <p:nvPr/>
          </p:nvGrpSpPr>
          <p:grpSpPr>
            <a:xfrm>
              <a:off x="0" y="5770880"/>
              <a:ext cx="12192000" cy="1153298"/>
              <a:chOff x="0" y="5770880"/>
              <a:chExt cx="12192000" cy="1153298"/>
            </a:xfrm>
          </p:grpSpPr>
          <p:sp>
            <p:nvSpPr>
              <p:cNvPr id="59" name="Google Shape;59;p2"/>
              <p:cNvSpPr/>
              <p:nvPr/>
            </p:nvSpPr>
            <p:spPr>
              <a:xfrm>
                <a:off x="0" y="5796418"/>
                <a:ext cx="12192000" cy="1127760"/>
              </a:xfrm>
              <a:prstGeom prst="rect">
                <a:avLst/>
              </a:prstGeom>
              <a:solidFill>
                <a:schemeClr val="tx1"/>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cxnSp>
            <p:nvCxnSpPr>
              <p:cNvPr id="60" name="Google Shape;60;p2"/>
              <p:cNvCxnSpPr/>
              <p:nvPr/>
            </p:nvCxnSpPr>
            <p:spPr>
              <a:xfrm>
                <a:off x="10160" y="5770880"/>
                <a:ext cx="12171680" cy="0"/>
              </a:xfrm>
              <a:prstGeom prst="straightConnector1">
                <a:avLst/>
              </a:prstGeom>
              <a:noFill/>
              <a:ln w="28575" cap="flat" cmpd="sng">
                <a:solidFill>
                  <a:srgbClr val="CDC3B1"/>
                </a:solidFill>
                <a:prstDash val="solid"/>
                <a:miter lim="800000"/>
                <a:headEnd type="none" w="sm" len="sm"/>
                <a:tailEnd type="none" w="sm" len="sm"/>
              </a:ln>
            </p:spPr>
          </p:cxnSp>
        </p:grpSp>
        <p:pic>
          <p:nvPicPr>
            <p:cNvPr id="61" name="Google Shape;61;p2"/>
            <p:cNvPicPr preferRelativeResize="0"/>
            <p:nvPr/>
          </p:nvPicPr>
          <p:blipFill rotWithShape="1">
            <a:blip r:embed="rId7">
              <a:alphaModFix/>
            </a:blip>
            <a:srcRect/>
            <a:stretch/>
          </p:blipFill>
          <p:spPr>
            <a:xfrm>
              <a:off x="5213927" y="6002633"/>
              <a:ext cx="1884218" cy="325918"/>
            </a:xfrm>
            <a:prstGeom prst="rect">
              <a:avLst/>
            </a:prstGeom>
            <a:noFill/>
            <a:ln>
              <a:noFill/>
            </a:ln>
          </p:spPr>
        </p:pic>
        <p:sp>
          <p:nvSpPr>
            <p:cNvPr id="62" name="Google Shape;62;p2"/>
            <p:cNvSpPr txBox="1"/>
            <p:nvPr/>
          </p:nvSpPr>
          <p:spPr>
            <a:xfrm>
              <a:off x="3452165" y="6453575"/>
              <a:ext cx="5407742"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3"/>
          <p:cNvSpPr/>
          <p:nvPr/>
        </p:nvSpPr>
        <p:spPr>
          <a:xfrm>
            <a:off x="8288594" y="-47128"/>
            <a:ext cx="2359741" cy="4857136"/>
          </a:xfrm>
          <a:prstGeom prst="rect">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68" name="Google Shape;68;p3"/>
          <p:cNvSpPr txBox="1"/>
          <p:nvPr/>
        </p:nvSpPr>
        <p:spPr>
          <a:xfrm>
            <a:off x="856605" y="355651"/>
            <a:ext cx="7128924" cy="64633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white"/>
                </a:solidFill>
                <a:effectLst/>
                <a:uLnTx/>
                <a:uFillTx/>
                <a:latin typeface="Poppins"/>
                <a:ea typeface="Poppins"/>
                <a:cs typeface="Poppins"/>
                <a:sym typeface="Poppins"/>
              </a:rPr>
              <a:t>AWARDS &amp; </a:t>
            </a:r>
            <a:r>
              <a:rPr kumimoji="0" lang="en-US" sz="3600" b="1" i="0" u="none" strike="noStrike" kern="1200" cap="none" spc="0" normalizeH="0" baseline="0" noProof="0">
                <a:ln>
                  <a:noFill/>
                </a:ln>
                <a:solidFill>
                  <a:srgbClr val="CDC3B1"/>
                </a:solidFill>
                <a:effectLst/>
                <a:uLnTx/>
                <a:uFillTx/>
                <a:latin typeface="Poppins"/>
                <a:ea typeface="Poppins"/>
                <a:cs typeface="Poppins"/>
                <a:sym typeface="Poppins"/>
              </a:rPr>
              <a:t>ACHIEVEMENTS</a:t>
            </a:r>
            <a:endParaRPr kumimoji="0" sz="3600" b="1" i="0" u="none" strike="noStrike" kern="1200" cap="none" spc="0" normalizeH="0" baseline="0" noProof="0">
              <a:ln>
                <a:noFill/>
              </a:ln>
              <a:solidFill>
                <a:srgbClr val="CDC3B1"/>
              </a:solidFill>
              <a:effectLst/>
              <a:uLnTx/>
              <a:uFillTx/>
              <a:latin typeface="Poppins"/>
              <a:ea typeface="Poppins"/>
              <a:cs typeface="Poppins"/>
              <a:sym typeface="Poppins"/>
            </a:endParaRPr>
          </a:p>
        </p:txBody>
      </p:sp>
      <p:pic>
        <p:nvPicPr>
          <p:cNvPr id="69" name="Google Shape;69;p3"/>
          <p:cNvPicPr preferRelativeResize="0"/>
          <p:nvPr/>
        </p:nvPicPr>
        <p:blipFill rotWithShape="1">
          <a:blip r:embed="rId3">
            <a:alphaModFix/>
          </a:blip>
          <a:srcRect l="2877" t="12440" r="-3085" b="24319"/>
          <a:stretch/>
        </p:blipFill>
        <p:spPr>
          <a:xfrm>
            <a:off x="7430251" y="274234"/>
            <a:ext cx="4461914" cy="4857136"/>
          </a:xfrm>
          <a:prstGeom prst="rect">
            <a:avLst/>
          </a:prstGeom>
          <a:noFill/>
          <a:ln>
            <a:noFill/>
          </a:ln>
        </p:spPr>
      </p:pic>
      <p:grpSp>
        <p:nvGrpSpPr>
          <p:cNvPr id="70" name="Google Shape;70;p3"/>
          <p:cNvGrpSpPr/>
          <p:nvPr/>
        </p:nvGrpSpPr>
        <p:grpSpPr>
          <a:xfrm>
            <a:off x="10902261" y="6332674"/>
            <a:ext cx="1065311" cy="276999"/>
            <a:chOff x="10757596" y="6240077"/>
            <a:chExt cx="1065311" cy="276999"/>
          </a:xfrm>
        </p:grpSpPr>
        <p:sp>
          <p:nvSpPr>
            <p:cNvPr id="71" name="Google Shape;71;p3"/>
            <p:cNvSpPr/>
            <p:nvPr/>
          </p:nvSpPr>
          <p:spPr>
            <a:xfrm flipH="1">
              <a:off x="10757596" y="6340997"/>
              <a:ext cx="150812" cy="151356"/>
            </a:xfrm>
            <a:custGeom>
              <a:avLst/>
              <a:gdLst/>
              <a:ahLst/>
              <a:cxnLst/>
              <a:rect l="l" t="t" r="r" b="b"/>
              <a:pathLst>
                <a:path w="176" h="176" extrusionOk="0">
                  <a:moveTo>
                    <a:pt x="79" y="41"/>
                  </a:moveTo>
                  <a:cubicBezTo>
                    <a:pt x="78" y="40"/>
                    <a:pt x="77" y="40"/>
                    <a:pt x="76" y="40"/>
                  </a:cubicBezTo>
                  <a:cubicBezTo>
                    <a:pt x="74" y="40"/>
                    <a:pt x="72" y="42"/>
                    <a:pt x="72" y="44"/>
                  </a:cubicBezTo>
                  <a:cubicBezTo>
                    <a:pt x="72" y="45"/>
                    <a:pt x="72" y="46"/>
                    <a:pt x="73" y="47"/>
                  </a:cubicBezTo>
                  <a:cubicBezTo>
                    <a:pt x="111" y="88"/>
                    <a:pt x="111" y="88"/>
                    <a:pt x="111" y="88"/>
                  </a:cubicBezTo>
                  <a:cubicBezTo>
                    <a:pt x="73" y="129"/>
                    <a:pt x="73" y="129"/>
                    <a:pt x="73" y="129"/>
                  </a:cubicBezTo>
                  <a:cubicBezTo>
                    <a:pt x="72" y="130"/>
                    <a:pt x="72" y="131"/>
                    <a:pt x="72" y="132"/>
                  </a:cubicBezTo>
                  <a:cubicBezTo>
                    <a:pt x="72" y="134"/>
                    <a:pt x="74" y="136"/>
                    <a:pt x="76" y="136"/>
                  </a:cubicBezTo>
                  <a:cubicBezTo>
                    <a:pt x="77" y="136"/>
                    <a:pt x="78" y="136"/>
                    <a:pt x="79" y="135"/>
                  </a:cubicBezTo>
                  <a:cubicBezTo>
                    <a:pt x="119" y="91"/>
                    <a:pt x="119" y="91"/>
                    <a:pt x="119" y="91"/>
                  </a:cubicBezTo>
                  <a:cubicBezTo>
                    <a:pt x="120" y="90"/>
                    <a:pt x="120" y="89"/>
                    <a:pt x="120" y="88"/>
                  </a:cubicBezTo>
                  <a:cubicBezTo>
                    <a:pt x="120" y="87"/>
                    <a:pt x="120" y="86"/>
                    <a:pt x="119" y="85"/>
                  </a:cubicBezTo>
                  <a:lnTo>
                    <a:pt x="79" y="41"/>
                  </a:lnTo>
                  <a:close/>
                  <a:moveTo>
                    <a:pt x="88" y="0"/>
                  </a:moveTo>
                  <a:cubicBezTo>
                    <a:pt x="39" y="0"/>
                    <a:pt x="0" y="39"/>
                    <a:pt x="0" y="88"/>
                  </a:cubicBezTo>
                  <a:cubicBezTo>
                    <a:pt x="0" y="137"/>
                    <a:pt x="39" y="176"/>
                    <a:pt x="88" y="176"/>
                  </a:cubicBezTo>
                  <a:cubicBezTo>
                    <a:pt x="137" y="176"/>
                    <a:pt x="176" y="137"/>
                    <a:pt x="176" y="88"/>
                  </a:cubicBezTo>
                  <a:cubicBezTo>
                    <a:pt x="176" y="39"/>
                    <a:pt x="137" y="0"/>
                    <a:pt x="88" y="0"/>
                  </a:cubicBezTo>
                  <a:moveTo>
                    <a:pt x="88" y="168"/>
                  </a:moveTo>
                  <a:cubicBezTo>
                    <a:pt x="44" y="168"/>
                    <a:pt x="8" y="132"/>
                    <a:pt x="8" y="88"/>
                  </a:cubicBezTo>
                  <a:cubicBezTo>
                    <a:pt x="8" y="44"/>
                    <a:pt x="44" y="8"/>
                    <a:pt x="88" y="8"/>
                  </a:cubicBezTo>
                  <a:cubicBezTo>
                    <a:pt x="132" y="8"/>
                    <a:pt x="168" y="44"/>
                    <a:pt x="168" y="88"/>
                  </a:cubicBezTo>
                  <a:cubicBezTo>
                    <a:pt x="168" y="132"/>
                    <a:pt x="132" y="168"/>
                    <a:pt x="88" y="168"/>
                  </a:cubicBezTo>
                </a:path>
              </a:pathLst>
            </a:custGeom>
            <a:solidFill>
              <a:srgbClr val="D8D8D8">
                <a:alpha val="49803"/>
              </a:srgbClr>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72" name="Google Shape;72;p3"/>
            <p:cNvSpPr txBox="1"/>
            <p:nvPr/>
          </p:nvSpPr>
          <p:spPr>
            <a:xfrm>
              <a:off x="11047397" y="6240077"/>
              <a:ext cx="485709" cy="276999"/>
            </a:xfrm>
            <a:prstGeom prst="rect">
              <a:avLst/>
            </a:prstGeom>
            <a:noFill/>
            <a:ln>
              <a:noFill/>
            </a:ln>
          </p:spPr>
          <p:txBody>
            <a:bodyPr spcFirstLastPara="1" wrap="square" lIns="0" tIns="0" rIns="0" bIns="0" anchor="ctr" anchorCtr="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CDC3B1"/>
                  </a:solidFill>
                  <a:effectLst/>
                  <a:uLnTx/>
                  <a:uFillTx/>
                  <a:latin typeface="Poppins"/>
                  <a:ea typeface="Poppins"/>
                  <a:cs typeface="Poppins"/>
                  <a:sym typeface="Poppins"/>
                </a:rPr>
                <a:t>0</a:t>
              </a:r>
              <a:fld id="{00000000-1234-1234-1234-123412341234}" type="slidenum">
                <a:rPr kumimoji="0" lang="en-US" sz="1200" b="0" i="0" u="none" strike="noStrike" kern="1200" cap="none" spc="0" normalizeH="0" baseline="0" noProof="0">
                  <a:ln>
                    <a:noFill/>
                  </a:ln>
                  <a:solidFill>
                    <a:srgbClr val="CDC3B1"/>
                  </a:solidFill>
                  <a:effectLst/>
                  <a:uLnTx/>
                  <a:uFillTx/>
                  <a:latin typeface="Poppins"/>
                  <a:ea typeface="Poppins"/>
                  <a:cs typeface="Poppins"/>
                  <a:sym typeface="Poppins"/>
                </a:rPr>
                <a:pPr marL="0" marR="0" lvl="0" indent="0" algn="ctr" defTabSz="914400" rtl="0" eaLnBrk="1" fontAlgn="auto" latinLnBrk="0" hangingPunct="1">
                  <a:lnSpc>
                    <a:spcPct val="150000"/>
                  </a:lnSpc>
                  <a:spcBef>
                    <a:spcPts val="0"/>
                  </a:spcBef>
                  <a:spcAft>
                    <a:spcPts val="0"/>
                  </a:spcAft>
                  <a:buClrTx/>
                  <a:buSzTx/>
                  <a:buFontTx/>
                  <a:buNone/>
                  <a:tabLst/>
                  <a:defRPr/>
                </a:pPr>
                <a:t>4</a:t>
              </a:fld>
              <a:r>
                <a:rPr kumimoji="0" lang="en-US" sz="1200" b="0" i="0" u="none" strike="noStrike" kern="1200" cap="none" spc="0" normalizeH="0" baseline="0" noProof="0" dirty="0">
                  <a:ln>
                    <a:noFill/>
                  </a:ln>
                  <a:solidFill>
                    <a:srgbClr val="2F5496"/>
                  </a:solidFill>
                  <a:effectLst/>
                  <a:uLnTx/>
                  <a:uFillTx/>
                  <a:latin typeface="Poppins"/>
                  <a:ea typeface="Poppins"/>
                  <a:cs typeface="Poppins"/>
                  <a:sym typeface="Poppins"/>
                </a:rPr>
                <a:t> </a:t>
              </a:r>
              <a:r>
                <a:rPr kumimoji="0" lang="en-US" sz="1200" b="0" i="0" u="none" strike="noStrike" kern="1200" cap="none" spc="0" normalizeH="0" baseline="0" noProof="0" dirty="0">
                  <a:ln>
                    <a:noFill/>
                  </a:ln>
                  <a:solidFill>
                    <a:prstClr val="white"/>
                  </a:solidFill>
                  <a:effectLst/>
                  <a:uLnTx/>
                  <a:uFillTx/>
                  <a:latin typeface="Poppins"/>
                  <a:ea typeface="Poppins"/>
                  <a:cs typeface="Poppins"/>
                  <a:sym typeface="Poppins"/>
                </a:rPr>
                <a:t>|</a:t>
              </a:r>
              <a:r>
                <a:rPr kumimoji="0" lang="en-US" sz="1200" b="0" i="0" u="none" strike="noStrike" kern="1200" cap="none" spc="0" normalizeH="0" baseline="0" noProof="0" dirty="0">
                  <a:ln>
                    <a:noFill/>
                  </a:ln>
                  <a:solidFill>
                    <a:srgbClr val="2F5496"/>
                  </a:solidFill>
                  <a:effectLst/>
                  <a:uLnTx/>
                  <a:uFillTx/>
                  <a:latin typeface="Poppins"/>
                  <a:ea typeface="Poppins"/>
                  <a:cs typeface="Poppins"/>
                  <a:sym typeface="Poppins"/>
                </a:rPr>
                <a:t> </a:t>
              </a:r>
              <a:r>
                <a:rPr kumimoji="0" lang="en-US" sz="1200" b="0" i="0" u="none" strike="noStrike" kern="1200" cap="none" spc="0" normalizeH="0" baseline="0" noProof="0" dirty="0">
                  <a:ln>
                    <a:noFill/>
                  </a:ln>
                  <a:solidFill>
                    <a:srgbClr val="7F7F7F"/>
                  </a:solidFill>
                  <a:effectLst/>
                  <a:uLnTx/>
                  <a:uFillTx/>
                  <a:latin typeface="Poppins"/>
                  <a:ea typeface="Poppins"/>
                  <a:cs typeface="Poppins"/>
                  <a:sym typeface="Poppins"/>
                </a:rPr>
                <a:t>30</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sp>
          <p:nvSpPr>
            <p:cNvPr id="73" name="Google Shape;73;p3"/>
            <p:cNvSpPr/>
            <p:nvPr/>
          </p:nvSpPr>
          <p:spPr>
            <a:xfrm>
              <a:off x="11672093" y="6340996"/>
              <a:ext cx="150814" cy="151358"/>
            </a:xfrm>
            <a:custGeom>
              <a:avLst/>
              <a:gdLst/>
              <a:ahLst/>
              <a:cxnLst/>
              <a:rect l="l" t="t" r="r" b="b"/>
              <a:pathLst>
                <a:path w="176" h="176" extrusionOk="0">
                  <a:moveTo>
                    <a:pt x="79" y="41"/>
                  </a:moveTo>
                  <a:cubicBezTo>
                    <a:pt x="78" y="40"/>
                    <a:pt x="77" y="40"/>
                    <a:pt x="76" y="40"/>
                  </a:cubicBezTo>
                  <a:cubicBezTo>
                    <a:pt x="74" y="40"/>
                    <a:pt x="72" y="42"/>
                    <a:pt x="72" y="44"/>
                  </a:cubicBezTo>
                  <a:cubicBezTo>
                    <a:pt x="72" y="45"/>
                    <a:pt x="72" y="46"/>
                    <a:pt x="73" y="47"/>
                  </a:cubicBezTo>
                  <a:cubicBezTo>
                    <a:pt x="111" y="88"/>
                    <a:pt x="111" y="88"/>
                    <a:pt x="111" y="88"/>
                  </a:cubicBezTo>
                  <a:cubicBezTo>
                    <a:pt x="73" y="129"/>
                    <a:pt x="73" y="129"/>
                    <a:pt x="73" y="129"/>
                  </a:cubicBezTo>
                  <a:cubicBezTo>
                    <a:pt x="72" y="130"/>
                    <a:pt x="72" y="131"/>
                    <a:pt x="72" y="132"/>
                  </a:cubicBezTo>
                  <a:cubicBezTo>
                    <a:pt x="72" y="134"/>
                    <a:pt x="74" y="136"/>
                    <a:pt x="76" y="136"/>
                  </a:cubicBezTo>
                  <a:cubicBezTo>
                    <a:pt x="77" y="136"/>
                    <a:pt x="78" y="136"/>
                    <a:pt x="79" y="135"/>
                  </a:cubicBezTo>
                  <a:cubicBezTo>
                    <a:pt x="119" y="91"/>
                    <a:pt x="119" y="91"/>
                    <a:pt x="119" y="91"/>
                  </a:cubicBezTo>
                  <a:cubicBezTo>
                    <a:pt x="120" y="90"/>
                    <a:pt x="120" y="89"/>
                    <a:pt x="120" y="88"/>
                  </a:cubicBezTo>
                  <a:cubicBezTo>
                    <a:pt x="120" y="87"/>
                    <a:pt x="120" y="86"/>
                    <a:pt x="119" y="85"/>
                  </a:cubicBezTo>
                  <a:lnTo>
                    <a:pt x="79" y="41"/>
                  </a:lnTo>
                  <a:close/>
                  <a:moveTo>
                    <a:pt x="88" y="0"/>
                  </a:moveTo>
                  <a:cubicBezTo>
                    <a:pt x="39" y="0"/>
                    <a:pt x="0" y="39"/>
                    <a:pt x="0" y="88"/>
                  </a:cubicBezTo>
                  <a:cubicBezTo>
                    <a:pt x="0" y="137"/>
                    <a:pt x="39" y="176"/>
                    <a:pt x="88" y="176"/>
                  </a:cubicBezTo>
                  <a:cubicBezTo>
                    <a:pt x="137" y="176"/>
                    <a:pt x="176" y="137"/>
                    <a:pt x="176" y="88"/>
                  </a:cubicBezTo>
                  <a:cubicBezTo>
                    <a:pt x="176" y="39"/>
                    <a:pt x="137" y="0"/>
                    <a:pt x="88" y="0"/>
                  </a:cubicBezTo>
                  <a:moveTo>
                    <a:pt x="88" y="168"/>
                  </a:moveTo>
                  <a:cubicBezTo>
                    <a:pt x="44" y="168"/>
                    <a:pt x="8" y="132"/>
                    <a:pt x="8" y="88"/>
                  </a:cubicBezTo>
                  <a:cubicBezTo>
                    <a:pt x="8" y="44"/>
                    <a:pt x="44" y="8"/>
                    <a:pt x="88" y="8"/>
                  </a:cubicBezTo>
                  <a:cubicBezTo>
                    <a:pt x="132" y="8"/>
                    <a:pt x="168" y="44"/>
                    <a:pt x="168" y="88"/>
                  </a:cubicBezTo>
                  <a:cubicBezTo>
                    <a:pt x="168" y="132"/>
                    <a:pt x="132" y="168"/>
                    <a:pt x="88" y="168"/>
                  </a:cubicBezTo>
                </a:path>
              </a:pathLst>
            </a:custGeom>
            <a:solidFill>
              <a:srgbClr val="D8D8D8">
                <a:alpha val="49803"/>
              </a:srgbClr>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pic>
        <p:nvPicPr>
          <p:cNvPr id="74" name="Google Shape;74;p3"/>
          <p:cNvPicPr preferRelativeResize="0"/>
          <p:nvPr/>
        </p:nvPicPr>
        <p:blipFill rotWithShape="1">
          <a:blip r:embed="rId4">
            <a:alphaModFix/>
          </a:blip>
          <a:srcRect/>
          <a:stretch/>
        </p:blipFill>
        <p:spPr>
          <a:xfrm>
            <a:off x="2075725" y="4598971"/>
            <a:ext cx="8040548" cy="953046"/>
          </a:xfrm>
          <a:prstGeom prst="rect">
            <a:avLst/>
          </a:prstGeom>
          <a:noFill/>
          <a:ln>
            <a:noFill/>
          </a:ln>
        </p:spPr>
      </p:pic>
      <p:sp>
        <p:nvSpPr>
          <p:cNvPr id="75" name="Google Shape;75;p3"/>
          <p:cNvSpPr/>
          <p:nvPr/>
        </p:nvSpPr>
        <p:spPr>
          <a:xfrm>
            <a:off x="0" y="4288041"/>
            <a:ext cx="12192000" cy="1414989"/>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77" name="Google Shape;77;p3">
            <a:hlinkClick r:id="rId5"/>
          </p:cNvPr>
          <p:cNvSpPr/>
          <p:nvPr/>
        </p:nvSpPr>
        <p:spPr>
          <a:xfrm>
            <a:off x="4503174" y="5869858"/>
            <a:ext cx="3067665" cy="563735"/>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78" name="Google Shape;78;p3"/>
          <p:cNvSpPr/>
          <p:nvPr/>
        </p:nvSpPr>
        <p:spPr>
          <a:xfrm>
            <a:off x="9393911" y="4476230"/>
            <a:ext cx="1444724" cy="54962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80" name="Google Shape;80;p3"/>
          <p:cNvSpPr txBox="1"/>
          <p:nvPr/>
        </p:nvSpPr>
        <p:spPr>
          <a:xfrm>
            <a:off x="856605" y="1045387"/>
            <a:ext cx="7293000" cy="300078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GQ Business Leader of the Year (2019)</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Best Impact Investor - Africa, Worldwide Finance Awards, London, UK(2020)</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Award: African Genuis Award (2021)</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Award: Titans of Africa, Dubai (2021)</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Award: Leadership Excellence African Achievers Award, London (2024)</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Award: Golden Key Award (2021)</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Award: Paul Harris Fellowship Leadership (2024)</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Ranked amongst the Top 12 Speakers in the World</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Best selling author whose podcast was among the Top10 podcasts in RSA</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grpSp>
        <p:nvGrpSpPr>
          <p:cNvPr id="81" name="Google Shape;81;p3"/>
          <p:cNvGrpSpPr/>
          <p:nvPr/>
        </p:nvGrpSpPr>
        <p:grpSpPr>
          <a:xfrm>
            <a:off x="597121" y="1217006"/>
            <a:ext cx="122387" cy="2666639"/>
            <a:chOff x="597121" y="1170756"/>
            <a:chExt cx="122387" cy="2666639"/>
          </a:xfrm>
        </p:grpSpPr>
        <p:sp>
          <p:nvSpPr>
            <p:cNvPr id="82" name="Google Shape;82;p3"/>
            <p:cNvSpPr/>
            <p:nvPr/>
          </p:nvSpPr>
          <p:spPr>
            <a:xfrm rot="10800000" flipH="1">
              <a:off x="614570" y="1170756"/>
              <a:ext cx="101987" cy="108264"/>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83" name="Google Shape;83;p3"/>
            <p:cNvSpPr/>
            <p:nvPr/>
          </p:nvSpPr>
          <p:spPr>
            <a:xfrm rot="10800000" flipH="1">
              <a:off x="614569" y="1492118"/>
              <a:ext cx="101987" cy="108264"/>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84" name="Google Shape;84;p3"/>
            <p:cNvSpPr/>
            <p:nvPr/>
          </p:nvSpPr>
          <p:spPr>
            <a:xfrm rot="10800000" flipH="1">
              <a:off x="614569" y="1813480"/>
              <a:ext cx="101987" cy="108264"/>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85" name="Google Shape;85;p3"/>
            <p:cNvSpPr/>
            <p:nvPr/>
          </p:nvSpPr>
          <p:spPr>
            <a:xfrm rot="10800000" flipH="1">
              <a:off x="614568" y="2134842"/>
              <a:ext cx="101987" cy="108264"/>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86" name="Google Shape;86;p3"/>
            <p:cNvSpPr/>
            <p:nvPr/>
          </p:nvSpPr>
          <p:spPr>
            <a:xfrm rot="10800000" flipH="1">
              <a:off x="614568" y="2456204"/>
              <a:ext cx="101987" cy="108264"/>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87" name="Google Shape;87;p3"/>
            <p:cNvSpPr/>
            <p:nvPr/>
          </p:nvSpPr>
          <p:spPr>
            <a:xfrm rot="10800000" flipH="1">
              <a:off x="597122" y="2777566"/>
              <a:ext cx="101987" cy="108264"/>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88" name="Google Shape;88;p3"/>
            <p:cNvSpPr/>
            <p:nvPr/>
          </p:nvSpPr>
          <p:spPr>
            <a:xfrm rot="10800000" flipH="1">
              <a:off x="597121" y="3098928"/>
              <a:ext cx="101987" cy="108264"/>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89" name="Google Shape;89;p3"/>
            <p:cNvSpPr/>
            <p:nvPr/>
          </p:nvSpPr>
          <p:spPr>
            <a:xfrm rot="10800000" flipH="1">
              <a:off x="614567" y="3420290"/>
              <a:ext cx="101987" cy="108264"/>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90" name="Google Shape;90;p3"/>
            <p:cNvSpPr/>
            <p:nvPr/>
          </p:nvSpPr>
          <p:spPr>
            <a:xfrm rot="10800000" flipH="1">
              <a:off x="617521" y="3729131"/>
              <a:ext cx="101987" cy="108264"/>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grpSp>
      <p:grpSp>
        <p:nvGrpSpPr>
          <p:cNvPr id="2" name="Google Shape;57;p2">
            <a:extLst>
              <a:ext uri="{FF2B5EF4-FFF2-40B4-BE49-F238E27FC236}">
                <a16:creationId xmlns:a16="http://schemas.microsoft.com/office/drawing/2014/main" id="{1EDBB4EB-6CAA-A3F3-69B4-A15B79A381CF}"/>
              </a:ext>
            </a:extLst>
          </p:cNvPr>
          <p:cNvGrpSpPr/>
          <p:nvPr/>
        </p:nvGrpSpPr>
        <p:grpSpPr>
          <a:xfrm>
            <a:off x="0" y="5770880"/>
            <a:ext cx="12192000" cy="1153298"/>
            <a:chOff x="0" y="5770880"/>
            <a:chExt cx="12192000" cy="1153298"/>
          </a:xfrm>
        </p:grpSpPr>
        <p:grpSp>
          <p:nvGrpSpPr>
            <p:cNvPr id="3" name="Google Shape;58;p2">
              <a:extLst>
                <a:ext uri="{FF2B5EF4-FFF2-40B4-BE49-F238E27FC236}">
                  <a16:creationId xmlns:a16="http://schemas.microsoft.com/office/drawing/2014/main" id="{B8795D3D-0285-3661-FA4E-2E1F8CBCDDCC}"/>
                </a:ext>
              </a:extLst>
            </p:cNvPr>
            <p:cNvGrpSpPr/>
            <p:nvPr/>
          </p:nvGrpSpPr>
          <p:grpSpPr>
            <a:xfrm>
              <a:off x="0" y="5770880"/>
              <a:ext cx="12192000" cy="1153298"/>
              <a:chOff x="0" y="5770880"/>
              <a:chExt cx="12192000" cy="1153298"/>
            </a:xfrm>
          </p:grpSpPr>
          <p:sp>
            <p:nvSpPr>
              <p:cNvPr id="6" name="Google Shape;59;p2">
                <a:extLst>
                  <a:ext uri="{FF2B5EF4-FFF2-40B4-BE49-F238E27FC236}">
                    <a16:creationId xmlns:a16="http://schemas.microsoft.com/office/drawing/2014/main" id="{90C664A1-3662-0F94-82EE-AF667B1E781C}"/>
                  </a:ext>
                </a:extLst>
              </p:cNvPr>
              <p:cNvSpPr/>
              <p:nvPr/>
            </p:nvSpPr>
            <p:spPr>
              <a:xfrm>
                <a:off x="0" y="5796418"/>
                <a:ext cx="12192000" cy="1127760"/>
              </a:xfrm>
              <a:prstGeom prst="rect">
                <a:avLst/>
              </a:prstGeom>
              <a:solidFill>
                <a:schemeClr val="tx1"/>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cxnSp>
            <p:nvCxnSpPr>
              <p:cNvPr id="7" name="Google Shape;60;p2">
                <a:extLst>
                  <a:ext uri="{FF2B5EF4-FFF2-40B4-BE49-F238E27FC236}">
                    <a16:creationId xmlns:a16="http://schemas.microsoft.com/office/drawing/2014/main" id="{1A10140B-3C21-35C7-4007-C15B995CBD4C}"/>
                  </a:ext>
                </a:extLst>
              </p:cNvPr>
              <p:cNvCxnSpPr/>
              <p:nvPr/>
            </p:nvCxnSpPr>
            <p:spPr>
              <a:xfrm>
                <a:off x="10160" y="5770880"/>
                <a:ext cx="12171680" cy="0"/>
              </a:xfrm>
              <a:prstGeom prst="straightConnector1">
                <a:avLst/>
              </a:prstGeom>
              <a:noFill/>
              <a:ln w="28575" cap="flat" cmpd="sng">
                <a:solidFill>
                  <a:srgbClr val="CDC3B1"/>
                </a:solidFill>
                <a:prstDash val="solid"/>
                <a:miter lim="800000"/>
                <a:headEnd type="none" w="sm" len="sm"/>
                <a:tailEnd type="none" w="sm" len="sm"/>
              </a:ln>
            </p:spPr>
          </p:cxnSp>
        </p:grpSp>
        <p:pic>
          <p:nvPicPr>
            <p:cNvPr id="4" name="Google Shape;61;p2">
              <a:extLst>
                <a:ext uri="{FF2B5EF4-FFF2-40B4-BE49-F238E27FC236}">
                  <a16:creationId xmlns:a16="http://schemas.microsoft.com/office/drawing/2014/main" id="{9556274B-C167-E048-D1B3-F9A999313FB4}"/>
                </a:ext>
              </a:extLst>
            </p:cNvPr>
            <p:cNvPicPr preferRelativeResize="0"/>
            <p:nvPr/>
          </p:nvPicPr>
          <p:blipFill rotWithShape="1">
            <a:blip r:embed="rId6">
              <a:alphaModFix/>
            </a:blip>
            <a:srcRect/>
            <a:stretch/>
          </p:blipFill>
          <p:spPr>
            <a:xfrm>
              <a:off x="5213927" y="6002633"/>
              <a:ext cx="1884218" cy="325918"/>
            </a:xfrm>
            <a:prstGeom prst="rect">
              <a:avLst/>
            </a:prstGeom>
            <a:noFill/>
            <a:ln>
              <a:noFill/>
            </a:ln>
          </p:spPr>
        </p:pic>
        <p:sp>
          <p:nvSpPr>
            <p:cNvPr id="5" name="Google Shape;62;p2">
              <a:extLst>
                <a:ext uri="{FF2B5EF4-FFF2-40B4-BE49-F238E27FC236}">
                  <a16:creationId xmlns:a16="http://schemas.microsoft.com/office/drawing/2014/main" id="{EFDFF44E-6B9A-97C9-83FA-CEDA220BBE55}"/>
                </a:ext>
              </a:extLst>
            </p:cNvPr>
            <p:cNvSpPr txBox="1"/>
            <p:nvPr/>
          </p:nvSpPr>
          <p:spPr>
            <a:xfrm>
              <a:off x="3452165" y="6453575"/>
              <a:ext cx="5407742"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endParaRPr>
            </a:p>
          </p:txBody>
        </p:sp>
      </p:grpSp>
      <p:cxnSp>
        <p:nvCxnSpPr>
          <p:cNvPr id="9" name="Straight Connector 8">
            <a:extLst>
              <a:ext uri="{FF2B5EF4-FFF2-40B4-BE49-F238E27FC236}">
                <a16:creationId xmlns:a16="http://schemas.microsoft.com/office/drawing/2014/main" id="{FE8FA9A2-14B6-A25C-3AA9-BB3AB7FF5BD5}"/>
              </a:ext>
            </a:extLst>
          </p:cNvPr>
          <p:cNvCxnSpPr/>
          <p:nvPr/>
        </p:nvCxnSpPr>
        <p:spPr>
          <a:xfrm flipH="1">
            <a:off x="-173620" y="4288041"/>
            <a:ext cx="130562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DE45D02A-A967-B075-F820-274923374BC1}"/>
              </a:ext>
            </a:extLst>
          </p:cNvPr>
          <p:cNvGrpSpPr/>
          <p:nvPr/>
        </p:nvGrpSpPr>
        <p:grpSpPr>
          <a:xfrm>
            <a:off x="-6833234" y="1294325"/>
            <a:ext cx="2061082" cy="2945678"/>
            <a:chOff x="2630796" y="1294325"/>
            <a:chExt cx="2061082" cy="2945678"/>
          </a:xfrm>
        </p:grpSpPr>
        <p:pic>
          <p:nvPicPr>
            <p:cNvPr id="11" name="Google Shape;184;p5">
              <a:extLst>
                <a:ext uri="{FF2B5EF4-FFF2-40B4-BE49-F238E27FC236}">
                  <a16:creationId xmlns:a16="http://schemas.microsoft.com/office/drawing/2014/main" id="{2B66C821-F755-DB4D-4407-45DC5D104C50}"/>
                </a:ext>
              </a:extLst>
            </p:cNvPr>
            <p:cNvPicPr preferRelativeResize="0"/>
            <p:nvPr/>
          </p:nvPicPr>
          <p:blipFill>
            <a:blip r:embed="rId7"/>
            <a:srcRect/>
            <a:stretch/>
          </p:blipFill>
          <p:spPr>
            <a:xfrm>
              <a:off x="2973627" y="1294325"/>
              <a:ext cx="1375419" cy="1381505"/>
            </a:xfrm>
            <a:prstGeom prst="rect">
              <a:avLst/>
            </a:prstGeom>
            <a:noFill/>
            <a:ln>
              <a:noFill/>
            </a:ln>
          </p:spPr>
        </p:pic>
        <p:sp>
          <p:nvSpPr>
            <p:cNvPr id="12" name="Google Shape;185;p5">
              <a:extLst>
                <a:ext uri="{FF2B5EF4-FFF2-40B4-BE49-F238E27FC236}">
                  <a16:creationId xmlns:a16="http://schemas.microsoft.com/office/drawing/2014/main" id="{47C8EA88-BE07-7737-92AC-2D544B03A3A3}"/>
                </a:ext>
              </a:extLst>
            </p:cNvPr>
            <p:cNvSpPr txBox="1"/>
            <p:nvPr/>
          </p:nvSpPr>
          <p:spPr>
            <a:xfrm>
              <a:off x="2994179" y="2797348"/>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2021</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13" name="Google Shape;186;p5">
              <a:extLst>
                <a:ext uri="{FF2B5EF4-FFF2-40B4-BE49-F238E27FC236}">
                  <a16:creationId xmlns:a16="http://schemas.microsoft.com/office/drawing/2014/main" id="{51933E26-9FC0-52CF-D0CA-A3BF745C840B}"/>
                </a:ext>
              </a:extLst>
            </p:cNvPr>
            <p:cNvSpPr txBox="1"/>
            <p:nvPr/>
          </p:nvSpPr>
          <p:spPr>
            <a:xfrm>
              <a:off x="2630796" y="3101270"/>
              <a:ext cx="2061082" cy="1138733"/>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Published 2</a:t>
              </a:r>
              <a:r>
                <a:rPr kumimoji="0" lang="en-US" sz="1400" b="0" i="0" u="none" strike="noStrike" kern="1200" cap="none" spc="0" normalizeH="0" baseline="30000" noProof="0" dirty="0">
                  <a:ln>
                    <a:noFill/>
                  </a:ln>
                  <a:solidFill>
                    <a:prstClr val="white"/>
                  </a:solidFill>
                  <a:effectLst/>
                  <a:uLnTx/>
                  <a:uFillTx/>
                  <a:latin typeface="Poppins"/>
                  <a:ea typeface="Poppins"/>
                  <a:cs typeface="Poppins"/>
                  <a:sym typeface="Poppins"/>
                </a:rPr>
                <a:t>nd</a:t>
              </a: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 book, VUSI “Black Dragon”</a:t>
              </a:r>
              <a:r>
                <a:rPr kumimoji="0" lang="en-US" sz="1800" b="0" i="0" u="none" strike="noStrike" kern="1200" cap="none" spc="0" normalizeH="0" baseline="0" noProof="0" dirty="0">
                  <a:ln>
                    <a:noFill/>
                  </a:ln>
                  <a:solidFill>
                    <a:prstClr val="white"/>
                  </a:solidFill>
                  <a:effectLst/>
                  <a:uLnTx/>
                  <a:uFillTx/>
                  <a:latin typeface="Poppins"/>
                  <a:ea typeface="Poppins"/>
                  <a:cs typeface="Poppins"/>
                  <a:sym typeface="Poppins"/>
                </a:rPr>
                <a:t>. Over 250k copies sold.</a:t>
              </a:r>
              <a:endParaRPr kumimoji="0" lang="en-US"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grpSp>
      <p:grpSp>
        <p:nvGrpSpPr>
          <p:cNvPr id="14" name="Group 13">
            <a:extLst>
              <a:ext uri="{FF2B5EF4-FFF2-40B4-BE49-F238E27FC236}">
                <a16:creationId xmlns:a16="http://schemas.microsoft.com/office/drawing/2014/main" id="{A7E5EF32-407B-4E12-9606-7AEA817BC8F7}"/>
              </a:ext>
            </a:extLst>
          </p:cNvPr>
          <p:cNvGrpSpPr/>
          <p:nvPr/>
        </p:nvGrpSpPr>
        <p:grpSpPr>
          <a:xfrm>
            <a:off x="-6921316" y="1294325"/>
            <a:ext cx="2061082" cy="2434532"/>
            <a:chOff x="7350612" y="1294325"/>
            <a:chExt cx="2061082" cy="2434532"/>
          </a:xfrm>
        </p:grpSpPr>
        <p:pic>
          <p:nvPicPr>
            <p:cNvPr id="15" name="Google Shape;188;p5">
              <a:extLst>
                <a:ext uri="{FF2B5EF4-FFF2-40B4-BE49-F238E27FC236}">
                  <a16:creationId xmlns:a16="http://schemas.microsoft.com/office/drawing/2014/main" id="{350DA632-8C9E-0F93-D67A-915D70A5DFC0}"/>
                </a:ext>
              </a:extLst>
            </p:cNvPr>
            <p:cNvPicPr preferRelativeResize="0"/>
            <p:nvPr/>
          </p:nvPicPr>
          <p:blipFill rotWithShape="1">
            <a:blip r:embed="rId8">
              <a:alphaModFix/>
            </a:blip>
            <a:srcRect/>
            <a:stretch/>
          </p:blipFill>
          <p:spPr>
            <a:xfrm>
              <a:off x="7681728" y="1294325"/>
              <a:ext cx="1376346" cy="1381505"/>
            </a:xfrm>
            <a:prstGeom prst="rect">
              <a:avLst/>
            </a:prstGeom>
            <a:noFill/>
            <a:ln>
              <a:noFill/>
            </a:ln>
          </p:spPr>
        </p:pic>
        <p:sp>
          <p:nvSpPr>
            <p:cNvPr id="16" name="Google Shape;189;p5">
              <a:extLst>
                <a:ext uri="{FF2B5EF4-FFF2-40B4-BE49-F238E27FC236}">
                  <a16:creationId xmlns:a16="http://schemas.microsoft.com/office/drawing/2014/main" id="{28999561-8555-C043-8111-0347D25E4316}"/>
                </a:ext>
              </a:extLst>
            </p:cNvPr>
            <p:cNvSpPr txBox="1"/>
            <p:nvPr/>
          </p:nvSpPr>
          <p:spPr>
            <a:xfrm>
              <a:off x="7724946" y="2780115"/>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2024</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17" name="Google Shape;190;p5">
              <a:extLst>
                <a:ext uri="{FF2B5EF4-FFF2-40B4-BE49-F238E27FC236}">
                  <a16:creationId xmlns:a16="http://schemas.microsoft.com/office/drawing/2014/main" id="{07D97E82-BCF0-FFF2-D1FC-30114B14B6BF}"/>
                </a:ext>
              </a:extLst>
            </p:cNvPr>
            <p:cNvSpPr txBox="1"/>
            <p:nvPr/>
          </p:nvSpPr>
          <p:spPr>
            <a:xfrm>
              <a:off x="7350612" y="3101270"/>
              <a:ext cx="2061082" cy="62758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Leadership Excellence African Achievers Award, London</a:t>
              </a: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grpSp>
      <p:grpSp>
        <p:nvGrpSpPr>
          <p:cNvPr id="18" name="Group 17">
            <a:extLst>
              <a:ext uri="{FF2B5EF4-FFF2-40B4-BE49-F238E27FC236}">
                <a16:creationId xmlns:a16="http://schemas.microsoft.com/office/drawing/2014/main" id="{D52FDA59-90EA-761A-5418-12B4C88C0F77}"/>
              </a:ext>
            </a:extLst>
          </p:cNvPr>
          <p:cNvGrpSpPr/>
          <p:nvPr/>
        </p:nvGrpSpPr>
        <p:grpSpPr>
          <a:xfrm>
            <a:off x="-6992427" y="1294325"/>
            <a:ext cx="2128630" cy="2761012"/>
            <a:chOff x="9653286" y="1294325"/>
            <a:chExt cx="2128630" cy="2761012"/>
          </a:xfrm>
        </p:grpSpPr>
        <p:pic>
          <p:nvPicPr>
            <p:cNvPr id="19" name="Google Shape;192;p5">
              <a:extLst>
                <a:ext uri="{FF2B5EF4-FFF2-40B4-BE49-F238E27FC236}">
                  <a16:creationId xmlns:a16="http://schemas.microsoft.com/office/drawing/2014/main" id="{66C27BB2-50F7-E425-5864-E900083C4E7C}"/>
                </a:ext>
              </a:extLst>
            </p:cNvPr>
            <p:cNvPicPr preferRelativeResize="0"/>
            <p:nvPr/>
          </p:nvPicPr>
          <p:blipFill rotWithShape="1">
            <a:blip r:embed="rId9">
              <a:alphaModFix/>
            </a:blip>
            <a:srcRect/>
            <a:stretch/>
          </p:blipFill>
          <p:spPr>
            <a:xfrm>
              <a:off x="10036009" y="1294325"/>
              <a:ext cx="1376346" cy="1381505"/>
            </a:xfrm>
            <a:prstGeom prst="rect">
              <a:avLst/>
            </a:prstGeom>
            <a:noFill/>
            <a:ln>
              <a:noFill/>
            </a:ln>
          </p:spPr>
        </p:pic>
        <p:sp>
          <p:nvSpPr>
            <p:cNvPr id="20" name="Google Shape;193;p5">
              <a:extLst>
                <a:ext uri="{FF2B5EF4-FFF2-40B4-BE49-F238E27FC236}">
                  <a16:creationId xmlns:a16="http://schemas.microsoft.com/office/drawing/2014/main" id="{F29B88DE-C70A-7415-8911-2C37BBFD6034}"/>
                </a:ext>
              </a:extLst>
            </p:cNvPr>
            <p:cNvSpPr txBox="1"/>
            <p:nvPr/>
          </p:nvSpPr>
          <p:spPr>
            <a:xfrm>
              <a:off x="10054636" y="2803093"/>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CDC3B1"/>
                  </a:solidFill>
                  <a:effectLst/>
                  <a:uLnTx/>
                  <a:uFillTx/>
                  <a:latin typeface="Poppins"/>
                  <a:ea typeface="Poppins"/>
                  <a:cs typeface="Poppins"/>
                  <a:sym typeface="Poppins"/>
                </a:rPr>
                <a:t>2024</a:t>
              </a:r>
              <a:endParaRPr kumimoji="0" sz="1800" b="1"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21" name="Google Shape;194;p5">
              <a:extLst>
                <a:ext uri="{FF2B5EF4-FFF2-40B4-BE49-F238E27FC236}">
                  <a16:creationId xmlns:a16="http://schemas.microsoft.com/office/drawing/2014/main" id="{7F17705B-3279-E07C-EB6A-93034D574B32}"/>
                </a:ext>
              </a:extLst>
            </p:cNvPr>
            <p:cNvSpPr txBox="1"/>
            <p:nvPr/>
          </p:nvSpPr>
          <p:spPr>
            <a:xfrm>
              <a:off x="9653286" y="3101270"/>
              <a:ext cx="2128630" cy="95406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Best selling author whose podcast was among the Top10 podcasts in RSA</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grpSp>
      <p:grpSp>
        <p:nvGrpSpPr>
          <p:cNvPr id="22" name="Group 21">
            <a:extLst>
              <a:ext uri="{FF2B5EF4-FFF2-40B4-BE49-F238E27FC236}">
                <a16:creationId xmlns:a16="http://schemas.microsoft.com/office/drawing/2014/main" id="{05BBACA7-AD3F-B78A-0C69-75EA4ED02834}"/>
              </a:ext>
            </a:extLst>
          </p:cNvPr>
          <p:cNvGrpSpPr/>
          <p:nvPr/>
        </p:nvGrpSpPr>
        <p:grpSpPr>
          <a:xfrm>
            <a:off x="-6928443" y="1294325"/>
            <a:ext cx="2061082" cy="2251485"/>
            <a:chOff x="4961471" y="1294325"/>
            <a:chExt cx="2061082" cy="2251485"/>
          </a:xfrm>
        </p:grpSpPr>
        <p:pic>
          <p:nvPicPr>
            <p:cNvPr id="23" name="Google Shape;196;p5">
              <a:extLst>
                <a:ext uri="{FF2B5EF4-FFF2-40B4-BE49-F238E27FC236}">
                  <a16:creationId xmlns:a16="http://schemas.microsoft.com/office/drawing/2014/main" id="{63BBD44B-1121-24D7-CE48-9FB44D63BBEC}"/>
                </a:ext>
              </a:extLst>
            </p:cNvPr>
            <p:cNvPicPr preferRelativeResize="0"/>
            <p:nvPr/>
          </p:nvPicPr>
          <p:blipFill rotWithShape="1">
            <a:blip r:embed="rId10">
              <a:alphaModFix/>
            </a:blip>
            <a:srcRect/>
            <a:stretch/>
          </p:blipFill>
          <p:spPr>
            <a:xfrm>
              <a:off x="5327446" y="1294325"/>
              <a:ext cx="1376346" cy="1381505"/>
            </a:xfrm>
            <a:prstGeom prst="rect">
              <a:avLst/>
            </a:prstGeom>
            <a:noFill/>
            <a:ln>
              <a:noFill/>
            </a:ln>
          </p:spPr>
        </p:pic>
        <p:sp>
          <p:nvSpPr>
            <p:cNvPr id="24" name="Google Shape;197;p5">
              <a:extLst>
                <a:ext uri="{FF2B5EF4-FFF2-40B4-BE49-F238E27FC236}">
                  <a16:creationId xmlns:a16="http://schemas.microsoft.com/office/drawing/2014/main" id="{A5086023-DC39-92E8-0F8A-E5134FC2E386}"/>
                </a:ext>
              </a:extLst>
            </p:cNvPr>
            <p:cNvSpPr txBox="1"/>
            <p:nvPr/>
          </p:nvSpPr>
          <p:spPr>
            <a:xfrm>
              <a:off x="5330692" y="2797347"/>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2024</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25" name="Google Shape;198;p5">
              <a:extLst>
                <a:ext uri="{FF2B5EF4-FFF2-40B4-BE49-F238E27FC236}">
                  <a16:creationId xmlns:a16="http://schemas.microsoft.com/office/drawing/2014/main" id="{17EA4C77-3AFF-C99D-7CD6-8B0BF0FF4B34}"/>
                </a:ext>
              </a:extLst>
            </p:cNvPr>
            <p:cNvSpPr txBox="1"/>
            <p:nvPr/>
          </p:nvSpPr>
          <p:spPr>
            <a:xfrm>
              <a:off x="4961471" y="3101269"/>
              <a:ext cx="2061082" cy="44454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Award: Paul Harris Fellowship Leadership</a:t>
              </a: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grpSp>
      <p:grpSp>
        <p:nvGrpSpPr>
          <p:cNvPr id="26" name="Group 25">
            <a:extLst>
              <a:ext uri="{FF2B5EF4-FFF2-40B4-BE49-F238E27FC236}">
                <a16:creationId xmlns:a16="http://schemas.microsoft.com/office/drawing/2014/main" id="{96728241-B03F-0059-8868-825654755F7B}"/>
              </a:ext>
            </a:extLst>
          </p:cNvPr>
          <p:cNvGrpSpPr/>
          <p:nvPr/>
        </p:nvGrpSpPr>
        <p:grpSpPr>
          <a:xfrm>
            <a:off x="-6914189" y="1294325"/>
            <a:ext cx="2061082" cy="3222675"/>
            <a:chOff x="272614" y="1294325"/>
            <a:chExt cx="2061082" cy="3222675"/>
          </a:xfrm>
        </p:grpSpPr>
        <p:pic>
          <p:nvPicPr>
            <p:cNvPr id="27" name="Google Shape;141;p4">
              <a:extLst>
                <a:ext uri="{FF2B5EF4-FFF2-40B4-BE49-F238E27FC236}">
                  <a16:creationId xmlns:a16="http://schemas.microsoft.com/office/drawing/2014/main" id="{5344DC08-5704-AED2-6326-CEA9BF6C451A}"/>
                </a:ext>
              </a:extLst>
            </p:cNvPr>
            <p:cNvPicPr preferRelativeResize="0"/>
            <p:nvPr/>
          </p:nvPicPr>
          <p:blipFill>
            <a:blip r:embed="rId11"/>
            <a:srcRect/>
            <a:stretch/>
          </p:blipFill>
          <p:spPr>
            <a:xfrm>
              <a:off x="619345" y="1294325"/>
              <a:ext cx="1375420" cy="1381506"/>
            </a:xfrm>
            <a:prstGeom prst="rect">
              <a:avLst/>
            </a:prstGeom>
            <a:noFill/>
            <a:ln>
              <a:noFill/>
            </a:ln>
          </p:spPr>
        </p:pic>
        <p:sp>
          <p:nvSpPr>
            <p:cNvPr id="28" name="Google Shape;142;p4">
              <a:extLst>
                <a:ext uri="{FF2B5EF4-FFF2-40B4-BE49-F238E27FC236}">
                  <a16:creationId xmlns:a16="http://schemas.microsoft.com/office/drawing/2014/main" id="{72FC0B90-58C0-C155-548B-FE746C32DE36}"/>
                </a:ext>
              </a:extLst>
            </p:cNvPr>
            <p:cNvSpPr txBox="1"/>
            <p:nvPr/>
          </p:nvSpPr>
          <p:spPr>
            <a:xfrm>
              <a:off x="637509" y="2797347"/>
              <a:ext cx="1339091"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2017</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29" name="Google Shape;143;p4">
              <a:extLst>
                <a:ext uri="{FF2B5EF4-FFF2-40B4-BE49-F238E27FC236}">
                  <a16:creationId xmlns:a16="http://schemas.microsoft.com/office/drawing/2014/main" id="{C8729583-96F6-5153-657E-6FC2B0D25E3D}"/>
                </a:ext>
              </a:extLst>
            </p:cNvPr>
            <p:cNvSpPr txBox="1"/>
            <p:nvPr/>
          </p:nvSpPr>
          <p:spPr>
            <a:xfrm>
              <a:off x="272614" y="3101268"/>
              <a:ext cx="2061082" cy="14157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Published 1</a:t>
              </a:r>
              <a:r>
                <a:rPr kumimoji="0" lang="en-US" sz="1400" b="0" i="0" u="none" strike="noStrike" kern="1200" cap="none" spc="0" normalizeH="0" baseline="30000" noProof="0" dirty="0">
                  <a:ln>
                    <a:noFill/>
                  </a:ln>
                  <a:solidFill>
                    <a:prstClr val="white"/>
                  </a:solidFill>
                  <a:effectLst/>
                  <a:uLnTx/>
                  <a:uFillTx/>
                  <a:latin typeface="Poppins"/>
                  <a:ea typeface="Poppins"/>
                  <a:cs typeface="Poppins"/>
                  <a:sym typeface="Poppins"/>
                </a:rPr>
                <a:t>st</a:t>
              </a: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 book, Magna Carta </a:t>
              </a:r>
              <a:r>
                <a:rPr kumimoji="0" lang="en-US" sz="1800" b="0" i="0" u="none" strike="noStrike" kern="1200" cap="none" spc="0" normalizeH="0" baseline="0" noProof="0" dirty="0">
                  <a:ln>
                    <a:noFill/>
                  </a:ln>
                  <a:solidFill>
                    <a:prstClr val="white"/>
                  </a:solidFill>
                  <a:effectLst/>
                  <a:uLnTx/>
                  <a:uFillTx/>
                  <a:latin typeface="Poppins"/>
                  <a:ea typeface="Poppins"/>
                  <a:cs typeface="Poppins"/>
                  <a:sym typeface="Poppins"/>
                </a:rPr>
                <a:t>of Exponentiality. Over 800k copies sold.</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grpSp>
      <p:grpSp>
        <p:nvGrpSpPr>
          <p:cNvPr id="38" name="Group 37">
            <a:extLst>
              <a:ext uri="{FF2B5EF4-FFF2-40B4-BE49-F238E27FC236}">
                <a16:creationId xmlns:a16="http://schemas.microsoft.com/office/drawing/2014/main" id="{10561B4A-2E06-1886-30C9-7048C438FA7B}"/>
              </a:ext>
            </a:extLst>
          </p:cNvPr>
          <p:cNvGrpSpPr/>
          <p:nvPr/>
        </p:nvGrpSpPr>
        <p:grpSpPr>
          <a:xfrm>
            <a:off x="716554" y="4392876"/>
            <a:ext cx="10998653" cy="1236705"/>
            <a:chOff x="716554" y="4392876"/>
            <a:chExt cx="10998653" cy="1236705"/>
          </a:xfrm>
        </p:grpSpPr>
        <p:pic>
          <p:nvPicPr>
            <p:cNvPr id="39" name="Picture 38">
              <a:extLst>
                <a:ext uri="{FF2B5EF4-FFF2-40B4-BE49-F238E27FC236}">
                  <a16:creationId xmlns:a16="http://schemas.microsoft.com/office/drawing/2014/main" id="{4DA6493C-AE7C-1135-F7D5-97CBFA9156C3}"/>
                </a:ext>
              </a:extLst>
            </p:cNvPr>
            <p:cNvPicPr>
              <a:picLocks noChangeAspect="1"/>
            </p:cNvPicPr>
            <p:nvPr/>
          </p:nvPicPr>
          <p:blipFill>
            <a:blip r:embed="rId12">
              <a:extLst>
                <a:ext uri="{28A0092B-C50C-407E-A947-70E740481C1C}">
                  <a14:useLocalDpi xmlns:a14="http://schemas.microsoft.com/office/drawing/2010/main" val="0"/>
                </a:ext>
              </a:extLst>
            </a:blip>
            <a:srcRect t="54061"/>
            <a:stretch/>
          </p:blipFill>
          <p:spPr>
            <a:xfrm>
              <a:off x="716554" y="5075144"/>
              <a:ext cx="10399102" cy="554437"/>
            </a:xfrm>
            <a:prstGeom prst="rect">
              <a:avLst/>
            </a:prstGeom>
          </p:spPr>
        </p:pic>
        <p:grpSp>
          <p:nvGrpSpPr>
            <p:cNvPr id="40" name="Group 39">
              <a:extLst>
                <a:ext uri="{FF2B5EF4-FFF2-40B4-BE49-F238E27FC236}">
                  <a16:creationId xmlns:a16="http://schemas.microsoft.com/office/drawing/2014/main" id="{A200079C-41AB-E958-49E1-1847A4889F0C}"/>
                </a:ext>
              </a:extLst>
            </p:cNvPr>
            <p:cNvGrpSpPr/>
            <p:nvPr/>
          </p:nvGrpSpPr>
          <p:grpSpPr>
            <a:xfrm>
              <a:off x="891181" y="4392876"/>
              <a:ext cx="10824026" cy="669010"/>
              <a:chOff x="796130" y="4334728"/>
              <a:chExt cx="10824026" cy="669010"/>
            </a:xfrm>
          </p:grpSpPr>
          <p:pic>
            <p:nvPicPr>
              <p:cNvPr id="41" name="Picture 40">
                <a:extLst>
                  <a:ext uri="{FF2B5EF4-FFF2-40B4-BE49-F238E27FC236}">
                    <a16:creationId xmlns:a16="http://schemas.microsoft.com/office/drawing/2014/main" id="{544D3783-133D-67D1-3A56-E388397D6EE5}"/>
                  </a:ext>
                </a:extLst>
              </p:cNvPr>
              <p:cNvPicPr>
                <a:picLocks noChangeAspect="1"/>
              </p:cNvPicPr>
              <p:nvPr/>
            </p:nvPicPr>
            <p:blipFill>
              <a:blip r:embed="rId12">
                <a:extLst>
                  <a:ext uri="{28A0092B-C50C-407E-A947-70E740481C1C}">
                    <a14:useLocalDpi xmlns:a14="http://schemas.microsoft.com/office/drawing/2010/main" val="0"/>
                  </a:ext>
                </a:extLst>
              </a:blip>
              <a:srcRect b="44568"/>
              <a:stretch/>
            </p:blipFill>
            <p:spPr>
              <a:xfrm>
                <a:off x="1221054" y="4334728"/>
                <a:ext cx="10399102" cy="669010"/>
              </a:xfrm>
              <a:prstGeom prst="rect">
                <a:avLst/>
              </a:prstGeom>
            </p:spPr>
          </p:pic>
          <p:grpSp>
            <p:nvGrpSpPr>
              <p:cNvPr id="42" name="Group 41">
                <a:extLst>
                  <a:ext uri="{FF2B5EF4-FFF2-40B4-BE49-F238E27FC236}">
                    <a16:creationId xmlns:a16="http://schemas.microsoft.com/office/drawing/2014/main" id="{CDAAAA45-5EF0-DDD7-E239-8EE299B03806}"/>
                  </a:ext>
                </a:extLst>
              </p:cNvPr>
              <p:cNvGrpSpPr/>
              <p:nvPr/>
            </p:nvGrpSpPr>
            <p:grpSpPr>
              <a:xfrm>
                <a:off x="9765275" y="4358303"/>
                <a:ext cx="1498345" cy="580128"/>
                <a:chOff x="9643355" y="4327554"/>
                <a:chExt cx="1498345" cy="580128"/>
              </a:xfrm>
            </p:grpSpPr>
            <p:sp>
              <p:nvSpPr>
                <p:cNvPr id="44" name="Rectangle 43">
                  <a:extLst>
                    <a:ext uri="{FF2B5EF4-FFF2-40B4-BE49-F238E27FC236}">
                      <a16:creationId xmlns:a16="http://schemas.microsoft.com/office/drawing/2014/main" id="{E96D76F4-C98F-12AE-8493-4153142EF2E1}"/>
                    </a:ext>
                  </a:extLst>
                </p:cNvPr>
                <p:cNvSpPr/>
                <p:nvPr/>
              </p:nvSpPr>
              <p:spPr>
                <a:xfrm>
                  <a:off x="9696976" y="4327554"/>
                  <a:ext cx="1444724" cy="54962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panose="00000500000000000000" pitchFamily="2" charset="0"/>
                    <a:ea typeface="+mn-ea"/>
                    <a:cs typeface="+mn-cs"/>
                  </a:endParaRPr>
                </a:p>
              </p:txBody>
            </p:sp>
            <p:pic>
              <p:nvPicPr>
                <p:cNvPr id="45" name="Graphic 44">
                  <a:extLst>
                    <a:ext uri="{FF2B5EF4-FFF2-40B4-BE49-F238E27FC236}">
                      <a16:creationId xmlns:a16="http://schemas.microsoft.com/office/drawing/2014/main" id="{3A73277D-41B3-D5C1-82C6-4477A7F37FEB}"/>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9643355" y="4420438"/>
                  <a:ext cx="1240358" cy="487244"/>
                </a:xfrm>
                <a:prstGeom prst="rect">
                  <a:avLst/>
                </a:prstGeom>
              </p:spPr>
            </p:pic>
          </p:grpSp>
          <p:pic>
            <p:nvPicPr>
              <p:cNvPr id="43" name="Picture 42">
                <a:extLst>
                  <a:ext uri="{FF2B5EF4-FFF2-40B4-BE49-F238E27FC236}">
                    <a16:creationId xmlns:a16="http://schemas.microsoft.com/office/drawing/2014/main" id="{2AC784DD-7FFE-BF3F-F65D-3E5526E14848}"/>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796130" y="4446389"/>
                <a:ext cx="1495066" cy="470383"/>
              </a:xfrm>
              <a:prstGeom prst="rect">
                <a:avLst/>
              </a:prstGeom>
            </p:spPr>
          </p:pic>
        </p:gr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grpSp>
        <p:nvGrpSpPr>
          <p:cNvPr id="171" name="Google Shape;171;p5"/>
          <p:cNvGrpSpPr/>
          <p:nvPr/>
        </p:nvGrpSpPr>
        <p:grpSpPr>
          <a:xfrm>
            <a:off x="10902261" y="6332674"/>
            <a:ext cx="1065311" cy="276999"/>
            <a:chOff x="10757596" y="6240077"/>
            <a:chExt cx="1065311" cy="276999"/>
          </a:xfrm>
        </p:grpSpPr>
        <p:sp>
          <p:nvSpPr>
            <p:cNvPr id="172" name="Google Shape;172;p5"/>
            <p:cNvSpPr/>
            <p:nvPr/>
          </p:nvSpPr>
          <p:spPr>
            <a:xfrm flipH="1">
              <a:off x="10757596" y="6340997"/>
              <a:ext cx="150812" cy="151356"/>
            </a:xfrm>
            <a:custGeom>
              <a:avLst/>
              <a:gdLst/>
              <a:ahLst/>
              <a:cxnLst/>
              <a:rect l="l" t="t" r="r" b="b"/>
              <a:pathLst>
                <a:path w="176" h="176" extrusionOk="0">
                  <a:moveTo>
                    <a:pt x="79" y="41"/>
                  </a:moveTo>
                  <a:cubicBezTo>
                    <a:pt x="78" y="40"/>
                    <a:pt x="77" y="40"/>
                    <a:pt x="76" y="40"/>
                  </a:cubicBezTo>
                  <a:cubicBezTo>
                    <a:pt x="74" y="40"/>
                    <a:pt x="72" y="42"/>
                    <a:pt x="72" y="44"/>
                  </a:cubicBezTo>
                  <a:cubicBezTo>
                    <a:pt x="72" y="45"/>
                    <a:pt x="72" y="46"/>
                    <a:pt x="73" y="47"/>
                  </a:cubicBezTo>
                  <a:cubicBezTo>
                    <a:pt x="111" y="88"/>
                    <a:pt x="111" y="88"/>
                    <a:pt x="111" y="88"/>
                  </a:cubicBezTo>
                  <a:cubicBezTo>
                    <a:pt x="73" y="129"/>
                    <a:pt x="73" y="129"/>
                    <a:pt x="73" y="129"/>
                  </a:cubicBezTo>
                  <a:cubicBezTo>
                    <a:pt x="72" y="130"/>
                    <a:pt x="72" y="131"/>
                    <a:pt x="72" y="132"/>
                  </a:cubicBezTo>
                  <a:cubicBezTo>
                    <a:pt x="72" y="134"/>
                    <a:pt x="74" y="136"/>
                    <a:pt x="76" y="136"/>
                  </a:cubicBezTo>
                  <a:cubicBezTo>
                    <a:pt x="77" y="136"/>
                    <a:pt x="78" y="136"/>
                    <a:pt x="79" y="135"/>
                  </a:cubicBezTo>
                  <a:cubicBezTo>
                    <a:pt x="119" y="91"/>
                    <a:pt x="119" y="91"/>
                    <a:pt x="119" y="91"/>
                  </a:cubicBezTo>
                  <a:cubicBezTo>
                    <a:pt x="120" y="90"/>
                    <a:pt x="120" y="89"/>
                    <a:pt x="120" y="88"/>
                  </a:cubicBezTo>
                  <a:cubicBezTo>
                    <a:pt x="120" y="87"/>
                    <a:pt x="120" y="86"/>
                    <a:pt x="119" y="85"/>
                  </a:cubicBezTo>
                  <a:lnTo>
                    <a:pt x="79" y="41"/>
                  </a:lnTo>
                  <a:close/>
                  <a:moveTo>
                    <a:pt x="88" y="0"/>
                  </a:moveTo>
                  <a:cubicBezTo>
                    <a:pt x="39" y="0"/>
                    <a:pt x="0" y="39"/>
                    <a:pt x="0" y="88"/>
                  </a:cubicBezTo>
                  <a:cubicBezTo>
                    <a:pt x="0" y="137"/>
                    <a:pt x="39" y="176"/>
                    <a:pt x="88" y="176"/>
                  </a:cubicBezTo>
                  <a:cubicBezTo>
                    <a:pt x="137" y="176"/>
                    <a:pt x="176" y="137"/>
                    <a:pt x="176" y="88"/>
                  </a:cubicBezTo>
                  <a:cubicBezTo>
                    <a:pt x="176" y="39"/>
                    <a:pt x="137" y="0"/>
                    <a:pt x="88" y="0"/>
                  </a:cubicBezTo>
                  <a:moveTo>
                    <a:pt x="88" y="168"/>
                  </a:moveTo>
                  <a:cubicBezTo>
                    <a:pt x="44" y="168"/>
                    <a:pt x="8" y="132"/>
                    <a:pt x="8" y="88"/>
                  </a:cubicBezTo>
                  <a:cubicBezTo>
                    <a:pt x="8" y="44"/>
                    <a:pt x="44" y="8"/>
                    <a:pt x="88" y="8"/>
                  </a:cubicBezTo>
                  <a:cubicBezTo>
                    <a:pt x="132" y="8"/>
                    <a:pt x="168" y="44"/>
                    <a:pt x="168" y="88"/>
                  </a:cubicBezTo>
                  <a:cubicBezTo>
                    <a:pt x="168" y="132"/>
                    <a:pt x="132" y="168"/>
                    <a:pt x="88" y="168"/>
                  </a:cubicBezTo>
                </a:path>
              </a:pathLst>
            </a:custGeom>
            <a:solidFill>
              <a:srgbClr val="D8D8D8">
                <a:alpha val="49803"/>
              </a:srgbClr>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73" name="Google Shape;173;p5"/>
            <p:cNvSpPr txBox="1"/>
            <p:nvPr/>
          </p:nvSpPr>
          <p:spPr>
            <a:xfrm>
              <a:off x="11047397" y="6240077"/>
              <a:ext cx="485709" cy="276999"/>
            </a:xfrm>
            <a:prstGeom prst="rect">
              <a:avLst/>
            </a:prstGeom>
            <a:noFill/>
            <a:ln>
              <a:noFill/>
            </a:ln>
          </p:spPr>
          <p:txBody>
            <a:bodyPr spcFirstLastPara="1" wrap="square" lIns="0" tIns="0" rIns="0" bIns="0" anchor="ctr" anchorCtr="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CDC3B1"/>
                  </a:solidFill>
                  <a:effectLst/>
                  <a:uLnTx/>
                  <a:uFillTx/>
                  <a:latin typeface="Poppins"/>
                  <a:ea typeface="Poppins"/>
                  <a:cs typeface="Poppins"/>
                  <a:sym typeface="Poppins"/>
                </a:rPr>
                <a:t>0</a:t>
              </a:r>
              <a:fld id="{00000000-1234-1234-1234-123412341234}" type="slidenum">
                <a:rPr kumimoji="0" lang="en-US" sz="1200" b="0" i="0" u="none" strike="noStrike" kern="1200" cap="none" spc="0" normalizeH="0" baseline="0" noProof="0">
                  <a:ln>
                    <a:noFill/>
                  </a:ln>
                  <a:solidFill>
                    <a:srgbClr val="CDC3B1"/>
                  </a:solidFill>
                  <a:effectLst/>
                  <a:uLnTx/>
                  <a:uFillTx/>
                  <a:latin typeface="Poppins"/>
                  <a:ea typeface="Poppins"/>
                  <a:cs typeface="Poppins"/>
                  <a:sym typeface="Poppins"/>
                </a:rPr>
                <a:pPr marL="0" marR="0" lvl="0" indent="0" algn="ctr" defTabSz="914400" rtl="0" eaLnBrk="1" fontAlgn="auto" latinLnBrk="0" hangingPunct="1">
                  <a:lnSpc>
                    <a:spcPct val="150000"/>
                  </a:lnSpc>
                  <a:spcBef>
                    <a:spcPts val="0"/>
                  </a:spcBef>
                  <a:spcAft>
                    <a:spcPts val="0"/>
                  </a:spcAft>
                  <a:buClrTx/>
                  <a:buSzTx/>
                  <a:buFontTx/>
                  <a:buNone/>
                  <a:tabLst/>
                  <a:defRPr/>
                </a:pPr>
                <a:t>5</a:t>
              </a:fld>
              <a:r>
                <a:rPr kumimoji="0" lang="en-US" sz="1200" b="0" i="0" u="none" strike="noStrike" kern="1200" cap="none" spc="0" normalizeH="0" baseline="0" noProof="0" dirty="0">
                  <a:ln>
                    <a:noFill/>
                  </a:ln>
                  <a:solidFill>
                    <a:srgbClr val="2F5496"/>
                  </a:solidFill>
                  <a:effectLst/>
                  <a:uLnTx/>
                  <a:uFillTx/>
                  <a:latin typeface="Poppins"/>
                  <a:ea typeface="Poppins"/>
                  <a:cs typeface="Poppins"/>
                  <a:sym typeface="Poppins"/>
                </a:rPr>
                <a:t> </a:t>
              </a:r>
              <a:r>
                <a:rPr kumimoji="0" lang="en-US" sz="1200" b="0" i="0" u="none" strike="noStrike" kern="1200" cap="none" spc="0" normalizeH="0" baseline="0" noProof="0" dirty="0">
                  <a:ln>
                    <a:noFill/>
                  </a:ln>
                  <a:solidFill>
                    <a:prstClr val="white"/>
                  </a:solidFill>
                  <a:effectLst/>
                  <a:uLnTx/>
                  <a:uFillTx/>
                  <a:latin typeface="Poppins"/>
                  <a:ea typeface="Poppins"/>
                  <a:cs typeface="Poppins"/>
                  <a:sym typeface="Poppins"/>
                </a:rPr>
                <a:t>|</a:t>
              </a:r>
              <a:r>
                <a:rPr kumimoji="0" lang="en-US" sz="1200" b="0" i="0" u="none" strike="noStrike" kern="1200" cap="none" spc="0" normalizeH="0" baseline="0" noProof="0" dirty="0">
                  <a:ln>
                    <a:noFill/>
                  </a:ln>
                  <a:solidFill>
                    <a:srgbClr val="2F5496"/>
                  </a:solidFill>
                  <a:effectLst/>
                  <a:uLnTx/>
                  <a:uFillTx/>
                  <a:latin typeface="Poppins"/>
                  <a:ea typeface="Poppins"/>
                  <a:cs typeface="Poppins"/>
                  <a:sym typeface="Poppins"/>
                </a:rPr>
                <a:t> </a:t>
              </a:r>
              <a:r>
                <a:rPr kumimoji="0" lang="en-US" sz="1200" b="0" i="0" u="none" strike="noStrike" kern="1200" cap="none" spc="0" normalizeH="0" baseline="0" noProof="0" dirty="0">
                  <a:ln>
                    <a:noFill/>
                  </a:ln>
                  <a:solidFill>
                    <a:srgbClr val="7F7F7F"/>
                  </a:solidFill>
                  <a:effectLst/>
                  <a:uLnTx/>
                  <a:uFillTx/>
                  <a:latin typeface="Poppins"/>
                  <a:ea typeface="Poppins"/>
                  <a:cs typeface="Poppins"/>
                  <a:sym typeface="Poppins"/>
                </a:rPr>
                <a:t>30</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sp>
          <p:nvSpPr>
            <p:cNvPr id="174" name="Google Shape;174;p5"/>
            <p:cNvSpPr/>
            <p:nvPr/>
          </p:nvSpPr>
          <p:spPr>
            <a:xfrm>
              <a:off x="11672093" y="6340996"/>
              <a:ext cx="150814" cy="151358"/>
            </a:xfrm>
            <a:custGeom>
              <a:avLst/>
              <a:gdLst/>
              <a:ahLst/>
              <a:cxnLst/>
              <a:rect l="l" t="t" r="r" b="b"/>
              <a:pathLst>
                <a:path w="176" h="176" extrusionOk="0">
                  <a:moveTo>
                    <a:pt x="79" y="41"/>
                  </a:moveTo>
                  <a:cubicBezTo>
                    <a:pt x="78" y="40"/>
                    <a:pt x="77" y="40"/>
                    <a:pt x="76" y="40"/>
                  </a:cubicBezTo>
                  <a:cubicBezTo>
                    <a:pt x="74" y="40"/>
                    <a:pt x="72" y="42"/>
                    <a:pt x="72" y="44"/>
                  </a:cubicBezTo>
                  <a:cubicBezTo>
                    <a:pt x="72" y="45"/>
                    <a:pt x="72" y="46"/>
                    <a:pt x="73" y="47"/>
                  </a:cubicBezTo>
                  <a:cubicBezTo>
                    <a:pt x="111" y="88"/>
                    <a:pt x="111" y="88"/>
                    <a:pt x="111" y="88"/>
                  </a:cubicBezTo>
                  <a:cubicBezTo>
                    <a:pt x="73" y="129"/>
                    <a:pt x="73" y="129"/>
                    <a:pt x="73" y="129"/>
                  </a:cubicBezTo>
                  <a:cubicBezTo>
                    <a:pt x="72" y="130"/>
                    <a:pt x="72" y="131"/>
                    <a:pt x="72" y="132"/>
                  </a:cubicBezTo>
                  <a:cubicBezTo>
                    <a:pt x="72" y="134"/>
                    <a:pt x="74" y="136"/>
                    <a:pt x="76" y="136"/>
                  </a:cubicBezTo>
                  <a:cubicBezTo>
                    <a:pt x="77" y="136"/>
                    <a:pt x="78" y="136"/>
                    <a:pt x="79" y="135"/>
                  </a:cubicBezTo>
                  <a:cubicBezTo>
                    <a:pt x="119" y="91"/>
                    <a:pt x="119" y="91"/>
                    <a:pt x="119" y="91"/>
                  </a:cubicBezTo>
                  <a:cubicBezTo>
                    <a:pt x="120" y="90"/>
                    <a:pt x="120" y="89"/>
                    <a:pt x="120" y="88"/>
                  </a:cubicBezTo>
                  <a:cubicBezTo>
                    <a:pt x="120" y="87"/>
                    <a:pt x="120" y="86"/>
                    <a:pt x="119" y="85"/>
                  </a:cubicBezTo>
                  <a:lnTo>
                    <a:pt x="79" y="41"/>
                  </a:lnTo>
                  <a:close/>
                  <a:moveTo>
                    <a:pt x="88" y="0"/>
                  </a:moveTo>
                  <a:cubicBezTo>
                    <a:pt x="39" y="0"/>
                    <a:pt x="0" y="39"/>
                    <a:pt x="0" y="88"/>
                  </a:cubicBezTo>
                  <a:cubicBezTo>
                    <a:pt x="0" y="137"/>
                    <a:pt x="39" y="176"/>
                    <a:pt x="88" y="176"/>
                  </a:cubicBezTo>
                  <a:cubicBezTo>
                    <a:pt x="137" y="176"/>
                    <a:pt x="176" y="137"/>
                    <a:pt x="176" y="88"/>
                  </a:cubicBezTo>
                  <a:cubicBezTo>
                    <a:pt x="176" y="39"/>
                    <a:pt x="137" y="0"/>
                    <a:pt x="88" y="0"/>
                  </a:cubicBezTo>
                  <a:moveTo>
                    <a:pt x="88" y="168"/>
                  </a:moveTo>
                  <a:cubicBezTo>
                    <a:pt x="44" y="168"/>
                    <a:pt x="8" y="132"/>
                    <a:pt x="8" y="88"/>
                  </a:cubicBezTo>
                  <a:cubicBezTo>
                    <a:pt x="8" y="44"/>
                    <a:pt x="44" y="8"/>
                    <a:pt x="88" y="8"/>
                  </a:cubicBezTo>
                  <a:cubicBezTo>
                    <a:pt x="132" y="8"/>
                    <a:pt x="168" y="44"/>
                    <a:pt x="168" y="88"/>
                  </a:cubicBezTo>
                  <a:cubicBezTo>
                    <a:pt x="168" y="132"/>
                    <a:pt x="132" y="168"/>
                    <a:pt x="88" y="168"/>
                  </a:cubicBezTo>
                </a:path>
              </a:pathLst>
            </a:custGeom>
            <a:solidFill>
              <a:srgbClr val="D8D8D8">
                <a:alpha val="49803"/>
              </a:srgbClr>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pic>
        <p:nvPicPr>
          <p:cNvPr id="175" name="Google Shape;175;p5"/>
          <p:cNvPicPr preferRelativeResize="0"/>
          <p:nvPr/>
        </p:nvPicPr>
        <p:blipFill rotWithShape="1">
          <a:blip r:embed="rId3">
            <a:alphaModFix/>
          </a:blip>
          <a:srcRect/>
          <a:stretch/>
        </p:blipFill>
        <p:spPr>
          <a:xfrm>
            <a:off x="2075725" y="4598971"/>
            <a:ext cx="8040548" cy="953046"/>
          </a:xfrm>
          <a:prstGeom prst="rect">
            <a:avLst/>
          </a:prstGeom>
          <a:noFill/>
          <a:ln>
            <a:noFill/>
          </a:ln>
        </p:spPr>
      </p:pic>
      <p:sp>
        <p:nvSpPr>
          <p:cNvPr id="176" name="Google Shape;176;p5"/>
          <p:cNvSpPr/>
          <p:nvPr/>
        </p:nvSpPr>
        <p:spPr>
          <a:xfrm>
            <a:off x="0" y="4288041"/>
            <a:ext cx="12192000" cy="1414989"/>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78" name="Google Shape;178;p5">
            <a:hlinkClick r:id="rId4"/>
          </p:cNvPr>
          <p:cNvSpPr/>
          <p:nvPr/>
        </p:nvSpPr>
        <p:spPr>
          <a:xfrm>
            <a:off x="4503174" y="5869858"/>
            <a:ext cx="3067665" cy="563735"/>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79" name="Google Shape;179;p5"/>
          <p:cNvSpPr/>
          <p:nvPr/>
        </p:nvSpPr>
        <p:spPr>
          <a:xfrm>
            <a:off x="9393911" y="4476230"/>
            <a:ext cx="1444724" cy="54962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81" name="Google Shape;181;p5"/>
          <p:cNvSpPr txBox="1"/>
          <p:nvPr/>
        </p:nvSpPr>
        <p:spPr>
          <a:xfrm>
            <a:off x="2472544" y="261276"/>
            <a:ext cx="7128924" cy="64633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Poppins"/>
                <a:ea typeface="Poppins"/>
                <a:cs typeface="Poppins"/>
                <a:sym typeface="Poppins"/>
              </a:rPr>
              <a:t>AWARDS &amp; </a:t>
            </a:r>
            <a:r>
              <a:rPr kumimoji="0" lang="en-US" sz="3600" b="1" i="0" u="none" strike="noStrike" kern="1200" cap="none" spc="0" normalizeH="0" baseline="0" noProof="0" dirty="0">
                <a:ln>
                  <a:noFill/>
                </a:ln>
                <a:solidFill>
                  <a:srgbClr val="CDC3B1"/>
                </a:solidFill>
                <a:effectLst/>
                <a:uLnTx/>
                <a:uFillTx/>
                <a:latin typeface="Poppins"/>
                <a:ea typeface="Poppins"/>
                <a:cs typeface="Poppins"/>
                <a:sym typeface="Poppins"/>
              </a:rPr>
              <a:t>ACHIEVEMENTS</a:t>
            </a:r>
            <a:endParaRPr kumimoji="0" sz="3600" b="1" i="0" u="none" strike="noStrike" kern="1200" cap="none" spc="0" normalizeH="0" baseline="0" noProof="0" dirty="0">
              <a:ln>
                <a:noFill/>
              </a:ln>
              <a:solidFill>
                <a:srgbClr val="CDC3B1"/>
              </a:solidFill>
              <a:effectLst/>
              <a:uLnTx/>
              <a:uFillTx/>
              <a:latin typeface="Poppins"/>
              <a:ea typeface="Poppins"/>
              <a:cs typeface="Poppins"/>
              <a:sym typeface="Poppins"/>
            </a:endParaRPr>
          </a:p>
        </p:txBody>
      </p:sp>
      <p:grpSp>
        <p:nvGrpSpPr>
          <p:cNvPr id="53" name="Group 52">
            <a:extLst>
              <a:ext uri="{FF2B5EF4-FFF2-40B4-BE49-F238E27FC236}">
                <a16:creationId xmlns:a16="http://schemas.microsoft.com/office/drawing/2014/main" id="{4297C1B3-3E93-870E-EA12-59BA5D531CF0}"/>
              </a:ext>
            </a:extLst>
          </p:cNvPr>
          <p:cNvGrpSpPr/>
          <p:nvPr/>
        </p:nvGrpSpPr>
        <p:grpSpPr>
          <a:xfrm>
            <a:off x="2630796" y="1294325"/>
            <a:ext cx="2061082" cy="2945678"/>
            <a:chOff x="2630796" y="1294325"/>
            <a:chExt cx="2061082" cy="2945678"/>
          </a:xfrm>
        </p:grpSpPr>
        <p:pic>
          <p:nvPicPr>
            <p:cNvPr id="184" name="Google Shape;184;p5"/>
            <p:cNvPicPr preferRelativeResize="0"/>
            <p:nvPr/>
          </p:nvPicPr>
          <p:blipFill>
            <a:blip r:embed="rId5"/>
            <a:srcRect/>
            <a:stretch/>
          </p:blipFill>
          <p:spPr>
            <a:xfrm>
              <a:off x="2973627" y="1294325"/>
              <a:ext cx="1375419" cy="1381505"/>
            </a:xfrm>
            <a:prstGeom prst="rect">
              <a:avLst/>
            </a:prstGeom>
            <a:noFill/>
            <a:ln>
              <a:noFill/>
            </a:ln>
          </p:spPr>
        </p:pic>
        <p:sp>
          <p:nvSpPr>
            <p:cNvPr id="185" name="Google Shape;185;p5"/>
            <p:cNvSpPr txBox="1"/>
            <p:nvPr/>
          </p:nvSpPr>
          <p:spPr>
            <a:xfrm>
              <a:off x="2994179" y="2797348"/>
              <a:ext cx="1339091"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2018</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186" name="Google Shape;186;p5"/>
            <p:cNvSpPr txBox="1"/>
            <p:nvPr/>
          </p:nvSpPr>
          <p:spPr>
            <a:xfrm>
              <a:off x="2630796" y="3101270"/>
              <a:ext cx="2061082" cy="1138733"/>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Published 2</a:t>
              </a:r>
              <a:r>
                <a:rPr kumimoji="0" lang="en-US" sz="1400" b="0" i="0" u="none" strike="noStrike" kern="1200" cap="none" spc="0" normalizeH="0" baseline="30000" noProof="0" dirty="0">
                  <a:ln>
                    <a:noFill/>
                  </a:ln>
                  <a:solidFill>
                    <a:prstClr val="white"/>
                  </a:solidFill>
                  <a:effectLst/>
                  <a:uLnTx/>
                  <a:uFillTx/>
                  <a:latin typeface="Poppins"/>
                  <a:ea typeface="Poppins"/>
                  <a:cs typeface="Poppins"/>
                  <a:sym typeface="Poppins"/>
                </a:rPr>
                <a:t>nd</a:t>
              </a: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 book, VUSI “Black Dragon”</a:t>
              </a:r>
              <a:r>
                <a:rPr kumimoji="0" lang="en-US" sz="1800" b="0" i="0" u="none" strike="noStrike" kern="1200" cap="none" spc="0" normalizeH="0" baseline="0" noProof="0" dirty="0">
                  <a:ln>
                    <a:noFill/>
                  </a:ln>
                  <a:solidFill>
                    <a:prstClr val="white"/>
                  </a:solidFill>
                  <a:effectLst/>
                  <a:uLnTx/>
                  <a:uFillTx/>
                  <a:latin typeface="Poppins"/>
                  <a:ea typeface="Poppins"/>
                  <a:cs typeface="Poppins"/>
                  <a:sym typeface="Poppins"/>
                </a:rPr>
                <a:t>. Over 250k copies sold.</a:t>
              </a:r>
              <a:endParaRPr kumimoji="0" lang="en-US"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grpSp>
      <p:grpSp>
        <p:nvGrpSpPr>
          <p:cNvPr id="18" name="Google Shape;57;p2">
            <a:extLst>
              <a:ext uri="{FF2B5EF4-FFF2-40B4-BE49-F238E27FC236}">
                <a16:creationId xmlns:a16="http://schemas.microsoft.com/office/drawing/2014/main" id="{FEAEDEE9-ED52-D39A-EC9A-AB62FF3D153C}"/>
              </a:ext>
            </a:extLst>
          </p:cNvPr>
          <p:cNvGrpSpPr/>
          <p:nvPr/>
        </p:nvGrpSpPr>
        <p:grpSpPr>
          <a:xfrm>
            <a:off x="0" y="5770880"/>
            <a:ext cx="12192000" cy="1153298"/>
            <a:chOff x="0" y="5770880"/>
            <a:chExt cx="12192000" cy="1153298"/>
          </a:xfrm>
        </p:grpSpPr>
        <p:grpSp>
          <p:nvGrpSpPr>
            <p:cNvPr id="19" name="Google Shape;58;p2">
              <a:extLst>
                <a:ext uri="{FF2B5EF4-FFF2-40B4-BE49-F238E27FC236}">
                  <a16:creationId xmlns:a16="http://schemas.microsoft.com/office/drawing/2014/main" id="{77919CC5-2FD8-8EAC-B259-DB552C0CD381}"/>
                </a:ext>
              </a:extLst>
            </p:cNvPr>
            <p:cNvGrpSpPr/>
            <p:nvPr/>
          </p:nvGrpSpPr>
          <p:grpSpPr>
            <a:xfrm>
              <a:off x="0" y="5770880"/>
              <a:ext cx="12192000" cy="1153298"/>
              <a:chOff x="0" y="5770880"/>
              <a:chExt cx="12192000" cy="1153298"/>
            </a:xfrm>
          </p:grpSpPr>
          <p:sp>
            <p:nvSpPr>
              <p:cNvPr id="22" name="Google Shape;59;p2">
                <a:extLst>
                  <a:ext uri="{FF2B5EF4-FFF2-40B4-BE49-F238E27FC236}">
                    <a16:creationId xmlns:a16="http://schemas.microsoft.com/office/drawing/2014/main" id="{E5F4C452-F250-C394-3C1C-AD43FBB034E1}"/>
                  </a:ext>
                </a:extLst>
              </p:cNvPr>
              <p:cNvSpPr/>
              <p:nvPr/>
            </p:nvSpPr>
            <p:spPr>
              <a:xfrm>
                <a:off x="0" y="5796418"/>
                <a:ext cx="12192000" cy="1127760"/>
              </a:xfrm>
              <a:prstGeom prst="rect">
                <a:avLst/>
              </a:prstGeom>
              <a:solidFill>
                <a:schemeClr val="tx1"/>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cxnSp>
            <p:nvCxnSpPr>
              <p:cNvPr id="23" name="Google Shape;60;p2">
                <a:extLst>
                  <a:ext uri="{FF2B5EF4-FFF2-40B4-BE49-F238E27FC236}">
                    <a16:creationId xmlns:a16="http://schemas.microsoft.com/office/drawing/2014/main" id="{441637B5-B4F9-BC5E-9A06-0E524EFBFC9F}"/>
                  </a:ext>
                </a:extLst>
              </p:cNvPr>
              <p:cNvCxnSpPr/>
              <p:nvPr/>
            </p:nvCxnSpPr>
            <p:spPr>
              <a:xfrm>
                <a:off x="10160" y="5770880"/>
                <a:ext cx="12171680" cy="0"/>
              </a:xfrm>
              <a:prstGeom prst="straightConnector1">
                <a:avLst/>
              </a:prstGeom>
              <a:noFill/>
              <a:ln w="28575" cap="flat" cmpd="sng">
                <a:solidFill>
                  <a:srgbClr val="CDC3B1"/>
                </a:solidFill>
                <a:prstDash val="solid"/>
                <a:miter lim="800000"/>
                <a:headEnd type="none" w="sm" len="sm"/>
                <a:tailEnd type="none" w="sm" len="sm"/>
              </a:ln>
            </p:spPr>
          </p:cxnSp>
        </p:grpSp>
        <p:pic>
          <p:nvPicPr>
            <p:cNvPr id="20" name="Google Shape;61;p2">
              <a:extLst>
                <a:ext uri="{FF2B5EF4-FFF2-40B4-BE49-F238E27FC236}">
                  <a16:creationId xmlns:a16="http://schemas.microsoft.com/office/drawing/2014/main" id="{B52F54C7-105A-E9EA-9109-B886FA9E4FC3}"/>
                </a:ext>
              </a:extLst>
            </p:cNvPr>
            <p:cNvPicPr preferRelativeResize="0"/>
            <p:nvPr/>
          </p:nvPicPr>
          <p:blipFill rotWithShape="1">
            <a:blip r:embed="rId6">
              <a:alphaModFix/>
            </a:blip>
            <a:srcRect/>
            <a:stretch/>
          </p:blipFill>
          <p:spPr>
            <a:xfrm>
              <a:off x="5213927" y="6002633"/>
              <a:ext cx="1884218" cy="325918"/>
            </a:xfrm>
            <a:prstGeom prst="rect">
              <a:avLst/>
            </a:prstGeom>
            <a:noFill/>
            <a:ln>
              <a:noFill/>
            </a:ln>
          </p:spPr>
        </p:pic>
        <p:sp>
          <p:nvSpPr>
            <p:cNvPr id="21" name="Google Shape;62;p2">
              <a:extLst>
                <a:ext uri="{FF2B5EF4-FFF2-40B4-BE49-F238E27FC236}">
                  <a16:creationId xmlns:a16="http://schemas.microsoft.com/office/drawing/2014/main" id="{58A951FA-BE56-65F4-4636-D403D11B939A}"/>
                </a:ext>
              </a:extLst>
            </p:cNvPr>
            <p:cNvSpPr txBox="1"/>
            <p:nvPr/>
          </p:nvSpPr>
          <p:spPr>
            <a:xfrm>
              <a:off x="3452165" y="6453575"/>
              <a:ext cx="5407742"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endParaRPr>
            </a:p>
          </p:txBody>
        </p:sp>
      </p:grpSp>
      <p:grpSp>
        <p:nvGrpSpPr>
          <p:cNvPr id="52" name="Group 51">
            <a:extLst>
              <a:ext uri="{FF2B5EF4-FFF2-40B4-BE49-F238E27FC236}">
                <a16:creationId xmlns:a16="http://schemas.microsoft.com/office/drawing/2014/main" id="{BEF7EE67-50AD-4FFF-8707-6E423D5489EA}"/>
              </a:ext>
            </a:extLst>
          </p:cNvPr>
          <p:cNvGrpSpPr/>
          <p:nvPr/>
        </p:nvGrpSpPr>
        <p:grpSpPr>
          <a:xfrm>
            <a:off x="272614" y="1294325"/>
            <a:ext cx="2061082" cy="3222675"/>
            <a:chOff x="272614" y="1294325"/>
            <a:chExt cx="2061082" cy="3222675"/>
          </a:xfrm>
        </p:grpSpPr>
        <p:pic>
          <p:nvPicPr>
            <p:cNvPr id="16" name="Google Shape;141;p4">
              <a:extLst>
                <a:ext uri="{FF2B5EF4-FFF2-40B4-BE49-F238E27FC236}">
                  <a16:creationId xmlns:a16="http://schemas.microsoft.com/office/drawing/2014/main" id="{87D35081-E28F-214A-1C26-A1C2BE527645}"/>
                </a:ext>
              </a:extLst>
            </p:cNvPr>
            <p:cNvPicPr preferRelativeResize="0"/>
            <p:nvPr/>
          </p:nvPicPr>
          <p:blipFill>
            <a:blip r:embed="rId7"/>
            <a:srcRect/>
            <a:stretch/>
          </p:blipFill>
          <p:spPr>
            <a:xfrm>
              <a:off x="619345" y="1294325"/>
              <a:ext cx="1375420" cy="1381506"/>
            </a:xfrm>
            <a:prstGeom prst="rect">
              <a:avLst/>
            </a:prstGeom>
            <a:noFill/>
            <a:ln>
              <a:noFill/>
            </a:ln>
          </p:spPr>
        </p:pic>
        <p:sp>
          <p:nvSpPr>
            <p:cNvPr id="17" name="Google Shape;142;p4">
              <a:extLst>
                <a:ext uri="{FF2B5EF4-FFF2-40B4-BE49-F238E27FC236}">
                  <a16:creationId xmlns:a16="http://schemas.microsoft.com/office/drawing/2014/main" id="{53E008A9-236A-F8B3-2344-6C152B1A5296}"/>
                </a:ext>
              </a:extLst>
            </p:cNvPr>
            <p:cNvSpPr txBox="1"/>
            <p:nvPr/>
          </p:nvSpPr>
          <p:spPr>
            <a:xfrm>
              <a:off x="637509" y="2797347"/>
              <a:ext cx="1339091"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2017</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43" name="Google Shape;143;p4">
              <a:extLst>
                <a:ext uri="{FF2B5EF4-FFF2-40B4-BE49-F238E27FC236}">
                  <a16:creationId xmlns:a16="http://schemas.microsoft.com/office/drawing/2014/main" id="{63E60785-04C6-AF95-EE7A-7F6E5040B344}"/>
                </a:ext>
              </a:extLst>
            </p:cNvPr>
            <p:cNvSpPr txBox="1"/>
            <p:nvPr/>
          </p:nvSpPr>
          <p:spPr>
            <a:xfrm>
              <a:off x="272614" y="3101268"/>
              <a:ext cx="2061082" cy="14157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Published 1</a:t>
              </a:r>
              <a:r>
                <a:rPr kumimoji="0" lang="en-US" sz="1400" b="0" i="0" u="none" strike="noStrike" kern="1200" cap="none" spc="0" normalizeH="0" baseline="30000" noProof="0" dirty="0">
                  <a:ln>
                    <a:noFill/>
                  </a:ln>
                  <a:solidFill>
                    <a:prstClr val="white"/>
                  </a:solidFill>
                  <a:effectLst/>
                  <a:uLnTx/>
                  <a:uFillTx/>
                  <a:latin typeface="Poppins"/>
                  <a:ea typeface="Poppins"/>
                  <a:cs typeface="Poppins"/>
                  <a:sym typeface="Poppins"/>
                </a:rPr>
                <a:t>st</a:t>
              </a: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 book, Magna Carta </a:t>
              </a:r>
              <a:r>
                <a:rPr kumimoji="0" lang="en-US" sz="1800" b="0" i="0" u="none" strike="noStrike" kern="1200" cap="none" spc="0" normalizeH="0" baseline="0" noProof="0" dirty="0">
                  <a:ln>
                    <a:noFill/>
                  </a:ln>
                  <a:solidFill>
                    <a:prstClr val="white"/>
                  </a:solidFill>
                  <a:effectLst/>
                  <a:uLnTx/>
                  <a:uFillTx/>
                  <a:latin typeface="Poppins"/>
                  <a:ea typeface="Poppins"/>
                  <a:cs typeface="Poppins"/>
                  <a:sym typeface="Poppins"/>
                </a:rPr>
                <a:t>of Exponentiality. Over 800k copies sold.</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grpSp>
      <p:cxnSp>
        <p:nvCxnSpPr>
          <p:cNvPr id="54" name="Straight Connector 53">
            <a:extLst>
              <a:ext uri="{FF2B5EF4-FFF2-40B4-BE49-F238E27FC236}">
                <a16:creationId xmlns:a16="http://schemas.microsoft.com/office/drawing/2014/main" id="{8DE8D855-D466-9C10-BFDC-E27A4E670A0C}"/>
              </a:ext>
            </a:extLst>
          </p:cNvPr>
          <p:cNvCxnSpPr/>
          <p:nvPr/>
        </p:nvCxnSpPr>
        <p:spPr>
          <a:xfrm flipH="1">
            <a:off x="-173620" y="4288041"/>
            <a:ext cx="130562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 name="Group 1">
            <a:extLst>
              <a:ext uri="{FF2B5EF4-FFF2-40B4-BE49-F238E27FC236}">
                <a16:creationId xmlns:a16="http://schemas.microsoft.com/office/drawing/2014/main" id="{C47D8E40-C742-A71A-2D04-98100CB367F3}"/>
              </a:ext>
            </a:extLst>
          </p:cNvPr>
          <p:cNvGrpSpPr/>
          <p:nvPr/>
        </p:nvGrpSpPr>
        <p:grpSpPr>
          <a:xfrm>
            <a:off x="4917122" y="1294325"/>
            <a:ext cx="2061082" cy="2251485"/>
            <a:chOff x="4965832" y="1294325"/>
            <a:chExt cx="2061082" cy="2251485"/>
          </a:xfrm>
        </p:grpSpPr>
        <p:pic>
          <p:nvPicPr>
            <p:cNvPr id="15" name="Google Shape;129;p4">
              <a:extLst>
                <a:ext uri="{FF2B5EF4-FFF2-40B4-BE49-F238E27FC236}">
                  <a16:creationId xmlns:a16="http://schemas.microsoft.com/office/drawing/2014/main" id="{E939E045-BDD5-0E12-FE4D-7771FF857EEF}"/>
                </a:ext>
              </a:extLst>
            </p:cNvPr>
            <p:cNvPicPr preferRelativeResize="0"/>
            <p:nvPr/>
          </p:nvPicPr>
          <p:blipFill rotWithShape="1">
            <a:blip r:embed="rId8">
              <a:alphaModFix/>
            </a:blip>
            <a:srcRect/>
            <a:stretch/>
          </p:blipFill>
          <p:spPr>
            <a:xfrm>
              <a:off x="5335053" y="1294325"/>
              <a:ext cx="1376346" cy="1381506"/>
            </a:xfrm>
            <a:prstGeom prst="rect">
              <a:avLst/>
            </a:prstGeom>
            <a:noFill/>
            <a:ln>
              <a:noFill/>
            </a:ln>
          </p:spPr>
        </p:pic>
        <p:sp>
          <p:nvSpPr>
            <p:cNvPr id="44" name="Google Shape;130;p4">
              <a:extLst>
                <a:ext uri="{FF2B5EF4-FFF2-40B4-BE49-F238E27FC236}">
                  <a16:creationId xmlns:a16="http://schemas.microsoft.com/office/drawing/2014/main" id="{F3E1219F-AD07-33B1-25C0-1F9C7769469A}"/>
                </a:ext>
              </a:extLst>
            </p:cNvPr>
            <p:cNvSpPr txBox="1"/>
            <p:nvPr/>
          </p:nvSpPr>
          <p:spPr>
            <a:xfrm>
              <a:off x="5335053" y="2797347"/>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CDC3B1"/>
                  </a:solidFill>
                  <a:effectLst/>
                  <a:uLnTx/>
                  <a:uFillTx/>
                  <a:latin typeface="Poppins"/>
                  <a:ea typeface="Poppins"/>
                  <a:cs typeface="Poppins"/>
                  <a:sym typeface="Poppins"/>
                </a:rPr>
                <a:t>2019</a:t>
              </a:r>
              <a:endParaRPr kumimoji="0" sz="1800" b="1"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45" name="Google Shape;131;p4">
              <a:extLst>
                <a:ext uri="{FF2B5EF4-FFF2-40B4-BE49-F238E27FC236}">
                  <a16:creationId xmlns:a16="http://schemas.microsoft.com/office/drawing/2014/main" id="{1B49AEF9-E0F9-3D0F-8787-0831EB4AD8BC}"/>
                </a:ext>
              </a:extLst>
            </p:cNvPr>
            <p:cNvSpPr txBox="1"/>
            <p:nvPr/>
          </p:nvSpPr>
          <p:spPr>
            <a:xfrm>
              <a:off x="4965832" y="3101269"/>
              <a:ext cx="2061082" cy="44454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GQ Business Leader of the Year</a:t>
              </a: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grpSp>
      <p:grpSp>
        <p:nvGrpSpPr>
          <p:cNvPr id="46" name="Google Shape;132;p4">
            <a:extLst>
              <a:ext uri="{FF2B5EF4-FFF2-40B4-BE49-F238E27FC236}">
                <a16:creationId xmlns:a16="http://schemas.microsoft.com/office/drawing/2014/main" id="{4221DA22-D06D-90B6-4DC3-6D0E9AC75813}"/>
              </a:ext>
            </a:extLst>
          </p:cNvPr>
          <p:cNvGrpSpPr/>
          <p:nvPr/>
        </p:nvGrpSpPr>
        <p:grpSpPr>
          <a:xfrm>
            <a:off x="7098145" y="1307181"/>
            <a:ext cx="2582301" cy="2434532"/>
            <a:chOff x="3301693" y="1380558"/>
            <a:chExt cx="3039342" cy="2865419"/>
          </a:xfrm>
        </p:grpSpPr>
        <p:pic>
          <p:nvPicPr>
            <p:cNvPr id="47" name="Google Shape;133;p4">
              <a:extLst>
                <a:ext uri="{FF2B5EF4-FFF2-40B4-BE49-F238E27FC236}">
                  <a16:creationId xmlns:a16="http://schemas.microsoft.com/office/drawing/2014/main" id="{3FD5F726-A122-BF4F-70F6-5B40D24DCEA6}"/>
                </a:ext>
              </a:extLst>
            </p:cNvPr>
            <p:cNvPicPr preferRelativeResize="0"/>
            <p:nvPr/>
          </p:nvPicPr>
          <p:blipFill rotWithShape="1">
            <a:blip r:embed="rId9">
              <a:alphaModFix/>
            </a:blip>
            <a:srcRect/>
            <a:stretch/>
          </p:blipFill>
          <p:spPr>
            <a:xfrm>
              <a:off x="4035044" y="1380558"/>
              <a:ext cx="1619945" cy="1626018"/>
            </a:xfrm>
            <a:prstGeom prst="rect">
              <a:avLst/>
            </a:prstGeom>
            <a:noFill/>
            <a:ln>
              <a:noFill/>
            </a:ln>
          </p:spPr>
        </p:pic>
        <p:sp>
          <p:nvSpPr>
            <p:cNvPr id="3" name="Google Shape;134;p4">
              <a:extLst>
                <a:ext uri="{FF2B5EF4-FFF2-40B4-BE49-F238E27FC236}">
                  <a16:creationId xmlns:a16="http://schemas.microsoft.com/office/drawing/2014/main" id="{B2822066-949F-9E01-87B0-CF4915162CE8}"/>
                </a:ext>
              </a:extLst>
            </p:cNvPr>
            <p:cNvSpPr txBox="1"/>
            <p:nvPr/>
          </p:nvSpPr>
          <p:spPr>
            <a:xfrm>
              <a:off x="4046006" y="3129317"/>
              <a:ext cx="1576096"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2020</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4" name="Google Shape;135;p4">
              <a:extLst>
                <a:ext uri="{FF2B5EF4-FFF2-40B4-BE49-F238E27FC236}">
                  <a16:creationId xmlns:a16="http://schemas.microsoft.com/office/drawing/2014/main" id="{BC68DAC6-869A-8D3F-F003-747A9B7E871E}"/>
                </a:ext>
              </a:extLst>
            </p:cNvPr>
            <p:cNvSpPr txBox="1"/>
            <p:nvPr/>
          </p:nvSpPr>
          <p:spPr>
            <a:xfrm>
              <a:off x="3301693" y="3507313"/>
              <a:ext cx="3039342" cy="73866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Best Impact Investor - Africa, Worldwide Finance Awards, London, UK</a:t>
              </a: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grpSp>
      <p:grpSp>
        <p:nvGrpSpPr>
          <p:cNvPr id="50" name="Google Shape;136;p4">
            <a:extLst>
              <a:ext uri="{FF2B5EF4-FFF2-40B4-BE49-F238E27FC236}">
                <a16:creationId xmlns:a16="http://schemas.microsoft.com/office/drawing/2014/main" id="{62E7AB9D-6F30-440A-727B-1C6256C66CC1}"/>
              </a:ext>
            </a:extLst>
          </p:cNvPr>
          <p:cNvGrpSpPr/>
          <p:nvPr/>
        </p:nvGrpSpPr>
        <p:grpSpPr>
          <a:xfrm>
            <a:off x="9692437" y="1307181"/>
            <a:ext cx="2061082" cy="2330125"/>
            <a:chOff x="6531740" y="1380558"/>
            <a:chExt cx="2425872" cy="2742533"/>
          </a:xfrm>
        </p:grpSpPr>
        <p:pic>
          <p:nvPicPr>
            <p:cNvPr id="5" name="Google Shape;137;p4">
              <a:extLst>
                <a:ext uri="{FF2B5EF4-FFF2-40B4-BE49-F238E27FC236}">
                  <a16:creationId xmlns:a16="http://schemas.microsoft.com/office/drawing/2014/main" id="{BF9632C4-9FA0-AE1C-C7D6-44A746739090}"/>
                </a:ext>
              </a:extLst>
            </p:cNvPr>
            <p:cNvPicPr preferRelativeResize="0"/>
            <p:nvPr/>
          </p:nvPicPr>
          <p:blipFill rotWithShape="1">
            <a:blip r:embed="rId10">
              <a:alphaModFix/>
            </a:blip>
            <a:srcRect/>
            <a:stretch/>
          </p:blipFill>
          <p:spPr>
            <a:xfrm>
              <a:off x="6950403" y="1380558"/>
              <a:ext cx="1619945" cy="1626018"/>
            </a:xfrm>
            <a:prstGeom prst="rect">
              <a:avLst/>
            </a:prstGeom>
            <a:noFill/>
            <a:ln>
              <a:noFill/>
            </a:ln>
          </p:spPr>
        </p:pic>
        <p:sp>
          <p:nvSpPr>
            <p:cNvPr id="6" name="Google Shape;138;p4">
              <a:extLst>
                <a:ext uri="{FF2B5EF4-FFF2-40B4-BE49-F238E27FC236}">
                  <a16:creationId xmlns:a16="http://schemas.microsoft.com/office/drawing/2014/main" id="{937871F3-CE9F-9410-F8FD-EB5729381E86}"/>
                </a:ext>
              </a:extLst>
            </p:cNvPr>
            <p:cNvSpPr txBox="1"/>
            <p:nvPr/>
          </p:nvSpPr>
          <p:spPr>
            <a:xfrm>
              <a:off x="6972327" y="3129317"/>
              <a:ext cx="1576096"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CDC3B1"/>
                  </a:solidFill>
                  <a:effectLst/>
                  <a:uLnTx/>
                  <a:uFillTx/>
                  <a:latin typeface="Poppins"/>
                  <a:ea typeface="Poppins"/>
                  <a:cs typeface="Poppins"/>
                  <a:sym typeface="Poppins"/>
                </a:rPr>
                <a:t>2021</a:t>
              </a:r>
              <a:endParaRPr kumimoji="0" sz="1800" b="1"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7" name="Google Shape;139;p4">
              <a:extLst>
                <a:ext uri="{FF2B5EF4-FFF2-40B4-BE49-F238E27FC236}">
                  <a16:creationId xmlns:a16="http://schemas.microsoft.com/office/drawing/2014/main" id="{3FA73FD0-1E1D-D8A9-E500-9D10D7C6B138}"/>
                </a:ext>
              </a:extLst>
            </p:cNvPr>
            <p:cNvSpPr txBox="1"/>
            <p:nvPr/>
          </p:nvSpPr>
          <p:spPr>
            <a:xfrm>
              <a:off x="6531740" y="3507313"/>
              <a:ext cx="2425872" cy="615778"/>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Award: Titans of Africa, Dubai</a:t>
              </a: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grpSp>
      <p:grpSp>
        <p:nvGrpSpPr>
          <p:cNvPr id="8" name="Group 7">
            <a:extLst>
              <a:ext uri="{FF2B5EF4-FFF2-40B4-BE49-F238E27FC236}">
                <a16:creationId xmlns:a16="http://schemas.microsoft.com/office/drawing/2014/main" id="{FD1D934B-BCB2-BB2F-1997-D7024B718763}"/>
              </a:ext>
            </a:extLst>
          </p:cNvPr>
          <p:cNvGrpSpPr/>
          <p:nvPr/>
        </p:nvGrpSpPr>
        <p:grpSpPr>
          <a:xfrm>
            <a:off x="-8392923" y="1294325"/>
            <a:ext cx="2061082" cy="2330124"/>
            <a:chOff x="275449" y="1294325"/>
            <a:chExt cx="2061082" cy="2330124"/>
          </a:xfrm>
        </p:grpSpPr>
        <p:grpSp>
          <p:nvGrpSpPr>
            <p:cNvPr id="9" name="Group 8">
              <a:extLst>
                <a:ext uri="{FF2B5EF4-FFF2-40B4-BE49-F238E27FC236}">
                  <a16:creationId xmlns:a16="http://schemas.microsoft.com/office/drawing/2014/main" id="{9F7AE20E-85D4-FF4A-52B0-8C9B33815EF1}"/>
                </a:ext>
              </a:extLst>
            </p:cNvPr>
            <p:cNvGrpSpPr/>
            <p:nvPr/>
          </p:nvGrpSpPr>
          <p:grpSpPr>
            <a:xfrm>
              <a:off x="618882" y="1294325"/>
              <a:ext cx="1376346" cy="1816816"/>
              <a:chOff x="618882" y="1294325"/>
              <a:chExt cx="1376346" cy="1816816"/>
            </a:xfrm>
          </p:grpSpPr>
          <p:pic>
            <p:nvPicPr>
              <p:cNvPr id="11" name="Google Shape;141;p4">
                <a:extLst>
                  <a:ext uri="{FF2B5EF4-FFF2-40B4-BE49-F238E27FC236}">
                    <a16:creationId xmlns:a16="http://schemas.microsoft.com/office/drawing/2014/main" id="{8268888A-0E7B-380E-3C03-FB95F595B336}"/>
                  </a:ext>
                </a:extLst>
              </p:cNvPr>
              <p:cNvPicPr preferRelativeResize="0"/>
              <p:nvPr/>
            </p:nvPicPr>
            <p:blipFill rotWithShape="1">
              <a:blip r:embed="rId11">
                <a:alphaModFix/>
              </a:blip>
              <a:srcRect/>
              <a:stretch/>
            </p:blipFill>
            <p:spPr>
              <a:xfrm>
                <a:off x="618882" y="1294325"/>
                <a:ext cx="1376346" cy="1381506"/>
              </a:xfrm>
              <a:prstGeom prst="rect">
                <a:avLst/>
              </a:prstGeom>
              <a:noFill/>
              <a:ln>
                <a:noFill/>
              </a:ln>
            </p:spPr>
          </p:pic>
          <p:sp>
            <p:nvSpPr>
              <p:cNvPr id="12" name="Google Shape;142;p4">
                <a:extLst>
                  <a:ext uri="{FF2B5EF4-FFF2-40B4-BE49-F238E27FC236}">
                    <a16:creationId xmlns:a16="http://schemas.microsoft.com/office/drawing/2014/main" id="{0B4A4EB9-1CB2-08FD-1834-B4D4501EEFB7}"/>
                  </a:ext>
                </a:extLst>
              </p:cNvPr>
              <p:cNvSpPr txBox="1"/>
              <p:nvPr/>
            </p:nvSpPr>
            <p:spPr>
              <a:xfrm>
                <a:off x="637509" y="2797347"/>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2022</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grpSp>
        <p:sp>
          <p:nvSpPr>
            <p:cNvPr id="10" name="Google Shape;131;p4">
              <a:extLst>
                <a:ext uri="{FF2B5EF4-FFF2-40B4-BE49-F238E27FC236}">
                  <a16:creationId xmlns:a16="http://schemas.microsoft.com/office/drawing/2014/main" id="{D4CC5692-2D55-5CD8-62B0-6C56D9330040}"/>
                </a:ext>
              </a:extLst>
            </p:cNvPr>
            <p:cNvSpPr txBox="1"/>
            <p:nvPr/>
          </p:nvSpPr>
          <p:spPr>
            <a:xfrm>
              <a:off x="275449" y="3101269"/>
              <a:ext cx="2061082" cy="52318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African Genuis Award</a:t>
              </a:r>
              <a:endParaRPr kumimoji="0" lang="en-US"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grpSp>
      <p:grpSp>
        <p:nvGrpSpPr>
          <p:cNvPr id="13" name="Group 12">
            <a:extLst>
              <a:ext uri="{FF2B5EF4-FFF2-40B4-BE49-F238E27FC236}">
                <a16:creationId xmlns:a16="http://schemas.microsoft.com/office/drawing/2014/main" id="{ECFD47B3-AD7B-8198-A125-B5BDD9945A15}"/>
              </a:ext>
            </a:extLst>
          </p:cNvPr>
          <p:cNvGrpSpPr/>
          <p:nvPr/>
        </p:nvGrpSpPr>
        <p:grpSpPr>
          <a:xfrm>
            <a:off x="-8392923" y="1294325"/>
            <a:ext cx="2061082" cy="2114680"/>
            <a:chOff x="2625232" y="1294325"/>
            <a:chExt cx="2061082" cy="2114680"/>
          </a:xfrm>
        </p:grpSpPr>
        <p:grpSp>
          <p:nvGrpSpPr>
            <p:cNvPr id="14" name="Group 13">
              <a:extLst>
                <a:ext uri="{FF2B5EF4-FFF2-40B4-BE49-F238E27FC236}">
                  <a16:creationId xmlns:a16="http://schemas.microsoft.com/office/drawing/2014/main" id="{E95E6B70-6785-6BE6-0BD2-3CCDE0FEA454}"/>
                </a:ext>
              </a:extLst>
            </p:cNvPr>
            <p:cNvGrpSpPr/>
            <p:nvPr/>
          </p:nvGrpSpPr>
          <p:grpSpPr>
            <a:xfrm>
              <a:off x="2973164" y="1294325"/>
              <a:ext cx="1376346" cy="1816817"/>
              <a:chOff x="2973164" y="1294325"/>
              <a:chExt cx="1376346" cy="1816817"/>
            </a:xfrm>
          </p:grpSpPr>
          <p:pic>
            <p:nvPicPr>
              <p:cNvPr id="28" name="Google Shape;184;p5">
                <a:extLst>
                  <a:ext uri="{FF2B5EF4-FFF2-40B4-BE49-F238E27FC236}">
                    <a16:creationId xmlns:a16="http://schemas.microsoft.com/office/drawing/2014/main" id="{D4500465-2FED-B11C-17F4-E28DF390B674}"/>
                  </a:ext>
                </a:extLst>
              </p:cNvPr>
              <p:cNvPicPr preferRelativeResize="0"/>
              <p:nvPr/>
            </p:nvPicPr>
            <p:blipFill rotWithShape="1">
              <a:blip r:embed="rId12">
                <a:alphaModFix/>
              </a:blip>
              <a:srcRect/>
              <a:stretch/>
            </p:blipFill>
            <p:spPr>
              <a:xfrm>
                <a:off x="2973164" y="1294325"/>
                <a:ext cx="1376346" cy="1381505"/>
              </a:xfrm>
              <a:prstGeom prst="rect">
                <a:avLst/>
              </a:prstGeom>
              <a:noFill/>
              <a:ln>
                <a:noFill/>
              </a:ln>
            </p:spPr>
          </p:pic>
          <p:sp>
            <p:nvSpPr>
              <p:cNvPr id="29" name="Google Shape;185;p5">
                <a:extLst>
                  <a:ext uri="{FF2B5EF4-FFF2-40B4-BE49-F238E27FC236}">
                    <a16:creationId xmlns:a16="http://schemas.microsoft.com/office/drawing/2014/main" id="{44B8B1C8-E28D-16AB-C080-0FDD7756FCB0}"/>
                  </a:ext>
                </a:extLst>
              </p:cNvPr>
              <p:cNvSpPr txBox="1"/>
              <p:nvPr/>
            </p:nvSpPr>
            <p:spPr>
              <a:xfrm>
                <a:off x="2994179" y="2797348"/>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2021</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grpSp>
        <p:sp>
          <p:nvSpPr>
            <p:cNvPr id="27" name="Google Shape;131;p4">
              <a:extLst>
                <a:ext uri="{FF2B5EF4-FFF2-40B4-BE49-F238E27FC236}">
                  <a16:creationId xmlns:a16="http://schemas.microsoft.com/office/drawing/2014/main" id="{E0DAADED-C658-0C45-5CF7-8D3730A10447}"/>
                </a:ext>
              </a:extLst>
            </p:cNvPr>
            <p:cNvSpPr txBox="1"/>
            <p:nvPr/>
          </p:nvSpPr>
          <p:spPr>
            <a:xfrm>
              <a:off x="2625232" y="3101269"/>
              <a:ext cx="2061082" cy="30773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Golden Key Award</a:t>
              </a:r>
            </a:p>
          </p:txBody>
        </p:sp>
      </p:grpSp>
      <p:grpSp>
        <p:nvGrpSpPr>
          <p:cNvPr id="30" name="Group 29">
            <a:extLst>
              <a:ext uri="{FF2B5EF4-FFF2-40B4-BE49-F238E27FC236}">
                <a16:creationId xmlns:a16="http://schemas.microsoft.com/office/drawing/2014/main" id="{518C35E4-5274-265A-4396-EE4789A6B693}"/>
              </a:ext>
            </a:extLst>
          </p:cNvPr>
          <p:cNvGrpSpPr/>
          <p:nvPr/>
        </p:nvGrpSpPr>
        <p:grpSpPr>
          <a:xfrm>
            <a:off x="-8392923" y="1294325"/>
            <a:ext cx="2061082" cy="2434532"/>
            <a:chOff x="7350612" y="1294325"/>
            <a:chExt cx="2061082" cy="2434532"/>
          </a:xfrm>
        </p:grpSpPr>
        <p:pic>
          <p:nvPicPr>
            <p:cNvPr id="31" name="Google Shape;188;p5">
              <a:extLst>
                <a:ext uri="{FF2B5EF4-FFF2-40B4-BE49-F238E27FC236}">
                  <a16:creationId xmlns:a16="http://schemas.microsoft.com/office/drawing/2014/main" id="{DB1E9209-D4E2-2C67-84AC-482D421AFB15}"/>
                </a:ext>
              </a:extLst>
            </p:cNvPr>
            <p:cNvPicPr preferRelativeResize="0"/>
            <p:nvPr/>
          </p:nvPicPr>
          <p:blipFill rotWithShape="1">
            <a:blip r:embed="rId13">
              <a:alphaModFix/>
            </a:blip>
            <a:srcRect/>
            <a:stretch/>
          </p:blipFill>
          <p:spPr>
            <a:xfrm>
              <a:off x="7681728" y="1294325"/>
              <a:ext cx="1376346" cy="1381505"/>
            </a:xfrm>
            <a:prstGeom prst="rect">
              <a:avLst/>
            </a:prstGeom>
            <a:noFill/>
            <a:ln>
              <a:noFill/>
            </a:ln>
          </p:spPr>
        </p:pic>
        <p:sp>
          <p:nvSpPr>
            <p:cNvPr id="32" name="Google Shape;189;p5">
              <a:extLst>
                <a:ext uri="{FF2B5EF4-FFF2-40B4-BE49-F238E27FC236}">
                  <a16:creationId xmlns:a16="http://schemas.microsoft.com/office/drawing/2014/main" id="{1ABD1D93-C804-AC93-8490-3656C9382B51}"/>
                </a:ext>
              </a:extLst>
            </p:cNvPr>
            <p:cNvSpPr txBox="1"/>
            <p:nvPr/>
          </p:nvSpPr>
          <p:spPr>
            <a:xfrm>
              <a:off x="7724946" y="2780115"/>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2024</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33" name="Google Shape;190;p5">
              <a:extLst>
                <a:ext uri="{FF2B5EF4-FFF2-40B4-BE49-F238E27FC236}">
                  <a16:creationId xmlns:a16="http://schemas.microsoft.com/office/drawing/2014/main" id="{A96C82BA-BFEE-7586-E4F6-9953C1A57E41}"/>
                </a:ext>
              </a:extLst>
            </p:cNvPr>
            <p:cNvSpPr txBox="1"/>
            <p:nvPr/>
          </p:nvSpPr>
          <p:spPr>
            <a:xfrm>
              <a:off x="7350612" y="3101270"/>
              <a:ext cx="2061082" cy="62758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Leadership Excellence African Achievers Award, London</a:t>
              </a: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grpSp>
      <p:grpSp>
        <p:nvGrpSpPr>
          <p:cNvPr id="34" name="Group 33">
            <a:extLst>
              <a:ext uri="{FF2B5EF4-FFF2-40B4-BE49-F238E27FC236}">
                <a16:creationId xmlns:a16="http://schemas.microsoft.com/office/drawing/2014/main" id="{1701DA4C-14E4-5982-8AE1-BCA3B552C643}"/>
              </a:ext>
            </a:extLst>
          </p:cNvPr>
          <p:cNvGrpSpPr/>
          <p:nvPr/>
        </p:nvGrpSpPr>
        <p:grpSpPr>
          <a:xfrm>
            <a:off x="-8426697" y="1294325"/>
            <a:ext cx="2128630" cy="2761012"/>
            <a:chOff x="9653286" y="1294325"/>
            <a:chExt cx="2128630" cy="2761012"/>
          </a:xfrm>
        </p:grpSpPr>
        <p:pic>
          <p:nvPicPr>
            <p:cNvPr id="35" name="Google Shape;192;p5">
              <a:extLst>
                <a:ext uri="{FF2B5EF4-FFF2-40B4-BE49-F238E27FC236}">
                  <a16:creationId xmlns:a16="http://schemas.microsoft.com/office/drawing/2014/main" id="{4401D4DA-B166-2F0E-6A67-2993D8940CC5}"/>
                </a:ext>
              </a:extLst>
            </p:cNvPr>
            <p:cNvPicPr preferRelativeResize="0"/>
            <p:nvPr/>
          </p:nvPicPr>
          <p:blipFill rotWithShape="1">
            <a:blip r:embed="rId14">
              <a:alphaModFix/>
            </a:blip>
            <a:srcRect/>
            <a:stretch/>
          </p:blipFill>
          <p:spPr>
            <a:xfrm>
              <a:off x="10036009" y="1294325"/>
              <a:ext cx="1376346" cy="1381505"/>
            </a:xfrm>
            <a:prstGeom prst="rect">
              <a:avLst/>
            </a:prstGeom>
            <a:noFill/>
            <a:ln>
              <a:noFill/>
            </a:ln>
          </p:spPr>
        </p:pic>
        <p:sp>
          <p:nvSpPr>
            <p:cNvPr id="36" name="Google Shape;193;p5">
              <a:extLst>
                <a:ext uri="{FF2B5EF4-FFF2-40B4-BE49-F238E27FC236}">
                  <a16:creationId xmlns:a16="http://schemas.microsoft.com/office/drawing/2014/main" id="{224D77E1-7C4C-2376-D950-8F4FF99450C4}"/>
                </a:ext>
              </a:extLst>
            </p:cNvPr>
            <p:cNvSpPr txBox="1"/>
            <p:nvPr/>
          </p:nvSpPr>
          <p:spPr>
            <a:xfrm>
              <a:off x="10054636" y="2803093"/>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CDC3B1"/>
                  </a:solidFill>
                  <a:effectLst/>
                  <a:uLnTx/>
                  <a:uFillTx/>
                  <a:latin typeface="Poppins"/>
                  <a:ea typeface="Poppins"/>
                  <a:cs typeface="Poppins"/>
                  <a:sym typeface="Poppins"/>
                </a:rPr>
                <a:t>2024</a:t>
              </a:r>
              <a:endParaRPr kumimoji="0" sz="1800" b="1"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7" name="Google Shape;194;p5">
              <a:extLst>
                <a:ext uri="{FF2B5EF4-FFF2-40B4-BE49-F238E27FC236}">
                  <a16:creationId xmlns:a16="http://schemas.microsoft.com/office/drawing/2014/main" id="{40BB00D3-7523-138D-323D-74547322235C}"/>
                </a:ext>
              </a:extLst>
            </p:cNvPr>
            <p:cNvSpPr txBox="1"/>
            <p:nvPr/>
          </p:nvSpPr>
          <p:spPr>
            <a:xfrm>
              <a:off x="9653286" y="3101270"/>
              <a:ext cx="2128630" cy="95406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Best selling author whose podcast was among the Top10 podcasts in RSA</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grpSp>
      <p:grpSp>
        <p:nvGrpSpPr>
          <p:cNvPr id="38" name="Group 37">
            <a:extLst>
              <a:ext uri="{FF2B5EF4-FFF2-40B4-BE49-F238E27FC236}">
                <a16:creationId xmlns:a16="http://schemas.microsoft.com/office/drawing/2014/main" id="{FD2E8763-7E6B-3FFC-56C7-1F6853337760}"/>
              </a:ext>
            </a:extLst>
          </p:cNvPr>
          <p:cNvGrpSpPr/>
          <p:nvPr/>
        </p:nvGrpSpPr>
        <p:grpSpPr>
          <a:xfrm>
            <a:off x="-8392923" y="1294325"/>
            <a:ext cx="2061082" cy="2251485"/>
            <a:chOff x="4961471" y="1294325"/>
            <a:chExt cx="2061082" cy="2251485"/>
          </a:xfrm>
        </p:grpSpPr>
        <p:pic>
          <p:nvPicPr>
            <p:cNvPr id="39" name="Google Shape;196;p5">
              <a:extLst>
                <a:ext uri="{FF2B5EF4-FFF2-40B4-BE49-F238E27FC236}">
                  <a16:creationId xmlns:a16="http://schemas.microsoft.com/office/drawing/2014/main" id="{13C022FA-5225-5619-41D6-AEE6A56F7BE5}"/>
                </a:ext>
              </a:extLst>
            </p:cNvPr>
            <p:cNvPicPr preferRelativeResize="0"/>
            <p:nvPr/>
          </p:nvPicPr>
          <p:blipFill rotWithShape="1">
            <a:blip r:embed="rId15">
              <a:alphaModFix/>
            </a:blip>
            <a:srcRect/>
            <a:stretch/>
          </p:blipFill>
          <p:spPr>
            <a:xfrm>
              <a:off x="5327446" y="1294325"/>
              <a:ext cx="1376346" cy="1381505"/>
            </a:xfrm>
            <a:prstGeom prst="rect">
              <a:avLst/>
            </a:prstGeom>
            <a:noFill/>
            <a:ln>
              <a:noFill/>
            </a:ln>
          </p:spPr>
        </p:pic>
        <p:sp>
          <p:nvSpPr>
            <p:cNvPr id="40" name="Google Shape;197;p5">
              <a:extLst>
                <a:ext uri="{FF2B5EF4-FFF2-40B4-BE49-F238E27FC236}">
                  <a16:creationId xmlns:a16="http://schemas.microsoft.com/office/drawing/2014/main" id="{734F003B-3605-260C-51C1-F56F8593E891}"/>
                </a:ext>
              </a:extLst>
            </p:cNvPr>
            <p:cNvSpPr txBox="1"/>
            <p:nvPr/>
          </p:nvSpPr>
          <p:spPr>
            <a:xfrm>
              <a:off x="5330692" y="2797347"/>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2024</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41" name="Google Shape;198;p5">
              <a:extLst>
                <a:ext uri="{FF2B5EF4-FFF2-40B4-BE49-F238E27FC236}">
                  <a16:creationId xmlns:a16="http://schemas.microsoft.com/office/drawing/2014/main" id="{7EE22F21-1DD8-3554-B54A-AF6BC38C5F93}"/>
                </a:ext>
              </a:extLst>
            </p:cNvPr>
            <p:cNvSpPr txBox="1"/>
            <p:nvPr/>
          </p:nvSpPr>
          <p:spPr>
            <a:xfrm>
              <a:off x="4961471" y="3101269"/>
              <a:ext cx="2061082" cy="44454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Award: Paul Harris Fellowship Leadership</a:t>
              </a: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grpSp>
      <p:grpSp>
        <p:nvGrpSpPr>
          <p:cNvPr id="48" name="Group 47">
            <a:extLst>
              <a:ext uri="{FF2B5EF4-FFF2-40B4-BE49-F238E27FC236}">
                <a16:creationId xmlns:a16="http://schemas.microsoft.com/office/drawing/2014/main" id="{D275DC4C-91DA-1535-9744-D7980173DFAB}"/>
              </a:ext>
            </a:extLst>
          </p:cNvPr>
          <p:cNvGrpSpPr/>
          <p:nvPr/>
        </p:nvGrpSpPr>
        <p:grpSpPr>
          <a:xfrm>
            <a:off x="716554" y="4392876"/>
            <a:ext cx="10998653" cy="1236705"/>
            <a:chOff x="716554" y="4392876"/>
            <a:chExt cx="10998653" cy="1236705"/>
          </a:xfrm>
        </p:grpSpPr>
        <p:pic>
          <p:nvPicPr>
            <p:cNvPr id="49" name="Picture 48">
              <a:extLst>
                <a:ext uri="{FF2B5EF4-FFF2-40B4-BE49-F238E27FC236}">
                  <a16:creationId xmlns:a16="http://schemas.microsoft.com/office/drawing/2014/main" id="{C24A34A8-E8EA-0484-0763-F8A0EF96B071}"/>
                </a:ext>
              </a:extLst>
            </p:cNvPr>
            <p:cNvPicPr>
              <a:picLocks noChangeAspect="1"/>
            </p:cNvPicPr>
            <p:nvPr/>
          </p:nvPicPr>
          <p:blipFill>
            <a:blip r:embed="rId16">
              <a:extLst>
                <a:ext uri="{28A0092B-C50C-407E-A947-70E740481C1C}">
                  <a14:useLocalDpi xmlns:a14="http://schemas.microsoft.com/office/drawing/2010/main" val="0"/>
                </a:ext>
              </a:extLst>
            </a:blip>
            <a:srcRect t="54061"/>
            <a:stretch/>
          </p:blipFill>
          <p:spPr>
            <a:xfrm>
              <a:off x="716554" y="5075144"/>
              <a:ext cx="10399102" cy="554437"/>
            </a:xfrm>
            <a:prstGeom prst="rect">
              <a:avLst/>
            </a:prstGeom>
          </p:spPr>
        </p:pic>
        <p:grpSp>
          <p:nvGrpSpPr>
            <p:cNvPr id="51" name="Group 50">
              <a:extLst>
                <a:ext uri="{FF2B5EF4-FFF2-40B4-BE49-F238E27FC236}">
                  <a16:creationId xmlns:a16="http://schemas.microsoft.com/office/drawing/2014/main" id="{2EB737D8-85BB-7AEF-3095-5AE943D9F51A}"/>
                </a:ext>
              </a:extLst>
            </p:cNvPr>
            <p:cNvGrpSpPr/>
            <p:nvPr/>
          </p:nvGrpSpPr>
          <p:grpSpPr>
            <a:xfrm>
              <a:off x="891181" y="4392876"/>
              <a:ext cx="10824026" cy="669010"/>
              <a:chOff x="796130" y="4334728"/>
              <a:chExt cx="10824026" cy="669010"/>
            </a:xfrm>
          </p:grpSpPr>
          <p:pic>
            <p:nvPicPr>
              <p:cNvPr id="55" name="Picture 54">
                <a:extLst>
                  <a:ext uri="{FF2B5EF4-FFF2-40B4-BE49-F238E27FC236}">
                    <a16:creationId xmlns:a16="http://schemas.microsoft.com/office/drawing/2014/main" id="{8FB9DA9B-355C-5B7D-CDB6-9E55C2F80F14}"/>
                  </a:ext>
                </a:extLst>
              </p:cNvPr>
              <p:cNvPicPr>
                <a:picLocks noChangeAspect="1"/>
              </p:cNvPicPr>
              <p:nvPr/>
            </p:nvPicPr>
            <p:blipFill>
              <a:blip r:embed="rId16">
                <a:extLst>
                  <a:ext uri="{28A0092B-C50C-407E-A947-70E740481C1C}">
                    <a14:useLocalDpi xmlns:a14="http://schemas.microsoft.com/office/drawing/2010/main" val="0"/>
                  </a:ext>
                </a:extLst>
              </a:blip>
              <a:srcRect b="44568"/>
              <a:stretch/>
            </p:blipFill>
            <p:spPr>
              <a:xfrm>
                <a:off x="1221054" y="4334728"/>
                <a:ext cx="10399102" cy="669010"/>
              </a:xfrm>
              <a:prstGeom prst="rect">
                <a:avLst/>
              </a:prstGeom>
            </p:spPr>
          </p:pic>
          <p:grpSp>
            <p:nvGrpSpPr>
              <p:cNvPr id="56" name="Group 55">
                <a:extLst>
                  <a:ext uri="{FF2B5EF4-FFF2-40B4-BE49-F238E27FC236}">
                    <a16:creationId xmlns:a16="http://schemas.microsoft.com/office/drawing/2014/main" id="{1B6727A7-EFED-85E2-B299-604295931E45}"/>
                  </a:ext>
                </a:extLst>
              </p:cNvPr>
              <p:cNvGrpSpPr/>
              <p:nvPr/>
            </p:nvGrpSpPr>
            <p:grpSpPr>
              <a:xfrm>
                <a:off x="9765275" y="4358303"/>
                <a:ext cx="1498345" cy="580128"/>
                <a:chOff x="9643355" y="4327554"/>
                <a:chExt cx="1498345" cy="580128"/>
              </a:xfrm>
            </p:grpSpPr>
            <p:sp>
              <p:nvSpPr>
                <p:cNvPr id="58" name="Rectangle 57">
                  <a:extLst>
                    <a:ext uri="{FF2B5EF4-FFF2-40B4-BE49-F238E27FC236}">
                      <a16:creationId xmlns:a16="http://schemas.microsoft.com/office/drawing/2014/main" id="{8101910F-EED1-9BF6-EE4D-02388219539E}"/>
                    </a:ext>
                  </a:extLst>
                </p:cNvPr>
                <p:cNvSpPr/>
                <p:nvPr/>
              </p:nvSpPr>
              <p:spPr>
                <a:xfrm>
                  <a:off x="9696976" y="4327554"/>
                  <a:ext cx="1444724" cy="54962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panose="00000500000000000000" pitchFamily="2" charset="0"/>
                    <a:ea typeface="+mn-ea"/>
                    <a:cs typeface="+mn-cs"/>
                  </a:endParaRPr>
                </a:p>
              </p:txBody>
            </p:sp>
            <p:pic>
              <p:nvPicPr>
                <p:cNvPr id="59" name="Graphic 58">
                  <a:extLst>
                    <a:ext uri="{FF2B5EF4-FFF2-40B4-BE49-F238E27FC236}">
                      <a16:creationId xmlns:a16="http://schemas.microsoft.com/office/drawing/2014/main" id="{7D31C227-858A-7F53-787A-AB6B8BCD38AE}"/>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9643355" y="4420438"/>
                  <a:ext cx="1240358" cy="487244"/>
                </a:xfrm>
                <a:prstGeom prst="rect">
                  <a:avLst/>
                </a:prstGeom>
              </p:spPr>
            </p:pic>
          </p:grpSp>
          <p:pic>
            <p:nvPicPr>
              <p:cNvPr id="57" name="Picture 56">
                <a:extLst>
                  <a:ext uri="{FF2B5EF4-FFF2-40B4-BE49-F238E27FC236}">
                    <a16:creationId xmlns:a16="http://schemas.microsoft.com/office/drawing/2014/main" id="{CC4BA76A-1EA7-84E3-70E7-BCE524DC51C9}"/>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796130" y="4446389"/>
                <a:ext cx="1495066" cy="470383"/>
              </a:xfrm>
              <a:prstGeom prst="rect">
                <a:avLst/>
              </a:prstGeom>
            </p:spPr>
          </p:pic>
        </p:gr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75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grpSp>
        <p:nvGrpSpPr>
          <p:cNvPr id="171" name="Google Shape;171;p5"/>
          <p:cNvGrpSpPr/>
          <p:nvPr/>
        </p:nvGrpSpPr>
        <p:grpSpPr>
          <a:xfrm>
            <a:off x="10902261" y="6332674"/>
            <a:ext cx="1065311" cy="276999"/>
            <a:chOff x="10757596" y="6240077"/>
            <a:chExt cx="1065311" cy="276999"/>
          </a:xfrm>
        </p:grpSpPr>
        <p:sp>
          <p:nvSpPr>
            <p:cNvPr id="172" name="Google Shape;172;p5"/>
            <p:cNvSpPr/>
            <p:nvPr/>
          </p:nvSpPr>
          <p:spPr>
            <a:xfrm flipH="1">
              <a:off x="10757596" y="6340997"/>
              <a:ext cx="150812" cy="151356"/>
            </a:xfrm>
            <a:custGeom>
              <a:avLst/>
              <a:gdLst/>
              <a:ahLst/>
              <a:cxnLst/>
              <a:rect l="l" t="t" r="r" b="b"/>
              <a:pathLst>
                <a:path w="176" h="176" extrusionOk="0">
                  <a:moveTo>
                    <a:pt x="79" y="41"/>
                  </a:moveTo>
                  <a:cubicBezTo>
                    <a:pt x="78" y="40"/>
                    <a:pt x="77" y="40"/>
                    <a:pt x="76" y="40"/>
                  </a:cubicBezTo>
                  <a:cubicBezTo>
                    <a:pt x="74" y="40"/>
                    <a:pt x="72" y="42"/>
                    <a:pt x="72" y="44"/>
                  </a:cubicBezTo>
                  <a:cubicBezTo>
                    <a:pt x="72" y="45"/>
                    <a:pt x="72" y="46"/>
                    <a:pt x="73" y="47"/>
                  </a:cubicBezTo>
                  <a:cubicBezTo>
                    <a:pt x="111" y="88"/>
                    <a:pt x="111" y="88"/>
                    <a:pt x="111" y="88"/>
                  </a:cubicBezTo>
                  <a:cubicBezTo>
                    <a:pt x="73" y="129"/>
                    <a:pt x="73" y="129"/>
                    <a:pt x="73" y="129"/>
                  </a:cubicBezTo>
                  <a:cubicBezTo>
                    <a:pt x="72" y="130"/>
                    <a:pt x="72" y="131"/>
                    <a:pt x="72" y="132"/>
                  </a:cubicBezTo>
                  <a:cubicBezTo>
                    <a:pt x="72" y="134"/>
                    <a:pt x="74" y="136"/>
                    <a:pt x="76" y="136"/>
                  </a:cubicBezTo>
                  <a:cubicBezTo>
                    <a:pt x="77" y="136"/>
                    <a:pt x="78" y="136"/>
                    <a:pt x="79" y="135"/>
                  </a:cubicBezTo>
                  <a:cubicBezTo>
                    <a:pt x="119" y="91"/>
                    <a:pt x="119" y="91"/>
                    <a:pt x="119" y="91"/>
                  </a:cubicBezTo>
                  <a:cubicBezTo>
                    <a:pt x="120" y="90"/>
                    <a:pt x="120" y="89"/>
                    <a:pt x="120" y="88"/>
                  </a:cubicBezTo>
                  <a:cubicBezTo>
                    <a:pt x="120" y="87"/>
                    <a:pt x="120" y="86"/>
                    <a:pt x="119" y="85"/>
                  </a:cubicBezTo>
                  <a:lnTo>
                    <a:pt x="79" y="41"/>
                  </a:lnTo>
                  <a:close/>
                  <a:moveTo>
                    <a:pt x="88" y="0"/>
                  </a:moveTo>
                  <a:cubicBezTo>
                    <a:pt x="39" y="0"/>
                    <a:pt x="0" y="39"/>
                    <a:pt x="0" y="88"/>
                  </a:cubicBezTo>
                  <a:cubicBezTo>
                    <a:pt x="0" y="137"/>
                    <a:pt x="39" y="176"/>
                    <a:pt x="88" y="176"/>
                  </a:cubicBezTo>
                  <a:cubicBezTo>
                    <a:pt x="137" y="176"/>
                    <a:pt x="176" y="137"/>
                    <a:pt x="176" y="88"/>
                  </a:cubicBezTo>
                  <a:cubicBezTo>
                    <a:pt x="176" y="39"/>
                    <a:pt x="137" y="0"/>
                    <a:pt x="88" y="0"/>
                  </a:cubicBezTo>
                  <a:moveTo>
                    <a:pt x="88" y="168"/>
                  </a:moveTo>
                  <a:cubicBezTo>
                    <a:pt x="44" y="168"/>
                    <a:pt x="8" y="132"/>
                    <a:pt x="8" y="88"/>
                  </a:cubicBezTo>
                  <a:cubicBezTo>
                    <a:pt x="8" y="44"/>
                    <a:pt x="44" y="8"/>
                    <a:pt x="88" y="8"/>
                  </a:cubicBezTo>
                  <a:cubicBezTo>
                    <a:pt x="132" y="8"/>
                    <a:pt x="168" y="44"/>
                    <a:pt x="168" y="88"/>
                  </a:cubicBezTo>
                  <a:cubicBezTo>
                    <a:pt x="168" y="132"/>
                    <a:pt x="132" y="168"/>
                    <a:pt x="88" y="168"/>
                  </a:cubicBezTo>
                </a:path>
              </a:pathLst>
            </a:custGeom>
            <a:solidFill>
              <a:srgbClr val="D8D8D8">
                <a:alpha val="49803"/>
              </a:srgbClr>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73" name="Google Shape;173;p5"/>
            <p:cNvSpPr txBox="1"/>
            <p:nvPr/>
          </p:nvSpPr>
          <p:spPr>
            <a:xfrm>
              <a:off x="11047397" y="6240077"/>
              <a:ext cx="485709" cy="276999"/>
            </a:xfrm>
            <a:prstGeom prst="rect">
              <a:avLst/>
            </a:prstGeom>
            <a:noFill/>
            <a:ln>
              <a:noFill/>
            </a:ln>
          </p:spPr>
          <p:txBody>
            <a:bodyPr spcFirstLastPara="1" wrap="square" lIns="0" tIns="0" rIns="0" bIns="0" anchor="ctr" anchorCtr="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CDC3B1"/>
                  </a:solidFill>
                  <a:effectLst/>
                  <a:uLnTx/>
                  <a:uFillTx/>
                  <a:latin typeface="Poppins"/>
                  <a:ea typeface="Poppins"/>
                  <a:cs typeface="Poppins"/>
                  <a:sym typeface="Poppins"/>
                </a:rPr>
                <a:t>0</a:t>
              </a:r>
              <a:fld id="{00000000-1234-1234-1234-123412341234}" type="slidenum">
                <a:rPr kumimoji="0" lang="en-US" sz="1200" b="0" i="0" u="none" strike="noStrike" kern="1200" cap="none" spc="0" normalizeH="0" baseline="0" noProof="0">
                  <a:ln>
                    <a:noFill/>
                  </a:ln>
                  <a:solidFill>
                    <a:srgbClr val="CDC3B1"/>
                  </a:solidFill>
                  <a:effectLst/>
                  <a:uLnTx/>
                  <a:uFillTx/>
                  <a:latin typeface="Poppins"/>
                  <a:ea typeface="Poppins"/>
                  <a:cs typeface="Poppins"/>
                  <a:sym typeface="Poppins"/>
                </a:rPr>
                <a:pPr marL="0" marR="0" lvl="0" indent="0" algn="ctr" defTabSz="914400" rtl="0" eaLnBrk="1" fontAlgn="auto" latinLnBrk="0" hangingPunct="1">
                  <a:lnSpc>
                    <a:spcPct val="150000"/>
                  </a:lnSpc>
                  <a:spcBef>
                    <a:spcPts val="0"/>
                  </a:spcBef>
                  <a:spcAft>
                    <a:spcPts val="0"/>
                  </a:spcAft>
                  <a:buClrTx/>
                  <a:buSzTx/>
                  <a:buFontTx/>
                  <a:buNone/>
                  <a:tabLst/>
                  <a:defRPr/>
                </a:pPr>
                <a:t>6</a:t>
              </a:fld>
              <a:r>
                <a:rPr kumimoji="0" lang="en-US" sz="1200" b="0" i="0" u="none" strike="noStrike" kern="1200" cap="none" spc="0" normalizeH="0" baseline="0" noProof="0" dirty="0">
                  <a:ln>
                    <a:noFill/>
                  </a:ln>
                  <a:solidFill>
                    <a:srgbClr val="2F5496"/>
                  </a:solidFill>
                  <a:effectLst/>
                  <a:uLnTx/>
                  <a:uFillTx/>
                  <a:latin typeface="Poppins"/>
                  <a:ea typeface="Poppins"/>
                  <a:cs typeface="Poppins"/>
                  <a:sym typeface="Poppins"/>
                </a:rPr>
                <a:t> </a:t>
              </a:r>
              <a:r>
                <a:rPr kumimoji="0" lang="en-US" sz="1200" b="0" i="0" u="none" strike="noStrike" kern="1200" cap="none" spc="0" normalizeH="0" baseline="0" noProof="0" dirty="0">
                  <a:ln>
                    <a:noFill/>
                  </a:ln>
                  <a:solidFill>
                    <a:prstClr val="white"/>
                  </a:solidFill>
                  <a:effectLst/>
                  <a:uLnTx/>
                  <a:uFillTx/>
                  <a:latin typeface="Poppins"/>
                  <a:ea typeface="Poppins"/>
                  <a:cs typeface="Poppins"/>
                  <a:sym typeface="Poppins"/>
                </a:rPr>
                <a:t>|</a:t>
              </a:r>
              <a:r>
                <a:rPr kumimoji="0" lang="en-US" sz="1200" b="0" i="0" u="none" strike="noStrike" kern="1200" cap="none" spc="0" normalizeH="0" baseline="0" noProof="0" dirty="0">
                  <a:ln>
                    <a:noFill/>
                  </a:ln>
                  <a:solidFill>
                    <a:srgbClr val="2F5496"/>
                  </a:solidFill>
                  <a:effectLst/>
                  <a:uLnTx/>
                  <a:uFillTx/>
                  <a:latin typeface="Poppins"/>
                  <a:ea typeface="Poppins"/>
                  <a:cs typeface="Poppins"/>
                  <a:sym typeface="Poppins"/>
                </a:rPr>
                <a:t> </a:t>
              </a:r>
              <a:r>
                <a:rPr kumimoji="0" lang="en-US" sz="1200" b="0" i="0" u="none" strike="noStrike" kern="1200" cap="none" spc="0" normalizeH="0" baseline="0" noProof="0" dirty="0">
                  <a:ln>
                    <a:noFill/>
                  </a:ln>
                  <a:solidFill>
                    <a:srgbClr val="7F7F7F"/>
                  </a:solidFill>
                  <a:effectLst/>
                  <a:uLnTx/>
                  <a:uFillTx/>
                  <a:latin typeface="Poppins"/>
                  <a:ea typeface="Poppins"/>
                  <a:cs typeface="Poppins"/>
                  <a:sym typeface="Poppins"/>
                </a:rPr>
                <a:t>30</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sp>
          <p:nvSpPr>
            <p:cNvPr id="174" name="Google Shape;174;p5"/>
            <p:cNvSpPr/>
            <p:nvPr/>
          </p:nvSpPr>
          <p:spPr>
            <a:xfrm>
              <a:off x="11672093" y="6340996"/>
              <a:ext cx="150814" cy="151358"/>
            </a:xfrm>
            <a:custGeom>
              <a:avLst/>
              <a:gdLst/>
              <a:ahLst/>
              <a:cxnLst/>
              <a:rect l="l" t="t" r="r" b="b"/>
              <a:pathLst>
                <a:path w="176" h="176" extrusionOk="0">
                  <a:moveTo>
                    <a:pt x="79" y="41"/>
                  </a:moveTo>
                  <a:cubicBezTo>
                    <a:pt x="78" y="40"/>
                    <a:pt x="77" y="40"/>
                    <a:pt x="76" y="40"/>
                  </a:cubicBezTo>
                  <a:cubicBezTo>
                    <a:pt x="74" y="40"/>
                    <a:pt x="72" y="42"/>
                    <a:pt x="72" y="44"/>
                  </a:cubicBezTo>
                  <a:cubicBezTo>
                    <a:pt x="72" y="45"/>
                    <a:pt x="72" y="46"/>
                    <a:pt x="73" y="47"/>
                  </a:cubicBezTo>
                  <a:cubicBezTo>
                    <a:pt x="111" y="88"/>
                    <a:pt x="111" y="88"/>
                    <a:pt x="111" y="88"/>
                  </a:cubicBezTo>
                  <a:cubicBezTo>
                    <a:pt x="73" y="129"/>
                    <a:pt x="73" y="129"/>
                    <a:pt x="73" y="129"/>
                  </a:cubicBezTo>
                  <a:cubicBezTo>
                    <a:pt x="72" y="130"/>
                    <a:pt x="72" y="131"/>
                    <a:pt x="72" y="132"/>
                  </a:cubicBezTo>
                  <a:cubicBezTo>
                    <a:pt x="72" y="134"/>
                    <a:pt x="74" y="136"/>
                    <a:pt x="76" y="136"/>
                  </a:cubicBezTo>
                  <a:cubicBezTo>
                    <a:pt x="77" y="136"/>
                    <a:pt x="78" y="136"/>
                    <a:pt x="79" y="135"/>
                  </a:cubicBezTo>
                  <a:cubicBezTo>
                    <a:pt x="119" y="91"/>
                    <a:pt x="119" y="91"/>
                    <a:pt x="119" y="91"/>
                  </a:cubicBezTo>
                  <a:cubicBezTo>
                    <a:pt x="120" y="90"/>
                    <a:pt x="120" y="89"/>
                    <a:pt x="120" y="88"/>
                  </a:cubicBezTo>
                  <a:cubicBezTo>
                    <a:pt x="120" y="87"/>
                    <a:pt x="120" y="86"/>
                    <a:pt x="119" y="85"/>
                  </a:cubicBezTo>
                  <a:lnTo>
                    <a:pt x="79" y="41"/>
                  </a:lnTo>
                  <a:close/>
                  <a:moveTo>
                    <a:pt x="88" y="0"/>
                  </a:moveTo>
                  <a:cubicBezTo>
                    <a:pt x="39" y="0"/>
                    <a:pt x="0" y="39"/>
                    <a:pt x="0" y="88"/>
                  </a:cubicBezTo>
                  <a:cubicBezTo>
                    <a:pt x="0" y="137"/>
                    <a:pt x="39" y="176"/>
                    <a:pt x="88" y="176"/>
                  </a:cubicBezTo>
                  <a:cubicBezTo>
                    <a:pt x="137" y="176"/>
                    <a:pt x="176" y="137"/>
                    <a:pt x="176" y="88"/>
                  </a:cubicBezTo>
                  <a:cubicBezTo>
                    <a:pt x="176" y="39"/>
                    <a:pt x="137" y="0"/>
                    <a:pt x="88" y="0"/>
                  </a:cubicBezTo>
                  <a:moveTo>
                    <a:pt x="88" y="168"/>
                  </a:moveTo>
                  <a:cubicBezTo>
                    <a:pt x="44" y="168"/>
                    <a:pt x="8" y="132"/>
                    <a:pt x="8" y="88"/>
                  </a:cubicBezTo>
                  <a:cubicBezTo>
                    <a:pt x="8" y="44"/>
                    <a:pt x="44" y="8"/>
                    <a:pt x="88" y="8"/>
                  </a:cubicBezTo>
                  <a:cubicBezTo>
                    <a:pt x="132" y="8"/>
                    <a:pt x="168" y="44"/>
                    <a:pt x="168" y="88"/>
                  </a:cubicBezTo>
                  <a:cubicBezTo>
                    <a:pt x="168" y="132"/>
                    <a:pt x="132" y="168"/>
                    <a:pt x="88" y="168"/>
                  </a:cubicBezTo>
                </a:path>
              </a:pathLst>
            </a:custGeom>
            <a:solidFill>
              <a:srgbClr val="D8D8D8">
                <a:alpha val="49803"/>
              </a:srgbClr>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pic>
        <p:nvPicPr>
          <p:cNvPr id="175" name="Google Shape;175;p5"/>
          <p:cNvPicPr preferRelativeResize="0"/>
          <p:nvPr/>
        </p:nvPicPr>
        <p:blipFill rotWithShape="1">
          <a:blip r:embed="rId3">
            <a:alphaModFix/>
          </a:blip>
          <a:srcRect/>
          <a:stretch/>
        </p:blipFill>
        <p:spPr>
          <a:xfrm>
            <a:off x="2075725" y="4598971"/>
            <a:ext cx="8040548" cy="953046"/>
          </a:xfrm>
          <a:prstGeom prst="rect">
            <a:avLst/>
          </a:prstGeom>
          <a:noFill/>
          <a:ln>
            <a:noFill/>
          </a:ln>
        </p:spPr>
      </p:pic>
      <p:sp>
        <p:nvSpPr>
          <p:cNvPr id="176" name="Google Shape;176;p5"/>
          <p:cNvSpPr/>
          <p:nvPr/>
        </p:nvSpPr>
        <p:spPr>
          <a:xfrm>
            <a:off x="0" y="4288041"/>
            <a:ext cx="12192000" cy="1414989"/>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78" name="Google Shape;178;p5">
            <a:hlinkClick r:id="rId4"/>
          </p:cNvPr>
          <p:cNvSpPr/>
          <p:nvPr/>
        </p:nvSpPr>
        <p:spPr>
          <a:xfrm>
            <a:off x="4503174" y="5869858"/>
            <a:ext cx="3067665" cy="563735"/>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79" name="Google Shape;179;p5"/>
          <p:cNvSpPr/>
          <p:nvPr/>
        </p:nvSpPr>
        <p:spPr>
          <a:xfrm>
            <a:off x="9393911" y="4476230"/>
            <a:ext cx="1444724" cy="54962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81" name="Google Shape;181;p5"/>
          <p:cNvSpPr txBox="1"/>
          <p:nvPr/>
        </p:nvSpPr>
        <p:spPr>
          <a:xfrm>
            <a:off x="2472544" y="261276"/>
            <a:ext cx="7128924" cy="64633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Poppins"/>
                <a:ea typeface="Poppins"/>
                <a:cs typeface="Poppins"/>
                <a:sym typeface="Poppins"/>
              </a:rPr>
              <a:t>AWARDS &amp; </a:t>
            </a:r>
            <a:r>
              <a:rPr kumimoji="0" lang="en-US" sz="3600" b="1" i="0" u="none" strike="noStrike" kern="1200" cap="none" spc="0" normalizeH="0" baseline="0" noProof="0" dirty="0">
                <a:ln>
                  <a:noFill/>
                </a:ln>
                <a:solidFill>
                  <a:srgbClr val="CDC3B1"/>
                </a:solidFill>
                <a:effectLst/>
                <a:uLnTx/>
                <a:uFillTx/>
                <a:latin typeface="Poppins"/>
                <a:ea typeface="Poppins"/>
                <a:cs typeface="Poppins"/>
                <a:sym typeface="Poppins"/>
              </a:rPr>
              <a:t>ACHIEVEMENTS</a:t>
            </a:r>
            <a:endParaRPr kumimoji="0" sz="3600" b="1" i="0" u="none" strike="noStrike" kern="1200" cap="none" spc="0" normalizeH="0" baseline="0" noProof="0" dirty="0">
              <a:ln>
                <a:noFill/>
              </a:ln>
              <a:solidFill>
                <a:srgbClr val="CDC3B1"/>
              </a:solidFill>
              <a:effectLst/>
              <a:uLnTx/>
              <a:uFillTx/>
              <a:latin typeface="Poppins"/>
              <a:ea typeface="Poppins"/>
              <a:cs typeface="Poppins"/>
              <a:sym typeface="Poppins"/>
            </a:endParaRPr>
          </a:p>
        </p:txBody>
      </p:sp>
      <p:grpSp>
        <p:nvGrpSpPr>
          <p:cNvPr id="18" name="Google Shape;57;p2">
            <a:extLst>
              <a:ext uri="{FF2B5EF4-FFF2-40B4-BE49-F238E27FC236}">
                <a16:creationId xmlns:a16="http://schemas.microsoft.com/office/drawing/2014/main" id="{FEAEDEE9-ED52-D39A-EC9A-AB62FF3D153C}"/>
              </a:ext>
            </a:extLst>
          </p:cNvPr>
          <p:cNvGrpSpPr/>
          <p:nvPr/>
        </p:nvGrpSpPr>
        <p:grpSpPr>
          <a:xfrm>
            <a:off x="0" y="5770880"/>
            <a:ext cx="12192000" cy="1153298"/>
            <a:chOff x="0" y="5770880"/>
            <a:chExt cx="12192000" cy="1153298"/>
          </a:xfrm>
        </p:grpSpPr>
        <p:grpSp>
          <p:nvGrpSpPr>
            <p:cNvPr id="19" name="Google Shape;58;p2">
              <a:extLst>
                <a:ext uri="{FF2B5EF4-FFF2-40B4-BE49-F238E27FC236}">
                  <a16:creationId xmlns:a16="http://schemas.microsoft.com/office/drawing/2014/main" id="{77919CC5-2FD8-8EAC-B259-DB552C0CD381}"/>
                </a:ext>
              </a:extLst>
            </p:cNvPr>
            <p:cNvGrpSpPr/>
            <p:nvPr/>
          </p:nvGrpSpPr>
          <p:grpSpPr>
            <a:xfrm>
              <a:off x="0" y="5770880"/>
              <a:ext cx="12192000" cy="1153298"/>
              <a:chOff x="0" y="5770880"/>
              <a:chExt cx="12192000" cy="1153298"/>
            </a:xfrm>
          </p:grpSpPr>
          <p:sp>
            <p:nvSpPr>
              <p:cNvPr id="22" name="Google Shape;59;p2">
                <a:extLst>
                  <a:ext uri="{FF2B5EF4-FFF2-40B4-BE49-F238E27FC236}">
                    <a16:creationId xmlns:a16="http://schemas.microsoft.com/office/drawing/2014/main" id="{E5F4C452-F250-C394-3C1C-AD43FBB034E1}"/>
                  </a:ext>
                </a:extLst>
              </p:cNvPr>
              <p:cNvSpPr/>
              <p:nvPr/>
            </p:nvSpPr>
            <p:spPr>
              <a:xfrm>
                <a:off x="0" y="5796418"/>
                <a:ext cx="12192000" cy="1127760"/>
              </a:xfrm>
              <a:prstGeom prst="rect">
                <a:avLst/>
              </a:prstGeom>
              <a:solidFill>
                <a:schemeClr val="tx1"/>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cxnSp>
            <p:nvCxnSpPr>
              <p:cNvPr id="23" name="Google Shape;60;p2">
                <a:extLst>
                  <a:ext uri="{FF2B5EF4-FFF2-40B4-BE49-F238E27FC236}">
                    <a16:creationId xmlns:a16="http://schemas.microsoft.com/office/drawing/2014/main" id="{441637B5-B4F9-BC5E-9A06-0E524EFBFC9F}"/>
                  </a:ext>
                </a:extLst>
              </p:cNvPr>
              <p:cNvCxnSpPr/>
              <p:nvPr/>
            </p:nvCxnSpPr>
            <p:spPr>
              <a:xfrm>
                <a:off x="10160" y="5770880"/>
                <a:ext cx="12171680" cy="0"/>
              </a:xfrm>
              <a:prstGeom prst="straightConnector1">
                <a:avLst/>
              </a:prstGeom>
              <a:noFill/>
              <a:ln w="28575" cap="flat" cmpd="sng">
                <a:solidFill>
                  <a:srgbClr val="CDC3B1"/>
                </a:solidFill>
                <a:prstDash val="solid"/>
                <a:miter lim="800000"/>
                <a:headEnd type="none" w="sm" len="sm"/>
                <a:tailEnd type="none" w="sm" len="sm"/>
              </a:ln>
            </p:spPr>
          </p:cxnSp>
        </p:grpSp>
        <p:pic>
          <p:nvPicPr>
            <p:cNvPr id="20" name="Google Shape;61;p2">
              <a:extLst>
                <a:ext uri="{FF2B5EF4-FFF2-40B4-BE49-F238E27FC236}">
                  <a16:creationId xmlns:a16="http://schemas.microsoft.com/office/drawing/2014/main" id="{B52F54C7-105A-E9EA-9109-B886FA9E4FC3}"/>
                </a:ext>
              </a:extLst>
            </p:cNvPr>
            <p:cNvPicPr preferRelativeResize="0"/>
            <p:nvPr/>
          </p:nvPicPr>
          <p:blipFill rotWithShape="1">
            <a:blip r:embed="rId5">
              <a:alphaModFix/>
            </a:blip>
            <a:srcRect/>
            <a:stretch/>
          </p:blipFill>
          <p:spPr>
            <a:xfrm>
              <a:off x="5213927" y="6002633"/>
              <a:ext cx="1884218" cy="325918"/>
            </a:xfrm>
            <a:prstGeom prst="rect">
              <a:avLst/>
            </a:prstGeom>
            <a:noFill/>
            <a:ln>
              <a:noFill/>
            </a:ln>
          </p:spPr>
        </p:pic>
        <p:sp>
          <p:nvSpPr>
            <p:cNvPr id="21" name="Google Shape;62;p2">
              <a:extLst>
                <a:ext uri="{FF2B5EF4-FFF2-40B4-BE49-F238E27FC236}">
                  <a16:creationId xmlns:a16="http://schemas.microsoft.com/office/drawing/2014/main" id="{58A951FA-BE56-65F4-4636-D403D11B939A}"/>
                </a:ext>
              </a:extLst>
            </p:cNvPr>
            <p:cNvSpPr txBox="1"/>
            <p:nvPr/>
          </p:nvSpPr>
          <p:spPr>
            <a:xfrm>
              <a:off x="3452165" y="6453575"/>
              <a:ext cx="5407742"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endParaRPr>
            </a:p>
          </p:txBody>
        </p:sp>
      </p:grpSp>
      <p:cxnSp>
        <p:nvCxnSpPr>
          <p:cNvPr id="129" name="Straight Connector 128">
            <a:extLst>
              <a:ext uri="{FF2B5EF4-FFF2-40B4-BE49-F238E27FC236}">
                <a16:creationId xmlns:a16="http://schemas.microsoft.com/office/drawing/2014/main" id="{C6C6AF0A-8A9E-797F-B29B-1F043BA6005F}"/>
              </a:ext>
            </a:extLst>
          </p:cNvPr>
          <p:cNvCxnSpPr/>
          <p:nvPr/>
        </p:nvCxnSpPr>
        <p:spPr>
          <a:xfrm flipH="1">
            <a:off x="-173620" y="4288041"/>
            <a:ext cx="130562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34" name="Group 133">
            <a:extLst>
              <a:ext uri="{FF2B5EF4-FFF2-40B4-BE49-F238E27FC236}">
                <a16:creationId xmlns:a16="http://schemas.microsoft.com/office/drawing/2014/main" id="{B8A18CD2-37F4-D18B-CD8F-8F250D5EC24D}"/>
              </a:ext>
            </a:extLst>
          </p:cNvPr>
          <p:cNvGrpSpPr/>
          <p:nvPr/>
        </p:nvGrpSpPr>
        <p:grpSpPr>
          <a:xfrm>
            <a:off x="2748348" y="1294325"/>
            <a:ext cx="2061082" cy="2330124"/>
            <a:chOff x="275449" y="1294325"/>
            <a:chExt cx="2061082" cy="2330124"/>
          </a:xfrm>
        </p:grpSpPr>
        <p:grpSp>
          <p:nvGrpSpPr>
            <p:cNvPr id="135" name="Group 134">
              <a:extLst>
                <a:ext uri="{FF2B5EF4-FFF2-40B4-BE49-F238E27FC236}">
                  <a16:creationId xmlns:a16="http://schemas.microsoft.com/office/drawing/2014/main" id="{F2506151-2628-0007-17D0-D281921E0F11}"/>
                </a:ext>
              </a:extLst>
            </p:cNvPr>
            <p:cNvGrpSpPr/>
            <p:nvPr/>
          </p:nvGrpSpPr>
          <p:grpSpPr>
            <a:xfrm>
              <a:off x="618882" y="1294325"/>
              <a:ext cx="1376346" cy="1816816"/>
              <a:chOff x="618882" y="1294325"/>
              <a:chExt cx="1376346" cy="1816816"/>
            </a:xfrm>
          </p:grpSpPr>
          <p:pic>
            <p:nvPicPr>
              <p:cNvPr id="137" name="Google Shape;141;p4">
                <a:extLst>
                  <a:ext uri="{FF2B5EF4-FFF2-40B4-BE49-F238E27FC236}">
                    <a16:creationId xmlns:a16="http://schemas.microsoft.com/office/drawing/2014/main" id="{44CF8D22-F51C-B019-9E9E-AC85E9A65E4F}"/>
                  </a:ext>
                </a:extLst>
              </p:cNvPr>
              <p:cNvPicPr preferRelativeResize="0"/>
              <p:nvPr/>
            </p:nvPicPr>
            <p:blipFill rotWithShape="1">
              <a:blip r:embed="rId6">
                <a:alphaModFix/>
              </a:blip>
              <a:srcRect/>
              <a:stretch/>
            </p:blipFill>
            <p:spPr>
              <a:xfrm>
                <a:off x="618882" y="1294325"/>
                <a:ext cx="1376346" cy="1381506"/>
              </a:xfrm>
              <a:prstGeom prst="rect">
                <a:avLst/>
              </a:prstGeom>
              <a:noFill/>
              <a:ln>
                <a:noFill/>
              </a:ln>
            </p:spPr>
          </p:pic>
          <p:sp>
            <p:nvSpPr>
              <p:cNvPr id="138" name="Google Shape;142;p4">
                <a:extLst>
                  <a:ext uri="{FF2B5EF4-FFF2-40B4-BE49-F238E27FC236}">
                    <a16:creationId xmlns:a16="http://schemas.microsoft.com/office/drawing/2014/main" id="{C11B4EF3-ED80-0F0A-ED55-887C7A1525BE}"/>
                  </a:ext>
                </a:extLst>
              </p:cNvPr>
              <p:cNvSpPr txBox="1"/>
              <p:nvPr/>
            </p:nvSpPr>
            <p:spPr>
              <a:xfrm>
                <a:off x="637509" y="2797347"/>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2022</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grpSp>
        <p:sp>
          <p:nvSpPr>
            <p:cNvPr id="136" name="Google Shape;131;p4">
              <a:extLst>
                <a:ext uri="{FF2B5EF4-FFF2-40B4-BE49-F238E27FC236}">
                  <a16:creationId xmlns:a16="http://schemas.microsoft.com/office/drawing/2014/main" id="{AB58CBA9-2B16-FB54-B818-F0CA331DB73B}"/>
                </a:ext>
              </a:extLst>
            </p:cNvPr>
            <p:cNvSpPr txBox="1"/>
            <p:nvPr/>
          </p:nvSpPr>
          <p:spPr>
            <a:xfrm>
              <a:off x="275449" y="3101269"/>
              <a:ext cx="2061082" cy="52318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African Genuis Award</a:t>
              </a:r>
              <a:endParaRPr kumimoji="0" lang="en-US"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grpSp>
      <p:grpSp>
        <p:nvGrpSpPr>
          <p:cNvPr id="139" name="Group 138">
            <a:extLst>
              <a:ext uri="{FF2B5EF4-FFF2-40B4-BE49-F238E27FC236}">
                <a16:creationId xmlns:a16="http://schemas.microsoft.com/office/drawing/2014/main" id="{663F6AE0-04B5-12D6-BC0F-8983E23BC2E6}"/>
              </a:ext>
            </a:extLst>
          </p:cNvPr>
          <p:cNvGrpSpPr/>
          <p:nvPr/>
        </p:nvGrpSpPr>
        <p:grpSpPr>
          <a:xfrm>
            <a:off x="404740" y="1294325"/>
            <a:ext cx="2061082" cy="2114680"/>
            <a:chOff x="2625232" y="1294325"/>
            <a:chExt cx="2061082" cy="2114680"/>
          </a:xfrm>
        </p:grpSpPr>
        <p:grpSp>
          <p:nvGrpSpPr>
            <p:cNvPr id="140" name="Group 139">
              <a:extLst>
                <a:ext uri="{FF2B5EF4-FFF2-40B4-BE49-F238E27FC236}">
                  <a16:creationId xmlns:a16="http://schemas.microsoft.com/office/drawing/2014/main" id="{C11391EA-41B9-FE53-9EAA-32AC86C1A961}"/>
                </a:ext>
              </a:extLst>
            </p:cNvPr>
            <p:cNvGrpSpPr/>
            <p:nvPr/>
          </p:nvGrpSpPr>
          <p:grpSpPr>
            <a:xfrm>
              <a:off x="2973164" y="1294325"/>
              <a:ext cx="1376346" cy="1816817"/>
              <a:chOff x="2973164" y="1294325"/>
              <a:chExt cx="1376346" cy="1816817"/>
            </a:xfrm>
          </p:grpSpPr>
          <p:pic>
            <p:nvPicPr>
              <p:cNvPr id="142" name="Google Shape;184;p5">
                <a:extLst>
                  <a:ext uri="{FF2B5EF4-FFF2-40B4-BE49-F238E27FC236}">
                    <a16:creationId xmlns:a16="http://schemas.microsoft.com/office/drawing/2014/main" id="{C3DD8DDC-3DEC-A654-2211-0FE7E2525D49}"/>
                  </a:ext>
                </a:extLst>
              </p:cNvPr>
              <p:cNvPicPr preferRelativeResize="0"/>
              <p:nvPr/>
            </p:nvPicPr>
            <p:blipFill rotWithShape="1">
              <a:blip r:embed="rId7">
                <a:alphaModFix/>
              </a:blip>
              <a:srcRect/>
              <a:stretch/>
            </p:blipFill>
            <p:spPr>
              <a:xfrm>
                <a:off x="2973164" y="1294325"/>
                <a:ext cx="1376346" cy="1381505"/>
              </a:xfrm>
              <a:prstGeom prst="rect">
                <a:avLst/>
              </a:prstGeom>
              <a:noFill/>
              <a:ln>
                <a:noFill/>
              </a:ln>
            </p:spPr>
          </p:pic>
          <p:sp>
            <p:nvSpPr>
              <p:cNvPr id="143" name="Google Shape;185;p5">
                <a:extLst>
                  <a:ext uri="{FF2B5EF4-FFF2-40B4-BE49-F238E27FC236}">
                    <a16:creationId xmlns:a16="http://schemas.microsoft.com/office/drawing/2014/main" id="{D50A961A-CA52-3109-A748-D173CB309EC4}"/>
                  </a:ext>
                </a:extLst>
              </p:cNvPr>
              <p:cNvSpPr txBox="1"/>
              <p:nvPr/>
            </p:nvSpPr>
            <p:spPr>
              <a:xfrm>
                <a:off x="2994179" y="2797348"/>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2021</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grpSp>
        <p:sp>
          <p:nvSpPr>
            <p:cNvPr id="141" name="Google Shape;131;p4">
              <a:extLst>
                <a:ext uri="{FF2B5EF4-FFF2-40B4-BE49-F238E27FC236}">
                  <a16:creationId xmlns:a16="http://schemas.microsoft.com/office/drawing/2014/main" id="{B84BF47D-3C81-51E1-760B-CA8F5E8E1823}"/>
                </a:ext>
              </a:extLst>
            </p:cNvPr>
            <p:cNvSpPr txBox="1"/>
            <p:nvPr/>
          </p:nvSpPr>
          <p:spPr>
            <a:xfrm>
              <a:off x="2625232" y="3101269"/>
              <a:ext cx="2061082" cy="30773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Golden Key Award</a:t>
              </a:r>
            </a:p>
          </p:txBody>
        </p:sp>
      </p:grpSp>
      <p:grpSp>
        <p:nvGrpSpPr>
          <p:cNvPr id="144" name="Group 143">
            <a:extLst>
              <a:ext uri="{FF2B5EF4-FFF2-40B4-BE49-F238E27FC236}">
                <a16:creationId xmlns:a16="http://schemas.microsoft.com/office/drawing/2014/main" id="{E11DACB7-654C-EBF9-0EBD-F523CE5F411E}"/>
              </a:ext>
            </a:extLst>
          </p:cNvPr>
          <p:cNvGrpSpPr/>
          <p:nvPr/>
        </p:nvGrpSpPr>
        <p:grpSpPr>
          <a:xfrm>
            <a:off x="7488663" y="1294325"/>
            <a:ext cx="2061082" cy="2434532"/>
            <a:chOff x="7350612" y="1294325"/>
            <a:chExt cx="2061082" cy="2434532"/>
          </a:xfrm>
        </p:grpSpPr>
        <p:pic>
          <p:nvPicPr>
            <p:cNvPr id="145" name="Google Shape;188;p5">
              <a:extLst>
                <a:ext uri="{FF2B5EF4-FFF2-40B4-BE49-F238E27FC236}">
                  <a16:creationId xmlns:a16="http://schemas.microsoft.com/office/drawing/2014/main" id="{13039290-0BF6-9026-CE51-66F76CF4FE9B}"/>
                </a:ext>
              </a:extLst>
            </p:cNvPr>
            <p:cNvPicPr preferRelativeResize="0"/>
            <p:nvPr/>
          </p:nvPicPr>
          <p:blipFill rotWithShape="1">
            <a:blip r:embed="rId8">
              <a:alphaModFix/>
            </a:blip>
            <a:srcRect/>
            <a:stretch/>
          </p:blipFill>
          <p:spPr>
            <a:xfrm>
              <a:off x="7681728" y="1294325"/>
              <a:ext cx="1376346" cy="1381505"/>
            </a:xfrm>
            <a:prstGeom prst="rect">
              <a:avLst/>
            </a:prstGeom>
            <a:noFill/>
            <a:ln>
              <a:noFill/>
            </a:ln>
          </p:spPr>
        </p:pic>
        <p:sp>
          <p:nvSpPr>
            <p:cNvPr id="146" name="Google Shape;189;p5">
              <a:extLst>
                <a:ext uri="{FF2B5EF4-FFF2-40B4-BE49-F238E27FC236}">
                  <a16:creationId xmlns:a16="http://schemas.microsoft.com/office/drawing/2014/main" id="{834DE319-0347-B8E8-7A1D-EB02EA5CE12F}"/>
                </a:ext>
              </a:extLst>
            </p:cNvPr>
            <p:cNvSpPr txBox="1"/>
            <p:nvPr/>
          </p:nvSpPr>
          <p:spPr>
            <a:xfrm>
              <a:off x="7711607" y="2795519"/>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2024</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147" name="Google Shape;190;p5">
              <a:extLst>
                <a:ext uri="{FF2B5EF4-FFF2-40B4-BE49-F238E27FC236}">
                  <a16:creationId xmlns:a16="http://schemas.microsoft.com/office/drawing/2014/main" id="{7A7CFD82-2124-0D48-FFDA-CB1E6A08AC4B}"/>
                </a:ext>
              </a:extLst>
            </p:cNvPr>
            <p:cNvSpPr txBox="1"/>
            <p:nvPr/>
          </p:nvSpPr>
          <p:spPr>
            <a:xfrm>
              <a:off x="7350612" y="3101270"/>
              <a:ext cx="2061082" cy="62758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Leadership Excellence African Achievers Award, London</a:t>
              </a: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grpSp>
      <p:grpSp>
        <p:nvGrpSpPr>
          <p:cNvPr id="148" name="Group 147">
            <a:extLst>
              <a:ext uri="{FF2B5EF4-FFF2-40B4-BE49-F238E27FC236}">
                <a16:creationId xmlns:a16="http://schemas.microsoft.com/office/drawing/2014/main" id="{58192313-AFA4-52D1-7A20-C3E9C17D19ED}"/>
              </a:ext>
            </a:extLst>
          </p:cNvPr>
          <p:cNvGrpSpPr/>
          <p:nvPr/>
        </p:nvGrpSpPr>
        <p:grpSpPr>
          <a:xfrm>
            <a:off x="9653286" y="1294325"/>
            <a:ext cx="2128630" cy="2761012"/>
            <a:chOff x="9653286" y="1294325"/>
            <a:chExt cx="2128630" cy="2761012"/>
          </a:xfrm>
        </p:grpSpPr>
        <p:pic>
          <p:nvPicPr>
            <p:cNvPr id="149" name="Google Shape;192;p5">
              <a:extLst>
                <a:ext uri="{FF2B5EF4-FFF2-40B4-BE49-F238E27FC236}">
                  <a16:creationId xmlns:a16="http://schemas.microsoft.com/office/drawing/2014/main" id="{D7D16C68-26D8-89B8-7437-5FCED5120866}"/>
                </a:ext>
              </a:extLst>
            </p:cNvPr>
            <p:cNvPicPr preferRelativeResize="0"/>
            <p:nvPr/>
          </p:nvPicPr>
          <p:blipFill rotWithShape="1">
            <a:blip r:embed="rId9">
              <a:alphaModFix/>
            </a:blip>
            <a:srcRect/>
            <a:stretch/>
          </p:blipFill>
          <p:spPr>
            <a:xfrm>
              <a:off x="10036009" y="1294325"/>
              <a:ext cx="1376346" cy="1381505"/>
            </a:xfrm>
            <a:prstGeom prst="rect">
              <a:avLst/>
            </a:prstGeom>
            <a:noFill/>
            <a:ln>
              <a:noFill/>
            </a:ln>
          </p:spPr>
        </p:pic>
        <p:sp>
          <p:nvSpPr>
            <p:cNvPr id="150" name="Google Shape;193;p5">
              <a:extLst>
                <a:ext uri="{FF2B5EF4-FFF2-40B4-BE49-F238E27FC236}">
                  <a16:creationId xmlns:a16="http://schemas.microsoft.com/office/drawing/2014/main" id="{425E92F4-6E8E-FA35-9EA6-B6627A5ADC26}"/>
                </a:ext>
              </a:extLst>
            </p:cNvPr>
            <p:cNvSpPr txBox="1"/>
            <p:nvPr/>
          </p:nvSpPr>
          <p:spPr>
            <a:xfrm>
              <a:off x="10054636" y="2803093"/>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CDC3B1"/>
                  </a:solidFill>
                  <a:effectLst/>
                  <a:uLnTx/>
                  <a:uFillTx/>
                  <a:latin typeface="Poppins"/>
                  <a:ea typeface="Poppins"/>
                  <a:cs typeface="Poppins"/>
                  <a:sym typeface="Poppins"/>
                </a:rPr>
                <a:t>2024</a:t>
              </a:r>
              <a:endParaRPr kumimoji="0" sz="1800" b="1"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151" name="Google Shape;194;p5">
              <a:extLst>
                <a:ext uri="{FF2B5EF4-FFF2-40B4-BE49-F238E27FC236}">
                  <a16:creationId xmlns:a16="http://schemas.microsoft.com/office/drawing/2014/main" id="{69321AC9-87DA-F210-02C3-B0CCBF3FDC51}"/>
                </a:ext>
              </a:extLst>
            </p:cNvPr>
            <p:cNvSpPr txBox="1"/>
            <p:nvPr/>
          </p:nvSpPr>
          <p:spPr>
            <a:xfrm>
              <a:off x="9653286" y="3101270"/>
              <a:ext cx="2128630" cy="95406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Best selling author whose podcast was among the Top10 podcasts in RSA</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grpSp>
      <p:grpSp>
        <p:nvGrpSpPr>
          <p:cNvPr id="152" name="Group 151">
            <a:extLst>
              <a:ext uri="{FF2B5EF4-FFF2-40B4-BE49-F238E27FC236}">
                <a16:creationId xmlns:a16="http://schemas.microsoft.com/office/drawing/2014/main" id="{26488C3C-7B99-44C2-DAD8-1D597412B87E}"/>
              </a:ext>
            </a:extLst>
          </p:cNvPr>
          <p:cNvGrpSpPr/>
          <p:nvPr/>
        </p:nvGrpSpPr>
        <p:grpSpPr>
          <a:xfrm>
            <a:off x="5064198" y="1294325"/>
            <a:ext cx="2061082" cy="2251485"/>
            <a:chOff x="4961471" y="1294325"/>
            <a:chExt cx="2061082" cy="2251485"/>
          </a:xfrm>
        </p:grpSpPr>
        <p:pic>
          <p:nvPicPr>
            <p:cNvPr id="153" name="Google Shape;196;p5">
              <a:extLst>
                <a:ext uri="{FF2B5EF4-FFF2-40B4-BE49-F238E27FC236}">
                  <a16:creationId xmlns:a16="http://schemas.microsoft.com/office/drawing/2014/main" id="{2AF92A25-7DE2-CE66-EC8D-0B76DC7CB836}"/>
                </a:ext>
              </a:extLst>
            </p:cNvPr>
            <p:cNvPicPr preferRelativeResize="0"/>
            <p:nvPr/>
          </p:nvPicPr>
          <p:blipFill rotWithShape="1">
            <a:blip r:embed="rId10">
              <a:alphaModFix/>
            </a:blip>
            <a:srcRect/>
            <a:stretch/>
          </p:blipFill>
          <p:spPr>
            <a:xfrm>
              <a:off x="5327446" y="1294325"/>
              <a:ext cx="1376346" cy="1381505"/>
            </a:xfrm>
            <a:prstGeom prst="rect">
              <a:avLst/>
            </a:prstGeom>
            <a:noFill/>
            <a:ln>
              <a:noFill/>
            </a:ln>
          </p:spPr>
        </p:pic>
        <p:sp>
          <p:nvSpPr>
            <p:cNvPr id="154" name="Google Shape;197;p5">
              <a:extLst>
                <a:ext uri="{FF2B5EF4-FFF2-40B4-BE49-F238E27FC236}">
                  <a16:creationId xmlns:a16="http://schemas.microsoft.com/office/drawing/2014/main" id="{B752E7CB-7CB1-5747-04C8-121FE2F5DA4C}"/>
                </a:ext>
              </a:extLst>
            </p:cNvPr>
            <p:cNvSpPr txBox="1"/>
            <p:nvPr/>
          </p:nvSpPr>
          <p:spPr>
            <a:xfrm>
              <a:off x="5330692" y="2797347"/>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2024</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155" name="Google Shape;198;p5">
              <a:extLst>
                <a:ext uri="{FF2B5EF4-FFF2-40B4-BE49-F238E27FC236}">
                  <a16:creationId xmlns:a16="http://schemas.microsoft.com/office/drawing/2014/main" id="{D80A79C1-98D7-9848-4736-D52926C3D3F0}"/>
                </a:ext>
              </a:extLst>
            </p:cNvPr>
            <p:cNvSpPr txBox="1"/>
            <p:nvPr/>
          </p:nvSpPr>
          <p:spPr>
            <a:xfrm>
              <a:off x="4961471" y="3101269"/>
              <a:ext cx="2061082" cy="44454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Award: Paul Harris Fellowship Leadership</a:t>
              </a: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grpSp>
      <p:grpSp>
        <p:nvGrpSpPr>
          <p:cNvPr id="156" name="Group 155">
            <a:extLst>
              <a:ext uri="{FF2B5EF4-FFF2-40B4-BE49-F238E27FC236}">
                <a16:creationId xmlns:a16="http://schemas.microsoft.com/office/drawing/2014/main" id="{2166BA04-3077-0B54-27DA-37CBAB3F4E96}"/>
              </a:ext>
            </a:extLst>
          </p:cNvPr>
          <p:cNvGrpSpPr/>
          <p:nvPr/>
        </p:nvGrpSpPr>
        <p:grpSpPr>
          <a:xfrm>
            <a:off x="18302285" y="1294325"/>
            <a:ext cx="2061082" cy="2945678"/>
            <a:chOff x="2630796" y="1294325"/>
            <a:chExt cx="2061082" cy="2945678"/>
          </a:xfrm>
        </p:grpSpPr>
        <p:pic>
          <p:nvPicPr>
            <p:cNvPr id="157" name="Google Shape;184;p5">
              <a:extLst>
                <a:ext uri="{FF2B5EF4-FFF2-40B4-BE49-F238E27FC236}">
                  <a16:creationId xmlns:a16="http://schemas.microsoft.com/office/drawing/2014/main" id="{4D0220B1-E1AD-42F0-0AF2-5FB3C6FB3886}"/>
                </a:ext>
              </a:extLst>
            </p:cNvPr>
            <p:cNvPicPr preferRelativeResize="0"/>
            <p:nvPr/>
          </p:nvPicPr>
          <p:blipFill>
            <a:blip r:embed="rId11"/>
            <a:srcRect/>
            <a:stretch/>
          </p:blipFill>
          <p:spPr>
            <a:xfrm>
              <a:off x="2973627" y="1294325"/>
              <a:ext cx="1375419" cy="1381505"/>
            </a:xfrm>
            <a:prstGeom prst="rect">
              <a:avLst/>
            </a:prstGeom>
            <a:noFill/>
            <a:ln>
              <a:noFill/>
            </a:ln>
          </p:spPr>
        </p:pic>
        <p:sp>
          <p:nvSpPr>
            <p:cNvPr id="158" name="Google Shape;185;p5">
              <a:extLst>
                <a:ext uri="{FF2B5EF4-FFF2-40B4-BE49-F238E27FC236}">
                  <a16:creationId xmlns:a16="http://schemas.microsoft.com/office/drawing/2014/main" id="{709F85D4-E272-CBE3-D010-0C51B815DE64}"/>
                </a:ext>
              </a:extLst>
            </p:cNvPr>
            <p:cNvSpPr txBox="1"/>
            <p:nvPr/>
          </p:nvSpPr>
          <p:spPr>
            <a:xfrm>
              <a:off x="2994179" y="2797348"/>
              <a:ext cx="1339091"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2018</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159" name="Google Shape;186;p5">
              <a:extLst>
                <a:ext uri="{FF2B5EF4-FFF2-40B4-BE49-F238E27FC236}">
                  <a16:creationId xmlns:a16="http://schemas.microsoft.com/office/drawing/2014/main" id="{32BAADB3-5C12-C983-4A3E-A007FD288B3C}"/>
                </a:ext>
              </a:extLst>
            </p:cNvPr>
            <p:cNvSpPr txBox="1"/>
            <p:nvPr/>
          </p:nvSpPr>
          <p:spPr>
            <a:xfrm>
              <a:off x="2630796" y="3101270"/>
              <a:ext cx="2061082" cy="1138733"/>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Published 2</a:t>
              </a:r>
              <a:r>
                <a:rPr kumimoji="0" lang="en-US" sz="1400" b="0" i="0" u="none" strike="noStrike" kern="1200" cap="none" spc="0" normalizeH="0" baseline="30000" noProof="0" dirty="0">
                  <a:ln>
                    <a:noFill/>
                  </a:ln>
                  <a:solidFill>
                    <a:prstClr val="white"/>
                  </a:solidFill>
                  <a:effectLst/>
                  <a:uLnTx/>
                  <a:uFillTx/>
                  <a:latin typeface="Poppins"/>
                  <a:ea typeface="Poppins"/>
                  <a:cs typeface="Poppins"/>
                  <a:sym typeface="Poppins"/>
                </a:rPr>
                <a:t>nd</a:t>
              </a: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 book, VUSI “Black Dragon”</a:t>
              </a:r>
              <a:r>
                <a:rPr kumimoji="0" lang="en-US" sz="1800" b="0" i="0" u="none" strike="noStrike" kern="1200" cap="none" spc="0" normalizeH="0" baseline="0" noProof="0" dirty="0">
                  <a:ln>
                    <a:noFill/>
                  </a:ln>
                  <a:solidFill>
                    <a:prstClr val="white"/>
                  </a:solidFill>
                  <a:effectLst/>
                  <a:uLnTx/>
                  <a:uFillTx/>
                  <a:latin typeface="Poppins"/>
                  <a:ea typeface="Poppins"/>
                  <a:cs typeface="Poppins"/>
                  <a:sym typeface="Poppins"/>
                </a:rPr>
                <a:t>. Over 250k copies sold.</a:t>
              </a:r>
              <a:endParaRPr kumimoji="0" lang="en-US"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grpSp>
      <p:grpSp>
        <p:nvGrpSpPr>
          <p:cNvPr id="160" name="Group 159">
            <a:extLst>
              <a:ext uri="{FF2B5EF4-FFF2-40B4-BE49-F238E27FC236}">
                <a16:creationId xmlns:a16="http://schemas.microsoft.com/office/drawing/2014/main" id="{97111276-6864-9C71-4647-3E031E179AEE}"/>
              </a:ext>
            </a:extLst>
          </p:cNvPr>
          <p:cNvGrpSpPr/>
          <p:nvPr/>
        </p:nvGrpSpPr>
        <p:grpSpPr>
          <a:xfrm>
            <a:off x="18302285" y="1294325"/>
            <a:ext cx="2061082" cy="3222675"/>
            <a:chOff x="272614" y="1294325"/>
            <a:chExt cx="2061082" cy="3222675"/>
          </a:xfrm>
        </p:grpSpPr>
        <p:pic>
          <p:nvPicPr>
            <p:cNvPr id="161" name="Google Shape;141;p4">
              <a:extLst>
                <a:ext uri="{FF2B5EF4-FFF2-40B4-BE49-F238E27FC236}">
                  <a16:creationId xmlns:a16="http://schemas.microsoft.com/office/drawing/2014/main" id="{AF6175D8-9E9D-B9CA-DD65-BDF5EA0CD6A8}"/>
                </a:ext>
              </a:extLst>
            </p:cNvPr>
            <p:cNvPicPr preferRelativeResize="0"/>
            <p:nvPr/>
          </p:nvPicPr>
          <p:blipFill>
            <a:blip r:embed="rId12"/>
            <a:srcRect/>
            <a:stretch/>
          </p:blipFill>
          <p:spPr>
            <a:xfrm>
              <a:off x="619345" y="1294325"/>
              <a:ext cx="1375420" cy="1381506"/>
            </a:xfrm>
            <a:prstGeom prst="rect">
              <a:avLst/>
            </a:prstGeom>
            <a:noFill/>
            <a:ln>
              <a:noFill/>
            </a:ln>
          </p:spPr>
        </p:pic>
        <p:sp>
          <p:nvSpPr>
            <p:cNvPr id="162" name="Google Shape;142;p4">
              <a:extLst>
                <a:ext uri="{FF2B5EF4-FFF2-40B4-BE49-F238E27FC236}">
                  <a16:creationId xmlns:a16="http://schemas.microsoft.com/office/drawing/2014/main" id="{F0D4A573-9935-C249-3C03-5C1764338EED}"/>
                </a:ext>
              </a:extLst>
            </p:cNvPr>
            <p:cNvSpPr txBox="1"/>
            <p:nvPr/>
          </p:nvSpPr>
          <p:spPr>
            <a:xfrm>
              <a:off x="637509" y="2797347"/>
              <a:ext cx="1339091" cy="36929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2017</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163" name="Google Shape;143;p4">
              <a:extLst>
                <a:ext uri="{FF2B5EF4-FFF2-40B4-BE49-F238E27FC236}">
                  <a16:creationId xmlns:a16="http://schemas.microsoft.com/office/drawing/2014/main" id="{2B89E4F2-AD3C-08B9-BB71-067D1A253D08}"/>
                </a:ext>
              </a:extLst>
            </p:cNvPr>
            <p:cNvSpPr txBox="1"/>
            <p:nvPr/>
          </p:nvSpPr>
          <p:spPr>
            <a:xfrm>
              <a:off x="272614" y="3101268"/>
              <a:ext cx="2061082" cy="14157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Published 1</a:t>
              </a:r>
              <a:r>
                <a:rPr kumimoji="0" lang="en-US" sz="1400" b="0" i="0" u="none" strike="noStrike" kern="1200" cap="none" spc="0" normalizeH="0" baseline="30000" noProof="0" dirty="0">
                  <a:ln>
                    <a:noFill/>
                  </a:ln>
                  <a:solidFill>
                    <a:prstClr val="white"/>
                  </a:solidFill>
                  <a:effectLst/>
                  <a:uLnTx/>
                  <a:uFillTx/>
                  <a:latin typeface="Poppins"/>
                  <a:ea typeface="Poppins"/>
                  <a:cs typeface="Poppins"/>
                  <a:sym typeface="Poppins"/>
                </a:rPr>
                <a:t>st</a:t>
              </a: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 book, Magna Carta </a:t>
              </a:r>
              <a:r>
                <a:rPr kumimoji="0" lang="en-US" sz="1800" b="0" i="0" u="none" strike="noStrike" kern="1200" cap="none" spc="0" normalizeH="0" baseline="0" noProof="0" dirty="0">
                  <a:ln>
                    <a:noFill/>
                  </a:ln>
                  <a:solidFill>
                    <a:prstClr val="white"/>
                  </a:solidFill>
                  <a:effectLst/>
                  <a:uLnTx/>
                  <a:uFillTx/>
                  <a:latin typeface="Poppins"/>
                  <a:ea typeface="Poppins"/>
                  <a:cs typeface="Poppins"/>
                  <a:sym typeface="Poppins"/>
                </a:rPr>
                <a:t>of Exponentiality. Over 800k copies sold.</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grpSp>
      <p:grpSp>
        <p:nvGrpSpPr>
          <p:cNvPr id="164" name="Group 163">
            <a:extLst>
              <a:ext uri="{FF2B5EF4-FFF2-40B4-BE49-F238E27FC236}">
                <a16:creationId xmlns:a16="http://schemas.microsoft.com/office/drawing/2014/main" id="{73C1B16F-8576-CDC7-1104-29938BF1A6A1}"/>
              </a:ext>
            </a:extLst>
          </p:cNvPr>
          <p:cNvGrpSpPr/>
          <p:nvPr/>
        </p:nvGrpSpPr>
        <p:grpSpPr>
          <a:xfrm>
            <a:off x="18302285" y="1294325"/>
            <a:ext cx="2061082" cy="2251485"/>
            <a:chOff x="4965832" y="1294325"/>
            <a:chExt cx="2061082" cy="2251485"/>
          </a:xfrm>
        </p:grpSpPr>
        <p:pic>
          <p:nvPicPr>
            <p:cNvPr id="165" name="Google Shape;129;p4">
              <a:extLst>
                <a:ext uri="{FF2B5EF4-FFF2-40B4-BE49-F238E27FC236}">
                  <a16:creationId xmlns:a16="http://schemas.microsoft.com/office/drawing/2014/main" id="{461A67CD-C0CF-922E-DA44-C8E2E377EF9E}"/>
                </a:ext>
              </a:extLst>
            </p:cNvPr>
            <p:cNvPicPr preferRelativeResize="0"/>
            <p:nvPr/>
          </p:nvPicPr>
          <p:blipFill rotWithShape="1">
            <a:blip r:embed="rId13">
              <a:alphaModFix/>
            </a:blip>
            <a:srcRect/>
            <a:stretch/>
          </p:blipFill>
          <p:spPr>
            <a:xfrm>
              <a:off x="5335053" y="1294325"/>
              <a:ext cx="1376346" cy="1381506"/>
            </a:xfrm>
            <a:prstGeom prst="rect">
              <a:avLst/>
            </a:prstGeom>
            <a:noFill/>
            <a:ln>
              <a:noFill/>
            </a:ln>
          </p:spPr>
        </p:pic>
        <p:sp>
          <p:nvSpPr>
            <p:cNvPr id="166" name="Google Shape;130;p4">
              <a:extLst>
                <a:ext uri="{FF2B5EF4-FFF2-40B4-BE49-F238E27FC236}">
                  <a16:creationId xmlns:a16="http://schemas.microsoft.com/office/drawing/2014/main" id="{7806DF2C-9F1E-2C1C-9D22-B2C31BE1D703}"/>
                </a:ext>
              </a:extLst>
            </p:cNvPr>
            <p:cNvSpPr txBox="1"/>
            <p:nvPr/>
          </p:nvSpPr>
          <p:spPr>
            <a:xfrm>
              <a:off x="5335053" y="2797347"/>
              <a:ext cx="1339091" cy="31379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CDC3B1"/>
                  </a:solidFill>
                  <a:effectLst/>
                  <a:uLnTx/>
                  <a:uFillTx/>
                  <a:latin typeface="Poppins"/>
                  <a:ea typeface="Poppins"/>
                  <a:cs typeface="Poppins"/>
                  <a:sym typeface="Poppins"/>
                </a:rPr>
                <a:t>2019</a:t>
              </a:r>
              <a:endParaRPr kumimoji="0" sz="1800" b="1"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167" name="Google Shape;131;p4">
              <a:extLst>
                <a:ext uri="{FF2B5EF4-FFF2-40B4-BE49-F238E27FC236}">
                  <a16:creationId xmlns:a16="http://schemas.microsoft.com/office/drawing/2014/main" id="{D4D80A53-813F-76DA-7B2A-65380F456B17}"/>
                </a:ext>
              </a:extLst>
            </p:cNvPr>
            <p:cNvSpPr txBox="1"/>
            <p:nvPr/>
          </p:nvSpPr>
          <p:spPr>
            <a:xfrm>
              <a:off x="4965832" y="3101269"/>
              <a:ext cx="2061082" cy="44454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GQ Business Leader of the Year</a:t>
              </a: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grpSp>
      <p:grpSp>
        <p:nvGrpSpPr>
          <p:cNvPr id="168" name="Google Shape;132;p4">
            <a:extLst>
              <a:ext uri="{FF2B5EF4-FFF2-40B4-BE49-F238E27FC236}">
                <a16:creationId xmlns:a16="http://schemas.microsoft.com/office/drawing/2014/main" id="{EF568027-B7F5-4B61-FFDF-6EF80F0F11F0}"/>
              </a:ext>
            </a:extLst>
          </p:cNvPr>
          <p:cNvGrpSpPr/>
          <p:nvPr/>
        </p:nvGrpSpPr>
        <p:grpSpPr>
          <a:xfrm>
            <a:off x="18041676" y="1307181"/>
            <a:ext cx="2582301" cy="2434532"/>
            <a:chOff x="3301693" y="1380558"/>
            <a:chExt cx="3039342" cy="2865419"/>
          </a:xfrm>
        </p:grpSpPr>
        <p:pic>
          <p:nvPicPr>
            <p:cNvPr id="169" name="Google Shape;133;p4">
              <a:extLst>
                <a:ext uri="{FF2B5EF4-FFF2-40B4-BE49-F238E27FC236}">
                  <a16:creationId xmlns:a16="http://schemas.microsoft.com/office/drawing/2014/main" id="{A53172A9-3E3C-6E1C-E6F6-3E367E71D1E9}"/>
                </a:ext>
              </a:extLst>
            </p:cNvPr>
            <p:cNvPicPr preferRelativeResize="0"/>
            <p:nvPr/>
          </p:nvPicPr>
          <p:blipFill rotWithShape="1">
            <a:blip r:embed="rId14">
              <a:alphaModFix/>
            </a:blip>
            <a:srcRect/>
            <a:stretch/>
          </p:blipFill>
          <p:spPr>
            <a:xfrm>
              <a:off x="4035044" y="1380558"/>
              <a:ext cx="1619945" cy="1626018"/>
            </a:xfrm>
            <a:prstGeom prst="rect">
              <a:avLst/>
            </a:prstGeom>
            <a:noFill/>
            <a:ln>
              <a:noFill/>
            </a:ln>
          </p:spPr>
        </p:pic>
        <p:sp>
          <p:nvSpPr>
            <p:cNvPr id="170" name="Google Shape;134;p4">
              <a:extLst>
                <a:ext uri="{FF2B5EF4-FFF2-40B4-BE49-F238E27FC236}">
                  <a16:creationId xmlns:a16="http://schemas.microsoft.com/office/drawing/2014/main" id="{FC8C1914-48FC-3EF1-7B10-895AE8B6A68E}"/>
                </a:ext>
              </a:extLst>
            </p:cNvPr>
            <p:cNvSpPr txBox="1"/>
            <p:nvPr/>
          </p:nvSpPr>
          <p:spPr>
            <a:xfrm>
              <a:off x="4046006" y="3129317"/>
              <a:ext cx="1576096"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2020</a:t>
              </a:r>
              <a:endParaRPr kumimoji="0" sz="18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177" name="Google Shape;135;p4">
              <a:extLst>
                <a:ext uri="{FF2B5EF4-FFF2-40B4-BE49-F238E27FC236}">
                  <a16:creationId xmlns:a16="http://schemas.microsoft.com/office/drawing/2014/main" id="{8E27BE5D-0B59-D64D-7946-4C3E0B988635}"/>
                </a:ext>
              </a:extLst>
            </p:cNvPr>
            <p:cNvSpPr txBox="1"/>
            <p:nvPr/>
          </p:nvSpPr>
          <p:spPr>
            <a:xfrm>
              <a:off x="3301693" y="3507313"/>
              <a:ext cx="3039342" cy="73866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Best Impact Investor - Africa, Worldwide Finance Awards, London, UK</a:t>
              </a: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grpSp>
      <p:grpSp>
        <p:nvGrpSpPr>
          <p:cNvPr id="180" name="Google Shape;136;p4">
            <a:extLst>
              <a:ext uri="{FF2B5EF4-FFF2-40B4-BE49-F238E27FC236}">
                <a16:creationId xmlns:a16="http://schemas.microsoft.com/office/drawing/2014/main" id="{340EB8BA-264D-CABB-BB16-9979D2E036EC}"/>
              </a:ext>
            </a:extLst>
          </p:cNvPr>
          <p:cNvGrpSpPr/>
          <p:nvPr/>
        </p:nvGrpSpPr>
        <p:grpSpPr>
          <a:xfrm>
            <a:off x="18302285" y="1307181"/>
            <a:ext cx="2061082" cy="2330125"/>
            <a:chOff x="6531740" y="1380558"/>
            <a:chExt cx="2425872" cy="2742533"/>
          </a:xfrm>
        </p:grpSpPr>
        <p:pic>
          <p:nvPicPr>
            <p:cNvPr id="182" name="Google Shape;137;p4">
              <a:extLst>
                <a:ext uri="{FF2B5EF4-FFF2-40B4-BE49-F238E27FC236}">
                  <a16:creationId xmlns:a16="http://schemas.microsoft.com/office/drawing/2014/main" id="{CB51E213-5D8B-B037-518E-DEBB0EFD5B7F}"/>
                </a:ext>
              </a:extLst>
            </p:cNvPr>
            <p:cNvPicPr preferRelativeResize="0"/>
            <p:nvPr/>
          </p:nvPicPr>
          <p:blipFill rotWithShape="1">
            <a:blip r:embed="rId15">
              <a:alphaModFix/>
            </a:blip>
            <a:srcRect/>
            <a:stretch/>
          </p:blipFill>
          <p:spPr>
            <a:xfrm>
              <a:off x="6950403" y="1380558"/>
              <a:ext cx="1619945" cy="1626018"/>
            </a:xfrm>
            <a:prstGeom prst="rect">
              <a:avLst/>
            </a:prstGeom>
            <a:noFill/>
            <a:ln>
              <a:noFill/>
            </a:ln>
          </p:spPr>
        </p:pic>
        <p:sp>
          <p:nvSpPr>
            <p:cNvPr id="183" name="Google Shape;138;p4">
              <a:extLst>
                <a:ext uri="{FF2B5EF4-FFF2-40B4-BE49-F238E27FC236}">
                  <a16:creationId xmlns:a16="http://schemas.microsoft.com/office/drawing/2014/main" id="{ABABF6EE-9C8A-F93C-B358-09D7A5CBE763}"/>
                </a:ext>
              </a:extLst>
            </p:cNvPr>
            <p:cNvSpPr txBox="1"/>
            <p:nvPr/>
          </p:nvSpPr>
          <p:spPr>
            <a:xfrm>
              <a:off x="6972327" y="3129317"/>
              <a:ext cx="1576096"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CDC3B1"/>
                  </a:solidFill>
                  <a:effectLst/>
                  <a:uLnTx/>
                  <a:uFillTx/>
                  <a:latin typeface="Poppins"/>
                  <a:ea typeface="Poppins"/>
                  <a:cs typeface="Poppins"/>
                  <a:sym typeface="Poppins"/>
                </a:rPr>
                <a:t>2021</a:t>
              </a:r>
              <a:endParaRPr kumimoji="0" sz="1800" b="1"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184" name="Google Shape;139;p4">
              <a:extLst>
                <a:ext uri="{FF2B5EF4-FFF2-40B4-BE49-F238E27FC236}">
                  <a16:creationId xmlns:a16="http://schemas.microsoft.com/office/drawing/2014/main" id="{447F20B8-C5AB-D8AB-B8D8-E6EA749B6636}"/>
                </a:ext>
              </a:extLst>
            </p:cNvPr>
            <p:cNvSpPr txBox="1"/>
            <p:nvPr/>
          </p:nvSpPr>
          <p:spPr>
            <a:xfrm>
              <a:off x="6531740" y="3507313"/>
              <a:ext cx="2425872" cy="615778"/>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Award: Titans of Africa, Dubai</a:t>
              </a: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grpSp>
      <p:grpSp>
        <p:nvGrpSpPr>
          <p:cNvPr id="3" name="Group 2">
            <a:extLst>
              <a:ext uri="{FF2B5EF4-FFF2-40B4-BE49-F238E27FC236}">
                <a16:creationId xmlns:a16="http://schemas.microsoft.com/office/drawing/2014/main" id="{39EDC8E0-F744-B05E-43F0-61C537D22FAA}"/>
              </a:ext>
            </a:extLst>
          </p:cNvPr>
          <p:cNvGrpSpPr/>
          <p:nvPr/>
        </p:nvGrpSpPr>
        <p:grpSpPr>
          <a:xfrm>
            <a:off x="716554" y="4392876"/>
            <a:ext cx="10998653" cy="1236705"/>
            <a:chOff x="716554" y="4392876"/>
            <a:chExt cx="10998653" cy="1236705"/>
          </a:xfrm>
        </p:grpSpPr>
        <p:pic>
          <p:nvPicPr>
            <p:cNvPr id="4" name="Picture 3">
              <a:extLst>
                <a:ext uri="{FF2B5EF4-FFF2-40B4-BE49-F238E27FC236}">
                  <a16:creationId xmlns:a16="http://schemas.microsoft.com/office/drawing/2014/main" id="{48D34D5D-7CBA-D70E-1A1D-9FF8749FFDBA}"/>
                </a:ext>
              </a:extLst>
            </p:cNvPr>
            <p:cNvPicPr>
              <a:picLocks noChangeAspect="1"/>
            </p:cNvPicPr>
            <p:nvPr/>
          </p:nvPicPr>
          <p:blipFill>
            <a:blip r:embed="rId16">
              <a:extLst>
                <a:ext uri="{28A0092B-C50C-407E-A947-70E740481C1C}">
                  <a14:useLocalDpi xmlns:a14="http://schemas.microsoft.com/office/drawing/2010/main" val="0"/>
                </a:ext>
              </a:extLst>
            </a:blip>
            <a:srcRect t="54061"/>
            <a:stretch/>
          </p:blipFill>
          <p:spPr>
            <a:xfrm>
              <a:off x="716554" y="5075144"/>
              <a:ext cx="10399102" cy="554437"/>
            </a:xfrm>
            <a:prstGeom prst="rect">
              <a:avLst/>
            </a:prstGeom>
          </p:spPr>
        </p:pic>
        <p:grpSp>
          <p:nvGrpSpPr>
            <p:cNvPr id="5" name="Group 4">
              <a:extLst>
                <a:ext uri="{FF2B5EF4-FFF2-40B4-BE49-F238E27FC236}">
                  <a16:creationId xmlns:a16="http://schemas.microsoft.com/office/drawing/2014/main" id="{287E434D-6AE8-10E0-0575-83F2DF59C00F}"/>
                </a:ext>
              </a:extLst>
            </p:cNvPr>
            <p:cNvGrpSpPr/>
            <p:nvPr/>
          </p:nvGrpSpPr>
          <p:grpSpPr>
            <a:xfrm>
              <a:off x="891181" y="4392876"/>
              <a:ext cx="10824026" cy="669010"/>
              <a:chOff x="796130" y="4334728"/>
              <a:chExt cx="10824026" cy="669010"/>
            </a:xfrm>
          </p:grpSpPr>
          <p:pic>
            <p:nvPicPr>
              <p:cNvPr id="6" name="Picture 5">
                <a:extLst>
                  <a:ext uri="{FF2B5EF4-FFF2-40B4-BE49-F238E27FC236}">
                    <a16:creationId xmlns:a16="http://schemas.microsoft.com/office/drawing/2014/main" id="{9AF4CF7A-AD61-71AD-1704-BB7C386B344F}"/>
                  </a:ext>
                </a:extLst>
              </p:cNvPr>
              <p:cNvPicPr>
                <a:picLocks noChangeAspect="1"/>
              </p:cNvPicPr>
              <p:nvPr/>
            </p:nvPicPr>
            <p:blipFill>
              <a:blip r:embed="rId16">
                <a:extLst>
                  <a:ext uri="{28A0092B-C50C-407E-A947-70E740481C1C}">
                    <a14:useLocalDpi xmlns:a14="http://schemas.microsoft.com/office/drawing/2010/main" val="0"/>
                  </a:ext>
                </a:extLst>
              </a:blip>
              <a:srcRect b="44568"/>
              <a:stretch/>
            </p:blipFill>
            <p:spPr>
              <a:xfrm>
                <a:off x="1221054" y="4334728"/>
                <a:ext cx="10399102" cy="669010"/>
              </a:xfrm>
              <a:prstGeom prst="rect">
                <a:avLst/>
              </a:prstGeom>
            </p:spPr>
          </p:pic>
          <p:grpSp>
            <p:nvGrpSpPr>
              <p:cNvPr id="7" name="Group 6">
                <a:extLst>
                  <a:ext uri="{FF2B5EF4-FFF2-40B4-BE49-F238E27FC236}">
                    <a16:creationId xmlns:a16="http://schemas.microsoft.com/office/drawing/2014/main" id="{F2C2738A-6D0B-3E4E-1485-4D021C6C1459}"/>
                  </a:ext>
                </a:extLst>
              </p:cNvPr>
              <p:cNvGrpSpPr/>
              <p:nvPr/>
            </p:nvGrpSpPr>
            <p:grpSpPr>
              <a:xfrm>
                <a:off x="9765275" y="4358303"/>
                <a:ext cx="1498345" cy="580128"/>
                <a:chOff x="9643355" y="4327554"/>
                <a:chExt cx="1498345" cy="580128"/>
              </a:xfrm>
            </p:grpSpPr>
            <p:sp>
              <p:nvSpPr>
                <p:cNvPr id="9" name="Rectangle 8">
                  <a:extLst>
                    <a:ext uri="{FF2B5EF4-FFF2-40B4-BE49-F238E27FC236}">
                      <a16:creationId xmlns:a16="http://schemas.microsoft.com/office/drawing/2014/main" id="{18BEBC05-8C25-0F1D-2B74-9B58683DBC65}"/>
                    </a:ext>
                  </a:extLst>
                </p:cNvPr>
                <p:cNvSpPr/>
                <p:nvPr/>
              </p:nvSpPr>
              <p:spPr>
                <a:xfrm>
                  <a:off x="9696976" y="4327554"/>
                  <a:ext cx="1444724" cy="54962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panose="00000500000000000000" pitchFamily="2" charset="0"/>
                    <a:ea typeface="+mn-ea"/>
                    <a:cs typeface="+mn-cs"/>
                  </a:endParaRPr>
                </a:p>
              </p:txBody>
            </p:sp>
            <p:pic>
              <p:nvPicPr>
                <p:cNvPr id="10" name="Graphic 9">
                  <a:extLst>
                    <a:ext uri="{FF2B5EF4-FFF2-40B4-BE49-F238E27FC236}">
                      <a16:creationId xmlns:a16="http://schemas.microsoft.com/office/drawing/2014/main" id="{E879E263-82EB-6F30-C0B4-006B1FF9A09F}"/>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9643355" y="4420438"/>
                  <a:ext cx="1240358" cy="487244"/>
                </a:xfrm>
                <a:prstGeom prst="rect">
                  <a:avLst/>
                </a:prstGeom>
              </p:spPr>
            </p:pic>
          </p:grpSp>
          <p:pic>
            <p:nvPicPr>
              <p:cNvPr id="8" name="Picture 7">
                <a:extLst>
                  <a:ext uri="{FF2B5EF4-FFF2-40B4-BE49-F238E27FC236}">
                    <a16:creationId xmlns:a16="http://schemas.microsoft.com/office/drawing/2014/main" id="{38F62004-9E42-374F-B424-BC5CB1E6F7CC}"/>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796130" y="4446389"/>
                <a:ext cx="1495066" cy="470383"/>
              </a:xfrm>
              <a:prstGeom prst="rect">
                <a:avLst/>
              </a:prstGeom>
            </p:spPr>
          </p:pic>
        </p:grpSp>
      </p:grpSp>
    </p:spTree>
    <p:extLst>
      <p:ext uri="{BB962C8B-B14F-4D97-AF65-F5344CB8AC3E}">
        <p14:creationId xmlns:p14="http://schemas.microsoft.com/office/powerpoint/2010/main" val="20093983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75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pic>
        <p:nvPicPr>
          <p:cNvPr id="210" name="Google Shape;210;p6"/>
          <p:cNvPicPr preferRelativeResize="0"/>
          <p:nvPr/>
        </p:nvPicPr>
        <p:blipFill rotWithShape="1">
          <a:blip r:embed="rId3">
            <a:alphaModFix/>
          </a:blip>
          <a:srcRect/>
          <a:stretch/>
        </p:blipFill>
        <p:spPr>
          <a:xfrm>
            <a:off x="5213927" y="2688213"/>
            <a:ext cx="1870961" cy="1225479"/>
          </a:xfrm>
          <a:prstGeom prst="rect">
            <a:avLst/>
          </a:prstGeom>
          <a:noFill/>
          <a:ln>
            <a:noFill/>
          </a:ln>
          <a:effectLst>
            <a:outerShdw blurRad="190500" algn="tl" rotWithShape="0">
              <a:srgbClr val="000000">
                <a:alpha val="69411"/>
              </a:srgbClr>
            </a:outerShdw>
          </a:effectLst>
        </p:spPr>
      </p:pic>
      <p:sp>
        <p:nvSpPr>
          <p:cNvPr id="212" name="Google Shape;212;p6"/>
          <p:cNvSpPr txBox="1"/>
          <p:nvPr/>
        </p:nvSpPr>
        <p:spPr>
          <a:xfrm>
            <a:off x="2974259" y="361397"/>
            <a:ext cx="6243482" cy="70788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Poppins"/>
                <a:ea typeface="Poppins"/>
                <a:cs typeface="Poppins"/>
                <a:sym typeface="Poppins"/>
              </a:rPr>
              <a:t>BUSINESS</a:t>
            </a:r>
            <a:r>
              <a:rPr kumimoji="0" lang="en-US" sz="4000" b="1" i="0" u="none" strike="noStrike" kern="1200" cap="none" spc="0" normalizeH="0" baseline="0" noProof="0" dirty="0">
                <a:ln>
                  <a:noFill/>
                </a:ln>
                <a:solidFill>
                  <a:srgbClr val="CDC3B1"/>
                </a:solidFill>
                <a:effectLst/>
                <a:uLnTx/>
                <a:uFillTx/>
                <a:latin typeface="Poppins"/>
                <a:ea typeface="Poppins"/>
                <a:cs typeface="Poppins"/>
                <a:sym typeface="Poppins"/>
              </a:rPr>
              <a:t> PORTFOLIO</a:t>
            </a:r>
            <a:endParaRPr kumimoji="0" sz="4000" b="1" i="0" u="none" strike="noStrike" kern="1200" cap="none" spc="0" normalizeH="0" baseline="0" noProof="0" dirty="0">
              <a:ln>
                <a:noFill/>
              </a:ln>
              <a:solidFill>
                <a:srgbClr val="CDC3B1"/>
              </a:solidFill>
              <a:effectLst/>
              <a:uLnTx/>
              <a:uFillTx/>
              <a:latin typeface="Poppins"/>
              <a:ea typeface="Poppins"/>
              <a:cs typeface="Poppins"/>
              <a:sym typeface="Poppins"/>
            </a:endParaRPr>
          </a:p>
        </p:txBody>
      </p:sp>
      <p:grpSp>
        <p:nvGrpSpPr>
          <p:cNvPr id="215" name="Google Shape;215;p6"/>
          <p:cNvGrpSpPr/>
          <p:nvPr/>
        </p:nvGrpSpPr>
        <p:grpSpPr>
          <a:xfrm>
            <a:off x="10902261" y="6332674"/>
            <a:ext cx="1065311" cy="276999"/>
            <a:chOff x="10757596" y="6240077"/>
            <a:chExt cx="1065311" cy="276999"/>
          </a:xfrm>
        </p:grpSpPr>
        <p:sp>
          <p:nvSpPr>
            <p:cNvPr id="216" name="Google Shape;216;p6"/>
            <p:cNvSpPr/>
            <p:nvPr/>
          </p:nvSpPr>
          <p:spPr>
            <a:xfrm flipH="1">
              <a:off x="10757596" y="6340997"/>
              <a:ext cx="150812" cy="151356"/>
            </a:xfrm>
            <a:custGeom>
              <a:avLst/>
              <a:gdLst/>
              <a:ahLst/>
              <a:cxnLst/>
              <a:rect l="l" t="t" r="r" b="b"/>
              <a:pathLst>
                <a:path w="176" h="176" extrusionOk="0">
                  <a:moveTo>
                    <a:pt x="79" y="41"/>
                  </a:moveTo>
                  <a:cubicBezTo>
                    <a:pt x="78" y="40"/>
                    <a:pt x="77" y="40"/>
                    <a:pt x="76" y="40"/>
                  </a:cubicBezTo>
                  <a:cubicBezTo>
                    <a:pt x="74" y="40"/>
                    <a:pt x="72" y="42"/>
                    <a:pt x="72" y="44"/>
                  </a:cubicBezTo>
                  <a:cubicBezTo>
                    <a:pt x="72" y="45"/>
                    <a:pt x="72" y="46"/>
                    <a:pt x="73" y="47"/>
                  </a:cubicBezTo>
                  <a:cubicBezTo>
                    <a:pt x="111" y="88"/>
                    <a:pt x="111" y="88"/>
                    <a:pt x="111" y="88"/>
                  </a:cubicBezTo>
                  <a:cubicBezTo>
                    <a:pt x="73" y="129"/>
                    <a:pt x="73" y="129"/>
                    <a:pt x="73" y="129"/>
                  </a:cubicBezTo>
                  <a:cubicBezTo>
                    <a:pt x="72" y="130"/>
                    <a:pt x="72" y="131"/>
                    <a:pt x="72" y="132"/>
                  </a:cubicBezTo>
                  <a:cubicBezTo>
                    <a:pt x="72" y="134"/>
                    <a:pt x="74" y="136"/>
                    <a:pt x="76" y="136"/>
                  </a:cubicBezTo>
                  <a:cubicBezTo>
                    <a:pt x="77" y="136"/>
                    <a:pt x="78" y="136"/>
                    <a:pt x="79" y="135"/>
                  </a:cubicBezTo>
                  <a:cubicBezTo>
                    <a:pt x="119" y="91"/>
                    <a:pt x="119" y="91"/>
                    <a:pt x="119" y="91"/>
                  </a:cubicBezTo>
                  <a:cubicBezTo>
                    <a:pt x="120" y="90"/>
                    <a:pt x="120" y="89"/>
                    <a:pt x="120" y="88"/>
                  </a:cubicBezTo>
                  <a:cubicBezTo>
                    <a:pt x="120" y="87"/>
                    <a:pt x="120" y="86"/>
                    <a:pt x="119" y="85"/>
                  </a:cubicBezTo>
                  <a:lnTo>
                    <a:pt x="79" y="41"/>
                  </a:lnTo>
                  <a:close/>
                  <a:moveTo>
                    <a:pt x="88" y="0"/>
                  </a:moveTo>
                  <a:cubicBezTo>
                    <a:pt x="39" y="0"/>
                    <a:pt x="0" y="39"/>
                    <a:pt x="0" y="88"/>
                  </a:cubicBezTo>
                  <a:cubicBezTo>
                    <a:pt x="0" y="137"/>
                    <a:pt x="39" y="176"/>
                    <a:pt x="88" y="176"/>
                  </a:cubicBezTo>
                  <a:cubicBezTo>
                    <a:pt x="137" y="176"/>
                    <a:pt x="176" y="137"/>
                    <a:pt x="176" y="88"/>
                  </a:cubicBezTo>
                  <a:cubicBezTo>
                    <a:pt x="176" y="39"/>
                    <a:pt x="137" y="0"/>
                    <a:pt x="88" y="0"/>
                  </a:cubicBezTo>
                  <a:moveTo>
                    <a:pt x="88" y="168"/>
                  </a:moveTo>
                  <a:cubicBezTo>
                    <a:pt x="44" y="168"/>
                    <a:pt x="8" y="132"/>
                    <a:pt x="8" y="88"/>
                  </a:cubicBezTo>
                  <a:cubicBezTo>
                    <a:pt x="8" y="44"/>
                    <a:pt x="44" y="8"/>
                    <a:pt x="88" y="8"/>
                  </a:cubicBezTo>
                  <a:cubicBezTo>
                    <a:pt x="132" y="8"/>
                    <a:pt x="168" y="44"/>
                    <a:pt x="168" y="88"/>
                  </a:cubicBezTo>
                  <a:cubicBezTo>
                    <a:pt x="168" y="132"/>
                    <a:pt x="132" y="168"/>
                    <a:pt x="88" y="168"/>
                  </a:cubicBezTo>
                </a:path>
              </a:pathLst>
            </a:custGeom>
            <a:solidFill>
              <a:srgbClr val="D8D8D8">
                <a:alpha val="49803"/>
              </a:srgbClr>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217" name="Google Shape;217;p6"/>
            <p:cNvSpPr txBox="1"/>
            <p:nvPr/>
          </p:nvSpPr>
          <p:spPr>
            <a:xfrm>
              <a:off x="11047397" y="6240077"/>
              <a:ext cx="485709" cy="276999"/>
            </a:xfrm>
            <a:prstGeom prst="rect">
              <a:avLst/>
            </a:prstGeom>
            <a:noFill/>
            <a:ln>
              <a:noFill/>
            </a:ln>
          </p:spPr>
          <p:txBody>
            <a:bodyPr spcFirstLastPara="1" wrap="square" lIns="0" tIns="0" rIns="0" bIns="0" anchor="ctr" anchorCtr="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CDC3B1"/>
                  </a:solidFill>
                  <a:effectLst/>
                  <a:uLnTx/>
                  <a:uFillTx/>
                  <a:latin typeface="Poppins"/>
                  <a:ea typeface="Poppins"/>
                  <a:cs typeface="Poppins"/>
                  <a:sym typeface="Poppins"/>
                </a:rPr>
                <a:t>0</a:t>
              </a:r>
              <a:fld id="{00000000-1234-1234-1234-123412341234}" type="slidenum">
                <a:rPr kumimoji="0" lang="en-US" sz="1200" b="0" i="0" u="none" strike="noStrike" kern="1200" cap="none" spc="0" normalizeH="0" baseline="0" noProof="0">
                  <a:ln>
                    <a:noFill/>
                  </a:ln>
                  <a:solidFill>
                    <a:srgbClr val="CDC3B1"/>
                  </a:solidFill>
                  <a:effectLst/>
                  <a:uLnTx/>
                  <a:uFillTx/>
                  <a:latin typeface="Poppins"/>
                  <a:ea typeface="Poppins"/>
                  <a:cs typeface="Poppins"/>
                  <a:sym typeface="Poppins"/>
                </a:rPr>
                <a:pPr marL="0" marR="0" lvl="0" indent="0" algn="ctr" defTabSz="914400" rtl="0" eaLnBrk="1" fontAlgn="auto" latinLnBrk="0" hangingPunct="1">
                  <a:lnSpc>
                    <a:spcPct val="150000"/>
                  </a:lnSpc>
                  <a:spcBef>
                    <a:spcPts val="0"/>
                  </a:spcBef>
                  <a:spcAft>
                    <a:spcPts val="0"/>
                  </a:spcAft>
                  <a:buClrTx/>
                  <a:buSzTx/>
                  <a:buFontTx/>
                  <a:buNone/>
                  <a:tabLst/>
                  <a:defRPr/>
                </a:pPr>
                <a:t>7</a:t>
              </a:fld>
              <a:r>
                <a:rPr kumimoji="0" lang="en-US" sz="1200" b="0" i="0" u="none" strike="noStrike" kern="1200" cap="none" spc="0" normalizeH="0" baseline="0" noProof="0" dirty="0">
                  <a:ln>
                    <a:noFill/>
                  </a:ln>
                  <a:solidFill>
                    <a:srgbClr val="2F5496"/>
                  </a:solidFill>
                  <a:effectLst/>
                  <a:uLnTx/>
                  <a:uFillTx/>
                  <a:latin typeface="Poppins"/>
                  <a:ea typeface="Poppins"/>
                  <a:cs typeface="Poppins"/>
                  <a:sym typeface="Poppins"/>
                </a:rPr>
                <a:t> </a:t>
              </a:r>
              <a:r>
                <a:rPr kumimoji="0" lang="en-US" sz="1200" b="0" i="0" u="none" strike="noStrike" kern="1200" cap="none" spc="0" normalizeH="0" baseline="0" noProof="0" dirty="0">
                  <a:ln>
                    <a:noFill/>
                  </a:ln>
                  <a:solidFill>
                    <a:prstClr val="white"/>
                  </a:solidFill>
                  <a:effectLst/>
                  <a:uLnTx/>
                  <a:uFillTx/>
                  <a:latin typeface="Poppins"/>
                  <a:ea typeface="Poppins"/>
                  <a:cs typeface="Poppins"/>
                  <a:sym typeface="Poppins"/>
                </a:rPr>
                <a:t>|</a:t>
              </a:r>
              <a:r>
                <a:rPr kumimoji="0" lang="en-US" sz="1200" b="0" i="0" u="none" strike="noStrike" kern="1200" cap="none" spc="0" normalizeH="0" baseline="0" noProof="0" dirty="0">
                  <a:ln>
                    <a:noFill/>
                  </a:ln>
                  <a:solidFill>
                    <a:srgbClr val="2F5496"/>
                  </a:solidFill>
                  <a:effectLst/>
                  <a:uLnTx/>
                  <a:uFillTx/>
                  <a:latin typeface="Poppins"/>
                  <a:ea typeface="Poppins"/>
                  <a:cs typeface="Poppins"/>
                  <a:sym typeface="Poppins"/>
                </a:rPr>
                <a:t> </a:t>
              </a:r>
              <a:r>
                <a:rPr kumimoji="0" lang="en-US" sz="1200" b="0" i="0" u="none" strike="noStrike" kern="1200" cap="none" spc="0" normalizeH="0" baseline="0" noProof="0" dirty="0">
                  <a:ln>
                    <a:noFill/>
                  </a:ln>
                  <a:solidFill>
                    <a:srgbClr val="7F7F7F"/>
                  </a:solidFill>
                  <a:effectLst/>
                  <a:uLnTx/>
                  <a:uFillTx/>
                  <a:latin typeface="Poppins"/>
                  <a:ea typeface="Poppins"/>
                  <a:cs typeface="Poppins"/>
                  <a:sym typeface="Poppins"/>
                </a:rPr>
                <a:t>30</a:t>
              </a:r>
              <a:endParaRPr kumimoji="0" sz="1800" b="0" i="0" u="none" strike="noStrike" kern="1200" cap="none" spc="0" normalizeH="0" baseline="0" noProof="0" dirty="0">
                <a:ln>
                  <a:noFill/>
                </a:ln>
                <a:solidFill>
                  <a:prstClr val="black"/>
                </a:solidFill>
                <a:effectLst/>
                <a:uLnTx/>
                <a:uFillTx/>
                <a:latin typeface="Poppins" panose="00000500000000000000" pitchFamily="2" charset="0"/>
                <a:ea typeface="+mn-ea"/>
                <a:cs typeface="+mn-cs"/>
              </a:endParaRPr>
            </a:p>
          </p:txBody>
        </p:sp>
        <p:sp>
          <p:nvSpPr>
            <p:cNvPr id="218" name="Google Shape;218;p6"/>
            <p:cNvSpPr/>
            <p:nvPr/>
          </p:nvSpPr>
          <p:spPr>
            <a:xfrm>
              <a:off x="11672093" y="6340996"/>
              <a:ext cx="150814" cy="151358"/>
            </a:xfrm>
            <a:custGeom>
              <a:avLst/>
              <a:gdLst/>
              <a:ahLst/>
              <a:cxnLst/>
              <a:rect l="l" t="t" r="r" b="b"/>
              <a:pathLst>
                <a:path w="176" h="176" extrusionOk="0">
                  <a:moveTo>
                    <a:pt x="79" y="41"/>
                  </a:moveTo>
                  <a:cubicBezTo>
                    <a:pt x="78" y="40"/>
                    <a:pt x="77" y="40"/>
                    <a:pt x="76" y="40"/>
                  </a:cubicBezTo>
                  <a:cubicBezTo>
                    <a:pt x="74" y="40"/>
                    <a:pt x="72" y="42"/>
                    <a:pt x="72" y="44"/>
                  </a:cubicBezTo>
                  <a:cubicBezTo>
                    <a:pt x="72" y="45"/>
                    <a:pt x="72" y="46"/>
                    <a:pt x="73" y="47"/>
                  </a:cubicBezTo>
                  <a:cubicBezTo>
                    <a:pt x="111" y="88"/>
                    <a:pt x="111" y="88"/>
                    <a:pt x="111" y="88"/>
                  </a:cubicBezTo>
                  <a:cubicBezTo>
                    <a:pt x="73" y="129"/>
                    <a:pt x="73" y="129"/>
                    <a:pt x="73" y="129"/>
                  </a:cubicBezTo>
                  <a:cubicBezTo>
                    <a:pt x="72" y="130"/>
                    <a:pt x="72" y="131"/>
                    <a:pt x="72" y="132"/>
                  </a:cubicBezTo>
                  <a:cubicBezTo>
                    <a:pt x="72" y="134"/>
                    <a:pt x="74" y="136"/>
                    <a:pt x="76" y="136"/>
                  </a:cubicBezTo>
                  <a:cubicBezTo>
                    <a:pt x="77" y="136"/>
                    <a:pt x="78" y="136"/>
                    <a:pt x="79" y="135"/>
                  </a:cubicBezTo>
                  <a:cubicBezTo>
                    <a:pt x="119" y="91"/>
                    <a:pt x="119" y="91"/>
                    <a:pt x="119" y="91"/>
                  </a:cubicBezTo>
                  <a:cubicBezTo>
                    <a:pt x="120" y="90"/>
                    <a:pt x="120" y="89"/>
                    <a:pt x="120" y="88"/>
                  </a:cubicBezTo>
                  <a:cubicBezTo>
                    <a:pt x="120" y="87"/>
                    <a:pt x="120" y="86"/>
                    <a:pt x="119" y="85"/>
                  </a:cubicBezTo>
                  <a:lnTo>
                    <a:pt x="79" y="41"/>
                  </a:lnTo>
                  <a:close/>
                  <a:moveTo>
                    <a:pt x="88" y="0"/>
                  </a:moveTo>
                  <a:cubicBezTo>
                    <a:pt x="39" y="0"/>
                    <a:pt x="0" y="39"/>
                    <a:pt x="0" y="88"/>
                  </a:cubicBezTo>
                  <a:cubicBezTo>
                    <a:pt x="0" y="137"/>
                    <a:pt x="39" y="176"/>
                    <a:pt x="88" y="176"/>
                  </a:cubicBezTo>
                  <a:cubicBezTo>
                    <a:pt x="137" y="176"/>
                    <a:pt x="176" y="137"/>
                    <a:pt x="176" y="88"/>
                  </a:cubicBezTo>
                  <a:cubicBezTo>
                    <a:pt x="176" y="39"/>
                    <a:pt x="137" y="0"/>
                    <a:pt x="88" y="0"/>
                  </a:cubicBezTo>
                  <a:moveTo>
                    <a:pt x="88" y="168"/>
                  </a:moveTo>
                  <a:cubicBezTo>
                    <a:pt x="44" y="168"/>
                    <a:pt x="8" y="132"/>
                    <a:pt x="8" y="88"/>
                  </a:cubicBezTo>
                  <a:cubicBezTo>
                    <a:pt x="8" y="44"/>
                    <a:pt x="44" y="8"/>
                    <a:pt x="88" y="8"/>
                  </a:cubicBezTo>
                  <a:cubicBezTo>
                    <a:pt x="132" y="8"/>
                    <a:pt x="168" y="44"/>
                    <a:pt x="168" y="88"/>
                  </a:cubicBezTo>
                  <a:cubicBezTo>
                    <a:pt x="168" y="132"/>
                    <a:pt x="132" y="168"/>
                    <a:pt x="88" y="168"/>
                  </a:cubicBezTo>
                </a:path>
              </a:pathLst>
            </a:custGeom>
            <a:solidFill>
              <a:srgbClr val="D8D8D8">
                <a:alpha val="49803"/>
              </a:srgbClr>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grpSp>
        <p:nvGrpSpPr>
          <p:cNvPr id="221" name="Google Shape;221;p6"/>
          <p:cNvGrpSpPr/>
          <p:nvPr/>
        </p:nvGrpSpPr>
        <p:grpSpPr>
          <a:xfrm>
            <a:off x="5182188" y="1213164"/>
            <a:ext cx="2060441" cy="1258787"/>
            <a:chOff x="7005320" y="1213164"/>
            <a:chExt cx="2060441" cy="1258787"/>
          </a:xfrm>
        </p:grpSpPr>
        <p:pic>
          <p:nvPicPr>
            <p:cNvPr id="222" name="Google Shape;222;p6"/>
            <p:cNvPicPr preferRelativeResize="0"/>
            <p:nvPr/>
          </p:nvPicPr>
          <p:blipFill rotWithShape="1">
            <a:blip r:embed="rId4">
              <a:alphaModFix/>
            </a:blip>
            <a:srcRect/>
            <a:stretch/>
          </p:blipFill>
          <p:spPr>
            <a:xfrm>
              <a:off x="7037064" y="1237610"/>
              <a:ext cx="1870961" cy="1225479"/>
            </a:xfrm>
            <a:prstGeom prst="rect">
              <a:avLst/>
            </a:prstGeom>
            <a:noFill/>
            <a:ln>
              <a:noFill/>
            </a:ln>
            <a:effectLst>
              <a:outerShdw blurRad="190500" algn="tl" rotWithShape="0">
                <a:srgbClr val="000000">
                  <a:alpha val="69411"/>
                </a:srgbClr>
              </a:outerShdw>
            </a:effectLst>
          </p:spPr>
        </p:pic>
        <p:pic>
          <p:nvPicPr>
            <p:cNvPr id="223" name="Google Shape;223;p6" descr="Race and Leadership: The Black Experience in the Workplace"/>
            <p:cNvPicPr preferRelativeResize="0"/>
            <p:nvPr/>
          </p:nvPicPr>
          <p:blipFill rotWithShape="1">
            <a:blip r:embed="rId5">
              <a:alphaModFix/>
            </a:blip>
            <a:srcRect l="1" r="-8431"/>
            <a:stretch/>
          </p:blipFill>
          <p:spPr>
            <a:xfrm>
              <a:off x="7037062" y="1233866"/>
              <a:ext cx="2028699" cy="1229221"/>
            </a:xfrm>
            <a:prstGeom prst="rect">
              <a:avLst/>
            </a:prstGeom>
            <a:noFill/>
            <a:ln>
              <a:noFill/>
            </a:ln>
          </p:spPr>
        </p:pic>
        <p:sp>
          <p:nvSpPr>
            <p:cNvPr id="224" name="Google Shape;224;p6"/>
            <p:cNvSpPr/>
            <p:nvPr/>
          </p:nvSpPr>
          <p:spPr>
            <a:xfrm>
              <a:off x="7005320" y="1213164"/>
              <a:ext cx="1910011" cy="1258787"/>
            </a:xfrm>
            <a:prstGeom prst="rect">
              <a:avLst/>
            </a:prstGeom>
            <a:solidFill>
              <a:schemeClr val="dk1">
                <a:alpha val="69803"/>
              </a:schemeClr>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pic>
          <p:nvPicPr>
            <p:cNvPr id="225" name="Google Shape;225;p6"/>
            <p:cNvPicPr preferRelativeResize="0"/>
            <p:nvPr/>
          </p:nvPicPr>
          <p:blipFill rotWithShape="1">
            <a:blip r:embed="rId6">
              <a:alphaModFix/>
            </a:blip>
            <a:srcRect/>
            <a:stretch/>
          </p:blipFill>
          <p:spPr>
            <a:xfrm>
              <a:off x="7101390" y="1449876"/>
              <a:ext cx="1742311" cy="705636"/>
            </a:xfrm>
            <a:prstGeom prst="rect">
              <a:avLst/>
            </a:prstGeom>
            <a:noFill/>
            <a:ln>
              <a:noFill/>
            </a:ln>
          </p:spPr>
        </p:pic>
      </p:grpSp>
      <p:grpSp>
        <p:nvGrpSpPr>
          <p:cNvPr id="8" name="Group 7">
            <a:extLst>
              <a:ext uri="{FF2B5EF4-FFF2-40B4-BE49-F238E27FC236}">
                <a16:creationId xmlns:a16="http://schemas.microsoft.com/office/drawing/2014/main" id="{C97EDB34-6D66-1F0D-5A68-94E6BB4C4CC8}"/>
              </a:ext>
            </a:extLst>
          </p:cNvPr>
          <p:cNvGrpSpPr/>
          <p:nvPr/>
        </p:nvGrpSpPr>
        <p:grpSpPr>
          <a:xfrm>
            <a:off x="3050837" y="4122499"/>
            <a:ext cx="1870958" cy="1235232"/>
            <a:chOff x="4873969" y="4122499"/>
            <a:chExt cx="1870958" cy="1235232"/>
          </a:xfrm>
        </p:grpSpPr>
        <p:pic>
          <p:nvPicPr>
            <p:cNvPr id="211" name="Google Shape;211;p6"/>
            <p:cNvPicPr preferRelativeResize="0"/>
            <p:nvPr/>
          </p:nvPicPr>
          <p:blipFill rotWithShape="1">
            <a:blip r:embed="rId7">
              <a:alphaModFix/>
            </a:blip>
            <a:srcRect/>
            <a:stretch/>
          </p:blipFill>
          <p:spPr>
            <a:xfrm>
              <a:off x="4873969" y="4122499"/>
              <a:ext cx="1870958" cy="1224258"/>
            </a:xfrm>
            <a:prstGeom prst="rect">
              <a:avLst/>
            </a:prstGeom>
            <a:noFill/>
            <a:ln>
              <a:noFill/>
            </a:ln>
            <a:effectLst>
              <a:outerShdw blurRad="190500" algn="tl" rotWithShape="0">
                <a:srgbClr val="000000">
                  <a:alpha val="69411"/>
                </a:srgbClr>
              </a:outerShdw>
            </a:effectLst>
          </p:spPr>
        </p:pic>
        <p:sp>
          <p:nvSpPr>
            <p:cNvPr id="226" name="Google Shape;226;p6"/>
            <p:cNvSpPr/>
            <p:nvPr/>
          </p:nvSpPr>
          <p:spPr>
            <a:xfrm>
              <a:off x="4873969" y="4122499"/>
              <a:ext cx="1870958" cy="1235232"/>
            </a:xfrm>
            <a:prstGeom prst="rect">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pic>
          <p:nvPicPr>
            <p:cNvPr id="227" name="Google Shape;227;p6"/>
            <p:cNvPicPr preferRelativeResize="0"/>
            <p:nvPr/>
          </p:nvPicPr>
          <p:blipFill rotWithShape="1">
            <a:blip r:embed="rId8">
              <a:alphaModFix/>
            </a:blip>
            <a:srcRect/>
            <a:stretch/>
          </p:blipFill>
          <p:spPr>
            <a:xfrm>
              <a:off x="4960425" y="4466581"/>
              <a:ext cx="1698046" cy="501122"/>
            </a:xfrm>
            <a:prstGeom prst="rect">
              <a:avLst/>
            </a:prstGeom>
            <a:noFill/>
            <a:ln>
              <a:noFill/>
            </a:ln>
          </p:spPr>
        </p:pic>
      </p:grpSp>
      <p:grpSp>
        <p:nvGrpSpPr>
          <p:cNvPr id="10" name="Group 9">
            <a:extLst>
              <a:ext uri="{FF2B5EF4-FFF2-40B4-BE49-F238E27FC236}">
                <a16:creationId xmlns:a16="http://schemas.microsoft.com/office/drawing/2014/main" id="{06538CC3-0AA2-E60C-1286-6CC2724F4A8A}"/>
              </a:ext>
            </a:extLst>
          </p:cNvPr>
          <p:cNvGrpSpPr/>
          <p:nvPr/>
        </p:nvGrpSpPr>
        <p:grpSpPr>
          <a:xfrm>
            <a:off x="7377033" y="4122499"/>
            <a:ext cx="1870958" cy="1240472"/>
            <a:chOff x="9200165" y="4122499"/>
            <a:chExt cx="1870958" cy="1240472"/>
          </a:xfrm>
        </p:grpSpPr>
        <p:pic>
          <p:nvPicPr>
            <p:cNvPr id="230" name="Google Shape;230;p6"/>
            <p:cNvPicPr preferRelativeResize="0"/>
            <p:nvPr/>
          </p:nvPicPr>
          <p:blipFill rotWithShape="1">
            <a:blip r:embed="rId7">
              <a:alphaModFix/>
            </a:blip>
            <a:srcRect/>
            <a:stretch/>
          </p:blipFill>
          <p:spPr>
            <a:xfrm>
              <a:off x="9200165" y="4138713"/>
              <a:ext cx="1870958" cy="1224258"/>
            </a:xfrm>
            <a:prstGeom prst="rect">
              <a:avLst/>
            </a:prstGeom>
            <a:noFill/>
            <a:ln>
              <a:noFill/>
            </a:ln>
            <a:effectLst>
              <a:outerShdw blurRad="190500" algn="tl" rotWithShape="0">
                <a:srgbClr val="000000">
                  <a:alpha val="69411"/>
                </a:srgbClr>
              </a:outerShdw>
            </a:effectLst>
          </p:spPr>
        </p:pic>
        <p:sp>
          <p:nvSpPr>
            <p:cNvPr id="231" name="Google Shape;231;p6"/>
            <p:cNvSpPr/>
            <p:nvPr/>
          </p:nvSpPr>
          <p:spPr>
            <a:xfrm>
              <a:off x="9200165" y="4122499"/>
              <a:ext cx="1870958" cy="1235232"/>
            </a:xfrm>
            <a:prstGeom prst="rect">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pic>
          <p:nvPicPr>
            <p:cNvPr id="232" name="Google Shape;232;p6"/>
            <p:cNvPicPr preferRelativeResize="0"/>
            <p:nvPr/>
          </p:nvPicPr>
          <p:blipFill rotWithShape="1">
            <a:blip r:embed="rId9">
              <a:alphaModFix/>
            </a:blip>
            <a:srcRect/>
            <a:stretch/>
          </p:blipFill>
          <p:spPr>
            <a:xfrm>
              <a:off x="9327596" y="4490767"/>
              <a:ext cx="1616092" cy="476936"/>
            </a:xfrm>
            <a:prstGeom prst="rect">
              <a:avLst/>
            </a:prstGeom>
            <a:noFill/>
            <a:ln>
              <a:noFill/>
            </a:ln>
          </p:spPr>
        </p:pic>
      </p:grpSp>
      <p:grpSp>
        <p:nvGrpSpPr>
          <p:cNvPr id="9" name="Group 8">
            <a:extLst>
              <a:ext uri="{FF2B5EF4-FFF2-40B4-BE49-F238E27FC236}">
                <a16:creationId xmlns:a16="http://schemas.microsoft.com/office/drawing/2014/main" id="{B0EBA3AC-0C9D-624F-3BBC-515936CA4816}"/>
              </a:ext>
            </a:extLst>
          </p:cNvPr>
          <p:cNvGrpSpPr/>
          <p:nvPr/>
        </p:nvGrpSpPr>
        <p:grpSpPr>
          <a:xfrm>
            <a:off x="5213930" y="4122499"/>
            <a:ext cx="1870958" cy="1240472"/>
            <a:chOff x="7037062" y="4122499"/>
            <a:chExt cx="1870958" cy="1240472"/>
          </a:xfrm>
        </p:grpSpPr>
        <p:pic>
          <p:nvPicPr>
            <p:cNvPr id="228" name="Google Shape;228;p6"/>
            <p:cNvPicPr preferRelativeResize="0"/>
            <p:nvPr/>
          </p:nvPicPr>
          <p:blipFill rotWithShape="1">
            <a:blip r:embed="rId7">
              <a:alphaModFix/>
            </a:blip>
            <a:srcRect/>
            <a:stretch/>
          </p:blipFill>
          <p:spPr>
            <a:xfrm>
              <a:off x="7037062" y="4138713"/>
              <a:ext cx="1870958" cy="1224258"/>
            </a:xfrm>
            <a:prstGeom prst="rect">
              <a:avLst/>
            </a:prstGeom>
            <a:noFill/>
            <a:ln>
              <a:noFill/>
            </a:ln>
            <a:effectLst>
              <a:outerShdw blurRad="190500" algn="tl" rotWithShape="0">
                <a:srgbClr val="000000">
                  <a:alpha val="69411"/>
                </a:srgbClr>
              </a:outerShdw>
            </a:effectLst>
          </p:spPr>
        </p:pic>
        <p:sp>
          <p:nvSpPr>
            <p:cNvPr id="229" name="Google Shape;229;p6"/>
            <p:cNvSpPr/>
            <p:nvPr/>
          </p:nvSpPr>
          <p:spPr>
            <a:xfrm>
              <a:off x="7037062" y="4122499"/>
              <a:ext cx="1870958" cy="1235232"/>
            </a:xfrm>
            <a:prstGeom prst="rect">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pic>
          <p:nvPicPr>
            <p:cNvPr id="233" name="Google Shape;233;p6"/>
            <p:cNvPicPr preferRelativeResize="0"/>
            <p:nvPr/>
          </p:nvPicPr>
          <p:blipFill rotWithShape="1">
            <a:blip r:embed="rId10">
              <a:alphaModFix/>
            </a:blip>
            <a:srcRect/>
            <a:stretch/>
          </p:blipFill>
          <p:spPr>
            <a:xfrm>
              <a:off x="7098809" y="4490767"/>
              <a:ext cx="1594087" cy="470442"/>
            </a:xfrm>
            <a:prstGeom prst="rect">
              <a:avLst/>
            </a:prstGeom>
            <a:noFill/>
            <a:ln>
              <a:noFill/>
            </a:ln>
          </p:spPr>
        </p:pic>
      </p:grpSp>
      <p:sp>
        <p:nvSpPr>
          <p:cNvPr id="234" name="Google Shape;234;p6">
            <a:hlinkClick r:id="rId11"/>
          </p:cNvPr>
          <p:cNvSpPr/>
          <p:nvPr/>
        </p:nvSpPr>
        <p:spPr>
          <a:xfrm>
            <a:off x="4503174" y="5869858"/>
            <a:ext cx="3067665" cy="563735"/>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nvGrpSpPr>
          <p:cNvPr id="235" name="Google Shape;235;p6"/>
          <p:cNvGrpSpPr/>
          <p:nvPr/>
        </p:nvGrpSpPr>
        <p:grpSpPr>
          <a:xfrm>
            <a:off x="3044453" y="1199658"/>
            <a:ext cx="1941671" cy="1263432"/>
            <a:chOff x="4867585" y="1199658"/>
            <a:chExt cx="1941671" cy="1263432"/>
          </a:xfrm>
        </p:grpSpPr>
        <p:pic>
          <p:nvPicPr>
            <p:cNvPr id="236" name="Google Shape;236;p6"/>
            <p:cNvPicPr preferRelativeResize="0"/>
            <p:nvPr/>
          </p:nvPicPr>
          <p:blipFill rotWithShape="1">
            <a:blip r:embed="rId12">
              <a:alphaModFix/>
            </a:blip>
            <a:srcRect/>
            <a:stretch/>
          </p:blipFill>
          <p:spPr>
            <a:xfrm>
              <a:off x="4873969" y="1237611"/>
              <a:ext cx="1870961" cy="1225479"/>
            </a:xfrm>
            <a:prstGeom prst="rect">
              <a:avLst/>
            </a:prstGeom>
            <a:noFill/>
            <a:ln>
              <a:noFill/>
            </a:ln>
            <a:effectLst>
              <a:outerShdw blurRad="190500" algn="tl" rotWithShape="0">
                <a:srgbClr val="000000">
                  <a:alpha val="69411"/>
                </a:srgbClr>
              </a:outerShdw>
            </a:effectLst>
          </p:spPr>
        </p:pic>
        <p:pic>
          <p:nvPicPr>
            <p:cNvPr id="237" name="Google Shape;237;p6" descr="Vusi Thembekwayo's 7 Rules of Pitching | Entrepreneur"/>
            <p:cNvPicPr preferRelativeResize="0"/>
            <p:nvPr/>
          </p:nvPicPr>
          <p:blipFill rotWithShape="1">
            <a:blip r:embed="rId13">
              <a:alphaModFix/>
            </a:blip>
            <a:srcRect l="-1" t="6225" r="46539" b="42250"/>
            <a:stretch/>
          </p:blipFill>
          <p:spPr>
            <a:xfrm>
              <a:off x="4867592" y="1233865"/>
              <a:ext cx="1877331" cy="1205913"/>
            </a:xfrm>
            <a:prstGeom prst="rect">
              <a:avLst/>
            </a:prstGeom>
            <a:noFill/>
            <a:ln>
              <a:noFill/>
            </a:ln>
          </p:spPr>
        </p:pic>
        <p:sp>
          <p:nvSpPr>
            <p:cNvPr id="238" name="Google Shape;238;p6"/>
            <p:cNvSpPr/>
            <p:nvPr/>
          </p:nvSpPr>
          <p:spPr>
            <a:xfrm>
              <a:off x="4867585" y="1199658"/>
              <a:ext cx="1941671" cy="1240120"/>
            </a:xfrm>
            <a:prstGeom prst="rect">
              <a:avLst/>
            </a:prstGeom>
            <a:solidFill>
              <a:schemeClr val="dk1">
                <a:alpha val="69803"/>
              </a:schemeClr>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pic>
          <p:nvPicPr>
            <p:cNvPr id="239" name="Google Shape;239;p6"/>
            <p:cNvPicPr preferRelativeResize="0"/>
            <p:nvPr/>
          </p:nvPicPr>
          <p:blipFill rotWithShape="1">
            <a:blip r:embed="rId14">
              <a:alphaModFix/>
            </a:blip>
            <a:srcRect/>
            <a:stretch/>
          </p:blipFill>
          <p:spPr>
            <a:xfrm>
              <a:off x="4916392" y="1514460"/>
              <a:ext cx="1533142" cy="583966"/>
            </a:xfrm>
            <a:prstGeom prst="rect">
              <a:avLst/>
            </a:prstGeom>
            <a:noFill/>
            <a:ln>
              <a:noFill/>
            </a:ln>
          </p:spPr>
        </p:pic>
      </p:grpSp>
      <p:grpSp>
        <p:nvGrpSpPr>
          <p:cNvPr id="240" name="Google Shape;240;p6"/>
          <p:cNvGrpSpPr/>
          <p:nvPr/>
        </p:nvGrpSpPr>
        <p:grpSpPr>
          <a:xfrm>
            <a:off x="7377023" y="1222585"/>
            <a:ext cx="1870968" cy="1265024"/>
            <a:chOff x="9200155" y="1222585"/>
            <a:chExt cx="1870968" cy="1265024"/>
          </a:xfrm>
        </p:grpSpPr>
        <p:pic>
          <p:nvPicPr>
            <p:cNvPr id="241" name="Google Shape;241;p6"/>
            <p:cNvPicPr preferRelativeResize="0"/>
            <p:nvPr/>
          </p:nvPicPr>
          <p:blipFill rotWithShape="1">
            <a:blip r:embed="rId15">
              <a:alphaModFix/>
            </a:blip>
            <a:srcRect/>
            <a:stretch/>
          </p:blipFill>
          <p:spPr>
            <a:xfrm>
              <a:off x="9200162" y="1237610"/>
              <a:ext cx="1870961" cy="1225479"/>
            </a:xfrm>
            <a:prstGeom prst="rect">
              <a:avLst/>
            </a:prstGeom>
            <a:noFill/>
            <a:ln>
              <a:noFill/>
            </a:ln>
            <a:effectLst>
              <a:outerShdw blurRad="190500" algn="tl" rotWithShape="0">
                <a:srgbClr val="000000">
                  <a:alpha val="69411"/>
                </a:srgbClr>
              </a:outerShdw>
            </a:effectLst>
          </p:spPr>
        </p:pic>
        <p:pic>
          <p:nvPicPr>
            <p:cNvPr id="242" name="Google Shape;242;p6" descr="10 Programas Para Crear Podcast EDUCACIÓN, 46% OFF"/>
            <p:cNvPicPr preferRelativeResize="0"/>
            <p:nvPr/>
          </p:nvPicPr>
          <p:blipFill rotWithShape="1">
            <a:blip r:embed="rId16">
              <a:alphaModFix/>
            </a:blip>
            <a:srcRect/>
            <a:stretch/>
          </p:blipFill>
          <p:spPr>
            <a:xfrm>
              <a:off x="9200155" y="1227825"/>
              <a:ext cx="1870968" cy="1247312"/>
            </a:xfrm>
            <a:prstGeom prst="rect">
              <a:avLst/>
            </a:prstGeom>
            <a:noFill/>
            <a:ln>
              <a:noFill/>
            </a:ln>
          </p:spPr>
        </p:pic>
        <p:sp>
          <p:nvSpPr>
            <p:cNvPr id="243" name="Google Shape;243;p6"/>
            <p:cNvSpPr/>
            <p:nvPr/>
          </p:nvSpPr>
          <p:spPr>
            <a:xfrm>
              <a:off x="9200155" y="1222585"/>
              <a:ext cx="1870968" cy="1265024"/>
            </a:xfrm>
            <a:prstGeom prst="rect">
              <a:avLst/>
            </a:prstGeom>
            <a:solidFill>
              <a:schemeClr val="dk1">
                <a:alpha val="69803"/>
              </a:schemeClr>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pic>
          <p:nvPicPr>
            <p:cNvPr id="244" name="Google Shape;244;p6"/>
            <p:cNvPicPr preferRelativeResize="0"/>
            <p:nvPr/>
          </p:nvPicPr>
          <p:blipFill rotWithShape="1">
            <a:blip r:embed="rId17">
              <a:alphaModFix/>
            </a:blip>
            <a:srcRect/>
            <a:stretch/>
          </p:blipFill>
          <p:spPr>
            <a:xfrm>
              <a:off x="9509290" y="1619555"/>
              <a:ext cx="1252690" cy="466826"/>
            </a:xfrm>
            <a:prstGeom prst="rect">
              <a:avLst/>
            </a:prstGeom>
            <a:noFill/>
            <a:ln>
              <a:noFill/>
            </a:ln>
          </p:spPr>
        </p:pic>
      </p:grpSp>
      <p:grpSp>
        <p:nvGrpSpPr>
          <p:cNvPr id="245" name="Google Shape;245;p6"/>
          <p:cNvGrpSpPr/>
          <p:nvPr/>
        </p:nvGrpSpPr>
        <p:grpSpPr>
          <a:xfrm>
            <a:off x="3044453" y="2673810"/>
            <a:ext cx="1882819" cy="1234342"/>
            <a:chOff x="4867585" y="2673810"/>
            <a:chExt cx="1882819" cy="1234342"/>
          </a:xfrm>
        </p:grpSpPr>
        <p:pic>
          <p:nvPicPr>
            <p:cNvPr id="246" name="Google Shape;246;p6"/>
            <p:cNvPicPr preferRelativeResize="0"/>
            <p:nvPr/>
          </p:nvPicPr>
          <p:blipFill rotWithShape="1">
            <a:blip r:embed="rId18">
              <a:alphaModFix/>
            </a:blip>
            <a:srcRect/>
            <a:stretch/>
          </p:blipFill>
          <p:spPr>
            <a:xfrm>
              <a:off x="4867585" y="2682673"/>
              <a:ext cx="1870961" cy="1225479"/>
            </a:xfrm>
            <a:prstGeom prst="rect">
              <a:avLst/>
            </a:prstGeom>
            <a:noFill/>
            <a:ln>
              <a:noFill/>
            </a:ln>
            <a:effectLst>
              <a:outerShdw blurRad="190500" algn="tl" rotWithShape="0">
                <a:srgbClr val="000000">
                  <a:alpha val="69411"/>
                </a:srgbClr>
              </a:outerShdw>
            </a:effectLst>
          </p:spPr>
        </p:pic>
        <p:pic>
          <p:nvPicPr>
            <p:cNvPr id="247" name="Google Shape;247;p6"/>
            <p:cNvPicPr preferRelativeResize="0"/>
            <p:nvPr/>
          </p:nvPicPr>
          <p:blipFill rotWithShape="1">
            <a:blip r:embed="rId19">
              <a:alphaModFix/>
            </a:blip>
            <a:srcRect/>
            <a:stretch/>
          </p:blipFill>
          <p:spPr>
            <a:xfrm>
              <a:off x="4868491" y="2673810"/>
              <a:ext cx="1881913" cy="1228124"/>
            </a:xfrm>
            <a:prstGeom prst="rect">
              <a:avLst/>
            </a:prstGeom>
            <a:noFill/>
            <a:ln>
              <a:noFill/>
            </a:ln>
          </p:spPr>
        </p:pic>
      </p:grpSp>
      <p:grpSp>
        <p:nvGrpSpPr>
          <p:cNvPr id="2" name="Google Shape;57;p2">
            <a:extLst>
              <a:ext uri="{FF2B5EF4-FFF2-40B4-BE49-F238E27FC236}">
                <a16:creationId xmlns:a16="http://schemas.microsoft.com/office/drawing/2014/main" id="{402A860E-1FC3-5270-0973-7868CEBF57E6}"/>
              </a:ext>
            </a:extLst>
          </p:cNvPr>
          <p:cNvGrpSpPr/>
          <p:nvPr/>
        </p:nvGrpSpPr>
        <p:grpSpPr>
          <a:xfrm>
            <a:off x="0" y="5770880"/>
            <a:ext cx="12192000" cy="1153298"/>
            <a:chOff x="0" y="5770880"/>
            <a:chExt cx="12192000" cy="1153298"/>
          </a:xfrm>
        </p:grpSpPr>
        <p:grpSp>
          <p:nvGrpSpPr>
            <p:cNvPr id="3" name="Google Shape;58;p2">
              <a:extLst>
                <a:ext uri="{FF2B5EF4-FFF2-40B4-BE49-F238E27FC236}">
                  <a16:creationId xmlns:a16="http://schemas.microsoft.com/office/drawing/2014/main" id="{A116B1A4-76FD-200A-E5D3-E487AF44C13A}"/>
                </a:ext>
              </a:extLst>
            </p:cNvPr>
            <p:cNvGrpSpPr/>
            <p:nvPr/>
          </p:nvGrpSpPr>
          <p:grpSpPr>
            <a:xfrm>
              <a:off x="0" y="5770880"/>
              <a:ext cx="12192000" cy="1153298"/>
              <a:chOff x="0" y="5770880"/>
              <a:chExt cx="12192000" cy="1153298"/>
            </a:xfrm>
          </p:grpSpPr>
          <p:sp>
            <p:nvSpPr>
              <p:cNvPr id="6" name="Google Shape;59;p2">
                <a:extLst>
                  <a:ext uri="{FF2B5EF4-FFF2-40B4-BE49-F238E27FC236}">
                    <a16:creationId xmlns:a16="http://schemas.microsoft.com/office/drawing/2014/main" id="{56BC18CD-679D-ECFC-20E1-E7B896FD8D14}"/>
                  </a:ext>
                </a:extLst>
              </p:cNvPr>
              <p:cNvSpPr/>
              <p:nvPr/>
            </p:nvSpPr>
            <p:spPr>
              <a:xfrm>
                <a:off x="0" y="5796418"/>
                <a:ext cx="12192000" cy="1127760"/>
              </a:xfrm>
              <a:prstGeom prst="rect">
                <a:avLst/>
              </a:prstGeom>
              <a:solidFill>
                <a:schemeClr val="tx1"/>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cxnSp>
            <p:nvCxnSpPr>
              <p:cNvPr id="7" name="Google Shape;60;p2">
                <a:extLst>
                  <a:ext uri="{FF2B5EF4-FFF2-40B4-BE49-F238E27FC236}">
                    <a16:creationId xmlns:a16="http://schemas.microsoft.com/office/drawing/2014/main" id="{AEDD8ECB-D704-F8B8-364F-A3973DDE647B}"/>
                  </a:ext>
                </a:extLst>
              </p:cNvPr>
              <p:cNvCxnSpPr/>
              <p:nvPr/>
            </p:nvCxnSpPr>
            <p:spPr>
              <a:xfrm>
                <a:off x="10160" y="5770880"/>
                <a:ext cx="12171680" cy="0"/>
              </a:xfrm>
              <a:prstGeom prst="straightConnector1">
                <a:avLst/>
              </a:prstGeom>
              <a:noFill/>
              <a:ln w="28575" cap="flat" cmpd="sng">
                <a:solidFill>
                  <a:srgbClr val="CDC3B1"/>
                </a:solidFill>
                <a:prstDash val="solid"/>
                <a:miter lim="800000"/>
                <a:headEnd type="none" w="sm" len="sm"/>
                <a:tailEnd type="none" w="sm" len="sm"/>
              </a:ln>
            </p:spPr>
          </p:cxnSp>
        </p:grpSp>
        <p:pic>
          <p:nvPicPr>
            <p:cNvPr id="4" name="Google Shape;61;p2">
              <a:extLst>
                <a:ext uri="{FF2B5EF4-FFF2-40B4-BE49-F238E27FC236}">
                  <a16:creationId xmlns:a16="http://schemas.microsoft.com/office/drawing/2014/main" id="{4BC09F63-DAC9-CAA1-95DC-5F89C476CEB4}"/>
                </a:ext>
              </a:extLst>
            </p:cNvPr>
            <p:cNvPicPr preferRelativeResize="0"/>
            <p:nvPr/>
          </p:nvPicPr>
          <p:blipFill rotWithShape="1">
            <a:blip r:embed="rId20">
              <a:alphaModFix/>
            </a:blip>
            <a:srcRect/>
            <a:stretch/>
          </p:blipFill>
          <p:spPr>
            <a:xfrm>
              <a:off x="5213927" y="6002633"/>
              <a:ext cx="1884218" cy="325918"/>
            </a:xfrm>
            <a:prstGeom prst="rect">
              <a:avLst/>
            </a:prstGeom>
            <a:noFill/>
            <a:ln>
              <a:noFill/>
            </a:ln>
          </p:spPr>
        </p:pic>
        <p:sp>
          <p:nvSpPr>
            <p:cNvPr id="5" name="Google Shape;62;p2">
              <a:extLst>
                <a:ext uri="{FF2B5EF4-FFF2-40B4-BE49-F238E27FC236}">
                  <a16:creationId xmlns:a16="http://schemas.microsoft.com/office/drawing/2014/main" id="{7D307028-A98B-F89F-B283-DE5034AE041E}"/>
                </a:ext>
              </a:extLst>
            </p:cNvPr>
            <p:cNvSpPr txBox="1"/>
            <p:nvPr/>
          </p:nvSpPr>
          <p:spPr>
            <a:xfrm>
              <a:off x="3452165" y="6453575"/>
              <a:ext cx="5407742"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12"/>
                                        </p:tgtEl>
                                        <p:attrNameLst>
                                          <p:attrName>style.visibility</p:attrName>
                                        </p:attrNameLst>
                                      </p:cBhvr>
                                      <p:to>
                                        <p:strVal val="visible"/>
                                      </p:to>
                                    </p:set>
                                    <p:anim calcmode="lin" valueType="num">
                                      <p:cBhvr additive="base">
                                        <p:cTn id="7" dur="500" fill="hold"/>
                                        <p:tgtEl>
                                          <p:spTgt spid="212"/>
                                        </p:tgtEl>
                                        <p:attrNameLst>
                                          <p:attrName>ppt_x</p:attrName>
                                        </p:attrNameLst>
                                      </p:cBhvr>
                                      <p:tavLst>
                                        <p:tav tm="0">
                                          <p:val>
                                            <p:strVal val="0-#ppt_w/2"/>
                                          </p:val>
                                        </p:tav>
                                        <p:tav tm="100000">
                                          <p:val>
                                            <p:strVal val="#ppt_x"/>
                                          </p:val>
                                        </p:tav>
                                      </p:tavLst>
                                    </p:anim>
                                    <p:anim calcmode="lin" valueType="num">
                                      <p:cBhvr additive="base">
                                        <p:cTn id="8" dur="500" fill="hold"/>
                                        <p:tgtEl>
                                          <p:spTgt spid="21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10"/>
                                        </p:tgtEl>
                                        <p:attrNameLst>
                                          <p:attrName>style.visibility</p:attrName>
                                        </p:attrNameLst>
                                      </p:cBhvr>
                                      <p:to>
                                        <p:strVal val="visible"/>
                                      </p:to>
                                    </p:set>
                                    <p:anim calcmode="lin" valueType="num">
                                      <p:cBhvr additive="base">
                                        <p:cTn id="13" dur="500" fill="hold"/>
                                        <p:tgtEl>
                                          <p:spTgt spid="210"/>
                                        </p:tgtEl>
                                        <p:attrNameLst>
                                          <p:attrName>ppt_x</p:attrName>
                                        </p:attrNameLst>
                                      </p:cBhvr>
                                      <p:tavLst>
                                        <p:tav tm="0">
                                          <p:val>
                                            <p:strVal val="0-#ppt_w/2"/>
                                          </p:val>
                                        </p:tav>
                                        <p:tav tm="100000">
                                          <p:val>
                                            <p:strVal val="#ppt_x"/>
                                          </p:val>
                                        </p:tav>
                                      </p:tavLst>
                                    </p:anim>
                                    <p:anim calcmode="lin" valueType="num">
                                      <p:cBhvr additive="base">
                                        <p:cTn id="14" dur="500" fill="hold"/>
                                        <p:tgtEl>
                                          <p:spTgt spid="210"/>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221"/>
                                        </p:tgtEl>
                                        <p:attrNameLst>
                                          <p:attrName>style.visibility</p:attrName>
                                        </p:attrNameLst>
                                      </p:cBhvr>
                                      <p:to>
                                        <p:strVal val="visible"/>
                                      </p:to>
                                    </p:set>
                                    <p:anim calcmode="lin" valueType="num">
                                      <p:cBhvr additive="base">
                                        <p:cTn id="17" dur="500" fill="hold"/>
                                        <p:tgtEl>
                                          <p:spTgt spid="221"/>
                                        </p:tgtEl>
                                        <p:attrNameLst>
                                          <p:attrName>ppt_x</p:attrName>
                                        </p:attrNameLst>
                                      </p:cBhvr>
                                      <p:tavLst>
                                        <p:tav tm="0">
                                          <p:val>
                                            <p:strVal val="0-#ppt_w/2"/>
                                          </p:val>
                                        </p:tav>
                                        <p:tav tm="100000">
                                          <p:val>
                                            <p:strVal val="#ppt_x"/>
                                          </p:val>
                                        </p:tav>
                                      </p:tavLst>
                                    </p:anim>
                                    <p:anim calcmode="lin" valueType="num">
                                      <p:cBhvr additive="base">
                                        <p:cTn id="18" dur="500" fill="hold"/>
                                        <p:tgtEl>
                                          <p:spTgt spid="221"/>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0-#ppt_w/2"/>
                                          </p:val>
                                        </p:tav>
                                        <p:tav tm="100000">
                                          <p:val>
                                            <p:strVal val="#ppt_x"/>
                                          </p:val>
                                        </p:tav>
                                      </p:tavLst>
                                    </p:anim>
                                    <p:anim calcmode="lin" valueType="num">
                                      <p:cBhvr additive="base">
                                        <p:cTn id="22" dur="500" fill="hold"/>
                                        <p:tgtEl>
                                          <p:spTgt spid="8"/>
                                        </p:tgtEl>
                                        <p:attrNameLst>
                                          <p:attrName>ppt_y</p:attrName>
                                        </p:attrNameLst>
                                      </p:cBhvr>
                                      <p:tavLst>
                                        <p:tav tm="0">
                                          <p:val>
                                            <p:strVal val="#ppt_y"/>
                                          </p:val>
                                        </p:tav>
                                        <p:tav tm="100000">
                                          <p:val>
                                            <p:strVal val="#ppt_y"/>
                                          </p:val>
                                        </p:tav>
                                      </p:tavLst>
                                    </p:anim>
                                  </p:childTnLst>
                                </p:cTn>
                              </p:par>
                              <p:par>
                                <p:cTn id="23" presetID="2" presetClass="entr" presetSubtype="8"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0-#ppt_w/2"/>
                                          </p:val>
                                        </p:tav>
                                        <p:tav tm="100000">
                                          <p:val>
                                            <p:strVal val="#ppt_x"/>
                                          </p:val>
                                        </p:tav>
                                      </p:tavLst>
                                    </p:anim>
                                    <p:anim calcmode="lin" valueType="num">
                                      <p:cBhvr additive="base">
                                        <p:cTn id="26" dur="500" fill="hold"/>
                                        <p:tgtEl>
                                          <p:spTgt spid="10"/>
                                        </p:tgtEl>
                                        <p:attrNameLst>
                                          <p:attrName>ppt_y</p:attrName>
                                        </p:attrNameLst>
                                      </p:cBhvr>
                                      <p:tavLst>
                                        <p:tav tm="0">
                                          <p:val>
                                            <p:strVal val="#ppt_y"/>
                                          </p:val>
                                        </p:tav>
                                        <p:tav tm="100000">
                                          <p:val>
                                            <p:strVal val="#ppt_y"/>
                                          </p:val>
                                        </p:tav>
                                      </p:tavLst>
                                    </p:anim>
                                  </p:childTnLst>
                                </p:cTn>
                              </p:par>
                              <p:par>
                                <p:cTn id="27" presetID="2" presetClass="entr" presetSubtype="8" fill="hold" nodeType="with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additive="base">
                                        <p:cTn id="29" dur="500" fill="hold"/>
                                        <p:tgtEl>
                                          <p:spTgt spid="9"/>
                                        </p:tgtEl>
                                        <p:attrNameLst>
                                          <p:attrName>ppt_x</p:attrName>
                                        </p:attrNameLst>
                                      </p:cBhvr>
                                      <p:tavLst>
                                        <p:tav tm="0">
                                          <p:val>
                                            <p:strVal val="0-#ppt_w/2"/>
                                          </p:val>
                                        </p:tav>
                                        <p:tav tm="100000">
                                          <p:val>
                                            <p:strVal val="#ppt_x"/>
                                          </p:val>
                                        </p:tav>
                                      </p:tavLst>
                                    </p:anim>
                                    <p:anim calcmode="lin" valueType="num">
                                      <p:cBhvr additive="base">
                                        <p:cTn id="30" dur="500" fill="hold"/>
                                        <p:tgtEl>
                                          <p:spTgt spid="9"/>
                                        </p:tgtEl>
                                        <p:attrNameLst>
                                          <p:attrName>ppt_y</p:attrName>
                                        </p:attrNameLst>
                                      </p:cBhvr>
                                      <p:tavLst>
                                        <p:tav tm="0">
                                          <p:val>
                                            <p:strVal val="#ppt_y"/>
                                          </p:val>
                                        </p:tav>
                                        <p:tav tm="100000">
                                          <p:val>
                                            <p:strVal val="#ppt_y"/>
                                          </p:val>
                                        </p:tav>
                                      </p:tavLst>
                                    </p:anim>
                                  </p:childTnLst>
                                </p:cTn>
                              </p:par>
                              <p:par>
                                <p:cTn id="31" presetID="2" presetClass="entr" presetSubtype="8" fill="hold" nodeType="withEffect">
                                  <p:stCondLst>
                                    <p:cond delay="0"/>
                                  </p:stCondLst>
                                  <p:childTnLst>
                                    <p:set>
                                      <p:cBhvr>
                                        <p:cTn id="32" dur="1" fill="hold">
                                          <p:stCondLst>
                                            <p:cond delay="0"/>
                                          </p:stCondLst>
                                        </p:cTn>
                                        <p:tgtEl>
                                          <p:spTgt spid="235"/>
                                        </p:tgtEl>
                                        <p:attrNameLst>
                                          <p:attrName>style.visibility</p:attrName>
                                        </p:attrNameLst>
                                      </p:cBhvr>
                                      <p:to>
                                        <p:strVal val="visible"/>
                                      </p:to>
                                    </p:set>
                                    <p:anim calcmode="lin" valueType="num">
                                      <p:cBhvr additive="base">
                                        <p:cTn id="33" dur="500" fill="hold"/>
                                        <p:tgtEl>
                                          <p:spTgt spid="235"/>
                                        </p:tgtEl>
                                        <p:attrNameLst>
                                          <p:attrName>ppt_x</p:attrName>
                                        </p:attrNameLst>
                                      </p:cBhvr>
                                      <p:tavLst>
                                        <p:tav tm="0">
                                          <p:val>
                                            <p:strVal val="0-#ppt_w/2"/>
                                          </p:val>
                                        </p:tav>
                                        <p:tav tm="100000">
                                          <p:val>
                                            <p:strVal val="#ppt_x"/>
                                          </p:val>
                                        </p:tav>
                                      </p:tavLst>
                                    </p:anim>
                                    <p:anim calcmode="lin" valueType="num">
                                      <p:cBhvr additive="base">
                                        <p:cTn id="34" dur="500" fill="hold"/>
                                        <p:tgtEl>
                                          <p:spTgt spid="235"/>
                                        </p:tgtEl>
                                        <p:attrNameLst>
                                          <p:attrName>ppt_y</p:attrName>
                                        </p:attrNameLst>
                                      </p:cBhvr>
                                      <p:tavLst>
                                        <p:tav tm="0">
                                          <p:val>
                                            <p:strVal val="#ppt_y"/>
                                          </p:val>
                                        </p:tav>
                                        <p:tav tm="100000">
                                          <p:val>
                                            <p:strVal val="#ppt_y"/>
                                          </p:val>
                                        </p:tav>
                                      </p:tavLst>
                                    </p:anim>
                                  </p:childTnLst>
                                </p:cTn>
                              </p:par>
                              <p:par>
                                <p:cTn id="35" presetID="2" presetClass="entr" presetSubtype="8" fill="hold" nodeType="withEffect">
                                  <p:stCondLst>
                                    <p:cond delay="0"/>
                                  </p:stCondLst>
                                  <p:childTnLst>
                                    <p:set>
                                      <p:cBhvr>
                                        <p:cTn id="36" dur="1" fill="hold">
                                          <p:stCondLst>
                                            <p:cond delay="0"/>
                                          </p:stCondLst>
                                        </p:cTn>
                                        <p:tgtEl>
                                          <p:spTgt spid="240"/>
                                        </p:tgtEl>
                                        <p:attrNameLst>
                                          <p:attrName>style.visibility</p:attrName>
                                        </p:attrNameLst>
                                      </p:cBhvr>
                                      <p:to>
                                        <p:strVal val="visible"/>
                                      </p:to>
                                    </p:set>
                                    <p:anim calcmode="lin" valueType="num">
                                      <p:cBhvr additive="base">
                                        <p:cTn id="37" dur="500" fill="hold"/>
                                        <p:tgtEl>
                                          <p:spTgt spid="240"/>
                                        </p:tgtEl>
                                        <p:attrNameLst>
                                          <p:attrName>ppt_x</p:attrName>
                                        </p:attrNameLst>
                                      </p:cBhvr>
                                      <p:tavLst>
                                        <p:tav tm="0">
                                          <p:val>
                                            <p:strVal val="0-#ppt_w/2"/>
                                          </p:val>
                                        </p:tav>
                                        <p:tav tm="100000">
                                          <p:val>
                                            <p:strVal val="#ppt_x"/>
                                          </p:val>
                                        </p:tav>
                                      </p:tavLst>
                                    </p:anim>
                                    <p:anim calcmode="lin" valueType="num">
                                      <p:cBhvr additive="base">
                                        <p:cTn id="38" dur="500" fill="hold"/>
                                        <p:tgtEl>
                                          <p:spTgt spid="240"/>
                                        </p:tgtEl>
                                        <p:attrNameLst>
                                          <p:attrName>ppt_y</p:attrName>
                                        </p:attrNameLst>
                                      </p:cBhvr>
                                      <p:tavLst>
                                        <p:tav tm="0">
                                          <p:val>
                                            <p:strVal val="#ppt_y"/>
                                          </p:val>
                                        </p:tav>
                                        <p:tav tm="100000">
                                          <p:val>
                                            <p:strVal val="#ppt_y"/>
                                          </p:val>
                                        </p:tav>
                                      </p:tavLst>
                                    </p:anim>
                                  </p:childTnLst>
                                </p:cTn>
                              </p:par>
                              <p:par>
                                <p:cTn id="39" presetID="2" presetClass="entr" presetSubtype="8" fill="hold" nodeType="withEffect">
                                  <p:stCondLst>
                                    <p:cond delay="0"/>
                                  </p:stCondLst>
                                  <p:childTnLst>
                                    <p:set>
                                      <p:cBhvr>
                                        <p:cTn id="40" dur="1" fill="hold">
                                          <p:stCondLst>
                                            <p:cond delay="0"/>
                                          </p:stCondLst>
                                        </p:cTn>
                                        <p:tgtEl>
                                          <p:spTgt spid="245"/>
                                        </p:tgtEl>
                                        <p:attrNameLst>
                                          <p:attrName>style.visibility</p:attrName>
                                        </p:attrNameLst>
                                      </p:cBhvr>
                                      <p:to>
                                        <p:strVal val="visible"/>
                                      </p:to>
                                    </p:set>
                                    <p:anim calcmode="lin" valueType="num">
                                      <p:cBhvr additive="base">
                                        <p:cTn id="41" dur="500" fill="hold"/>
                                        <p:tgtEl>
                                          <p:spTgt spid="245"/>
                                        </p:tgtEl>
                                        <p:attrNameLst>
                                          <p:attrName>ppt_x</p:attrName>
                                        </p:attrNameLst>
                                      </p:cBhvr>
                                      <p:tavLst>
                                        <p:tav tm="0">
                                          <p:val>
                                            <p:strVal val="0-#ppt_w/2"/>
                                          </p:val>
                                        </p:tav>
                                        <p:tav tm="100000">
                                          <p:val>
                                            <p:strVal val="#ppt_x"/>
                                          </p:val>
                                        </p:tav>
                                      </p:tavLst>
                                    </p:anim>
                                    <p:anim calcmode="lin" valueType="num">
                                      <p:cBhvr additive="base">
                                        <p:cTn id="42" dur="500" fill="hold"/>
                                        <p:tgtEl>
                                          <p:spTgt spid="24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refrigerator, cabinet, indoor, wall&#10;&#10;Description automatically generated">
            <a:extLst>
              <a:ext uri="{FF2B5EF4-FFF2-40B4-BE49-F238E27FC236}">
                <a16:creationId xmlns:a16="http://schemas.microsoft.com/office/drawing/2014/main" id="{75EB3E29-4D1C-4C71-B80B-2EF34081C62C}"/>
              </a:ext>
            </a:extLst>
          </p:cNvPr>
          <p:cNvPicPr>
            <a:picLocks noChangeAspect="1"/>
          </p:cNvPicPr>
          <p:nvPr/>
        </p:nvPicPr>
        <p:blipFill>
          <a:blip r:embed="rId3"/>
          <a:stretch>
            <a:fillRect/>
          </a:stretch>
        </p:blipFill>
        <p:spPr>
          <a:xfrm>
            <a:off x="839088" y="171970"/>
            <a:ext cx="10513824" cy="19566679"/>
          </a:xfrm>
          <a:prstGeom prst="rect">
            <a:avLst/>
          </a:prstGeom>
        </p:spPr>
      </p:pic>
      <p:pic>
        <p:nvPicPr>
          <p:cNvPr id="4" name="Picture 3">
            <a:extLst>
              <a:ext uri="{FF2B5EF4-FFF2-40B4-BE49-F238E27FC236}">
                <a16:creationId xmlns:a16="http://schemas.microsoft.com/office/drawing/2014/main" id="{912B322A-9038-4598-8BD5-E3FF20D94D0E}"/>
              </a:ext>
            </a:extLst>
          </p:cNvPr>
          <p:cNvPicPr>
            <a:picLocks noChangeAspect="1"/>
          </p:cNvPicPr>
          <p:nvPr/>
        </p:nvPicPr>
        <p:blipFill>
          <a:blip r:embed="rId4"/>
          <a:stretch>
            <a:fillRect/>
          </a:stretch>
        </p:blipFill>
        <p:spPr>
          <a:xfrm rot="21050312">
            <a:off x="1532287" y="1379882"/>
            <a:ext cx="2652548" cy="1492500"/>
          </a:xfrm>
          <a:prstGeom prst="rect">
            <a:avLst/>
          </a:prstGeom>
          <a:effectLst>
            <a:outerShdw blurRad="88900" dist="50800" dir="2700000" algn="tl" rotWithShape="0">
              <a:prstClr val="black">
                <a:alpha val="76000"/>
              </a:prstClr>
            </a:outerShdw>
          </a:effectLst>
        </p:spPr>
      </p:pic>
      <p:pic>
        <p:nvPicPr>
          <p:cNvPr id="6" name="Picture 5" descr="A picture containing mollusk, animal, invertebrate, indoor&#10;&#10;Description automatically generated">
            <a:extLst>
              <a:ext uri="{FF2B5EF4-FFF2-40B4-BE49-F238E27FC236}">
                <a16:creationId xmlns:a16="http://schemas.microsoft.com/office/drawing/2014/main" id="{23763837-26C8-4E95-AA0C-654ACE6461A8}"/>
              </a:ext>
            </a:extLst>
          </p:cNvPr>
          <p:cNvPicPr>
            <a:picLocks noChangeAspect="1"/>
          </p:cNvPicPr>
          <p:nvPr/>
        </p:nvPicPr>
        <p:blipFill rotWithShape="1">
          <a:blip r:embed="rId5"/>
          <a:srcRect t="22257" r="81961" b="3197"/>
          <a:stretch/>
        </p:blipFill>
        <p:spPr>
          <a:xfrm>
            <a:off x="2860366" y="1183514"/>
            <a:ext cx="359609" cy="429967"/>
          </a:xfrm>
          <a:prstGeom prst="rect">
            <a:avLst/>
          </a:prstGeom>
        </p:spPr>
      </p:pic>
      <p:pic>
        <p:nvPicPr>
          <p:cNvPr id="7" name="image4.jpg" descr="image4.jpg">
            <a:extLst>
              <a:ext uri="{FF2B5EF4-FFF2-40B4-BE49-F238E27FC236}">
                <a16:creationId xmlns:a16="http://schemas.microsoft.com/office/drawing/2014/main" id="{7B179893-7B85-4D33-B5B5-3D7F73D6A7DA}"/>
              </a:ext>
            </a:extLst>
          </p:cNvPr>
          <p:cNvPicPr>
            <a:picLocks noChangeAspect="1"/>
          </p:cNvPicPr>
          <p:nvPr/>
        </p:nvPicPr>
        <p:blipFill rotWithShape="1">
          <a:blip r:embed="rId6"/>
          <a:srcRect b="25000"/>
          <a:stretch/>
        </p:blipFill>
        <p:spPr>
          <a:xfrm rot="20942977">
            <a:off x="6497450" y="1069053"/>
            <a:ext cx="3115881" cy="1752683"/>
          </a:xfrm>
          <a:prstGeom prst="rect">
            <a:avLst/>
          </a:prstGeom>
          <a:ln w="12700">
            <a:miter lim="400000"/>
          </a:ln>
          <a:effectLst>
            <a:outerShdw blurRad="88900" dist="50800" dir="2700000" algn="ctr" rotWithShape="0">
              <a:srgbClr val="000000">
                <a:alpha val="76000"/>
              </a:srgbClr>
            </a:outerShdw>
          </a:effectLst>
        </p:spPr>
      </p:pic>
      <p:pic>
        <p:nvPicPr>
          <p:cNvPr id="8" name="Hult Presentation.002.jpg" descr="Hult Presentation.002.jpg">
            <a:extLst>
              <a:ext uri="{FF2B5EF4-FFF2-40B4-BE49-F238E27FC236}">
                <a16:creationId xmlns:a16="http://schemas.microsoft.com/office/drawing/2014/main" id="{60788FD0-E6E8-449C-92E5-104974EA336C}"/>
              </a:ext>
            </a:extLst>
          </p:cNvPr>
          <p:cNvPicPr>
            <a:picLocks noChangeAspect="1"/>
          </p:cNvPicPr>
          <p:nvPr/>
        </p:nvPicPr>
        <p:blipFill rotWithShape="1">
          <a:blip r:embed="rId7"/>
          <a:srcRect l="1043" t="10971" r="1043" b="15593"/>
          <a:stretch/>
        </p:blipFill>
        <p:spPr>
          <a:xfrm rot="299102">
            <a:off x="6684120" y="3854486"/>
            <a:ext cx="3200909" cy="1800513"/>
          </a:xfrm>
          <a:prstGeom prst="rect">
            <a:avLst/>
          </a:prstGeom>
          <a:ln w="12700">
            <a:miter lim="400000"/>
          </a:ln>
          <a:effectLst>
            <a:outerShdw blurRad="88900" dist="50800" dir="2700000" algn="ctr" rotWithShape="0">
              <a:srgbClr val="000000">
                <a:alpha val="76000"/>
              </a:srgbClr>
            </a:outerShdw>
          </a:effectLst>
        </p:spPr>
      </p:pic>
      <p:pic>
        <p:nvPicPr>
          <p:cNvPr id="9" name="Hult Presentation.006.jpg" descr="Hult Presentation.006.jpg">
            <a:extLst>
              <a:ext uri="{FF2B5EF4-FFF2-40B4-BE49-F238E27FC236}">
                <a16:creationId xmlns:a16="http://schemas.microsoft.com/office/drawing/2014/main" id="{F3FE310A-A7B5-4E78-A1A8-75BDFEB30104}"/>
              </a:ext>
            </a:extLst>
          </p:cNvPr>
          <p:cNvPicPr>
            <a:picLocks noChangeAspect="1"/>
          </p:cNvPicPr>
          <p:nvPr/>
        </p:nvPicPr>
        <p:blipFill rotWithShape="1">
          <a:blip r:embed="rId8"/>
          <a:srcRect l="3201" t="5701" r="3201" b="24100"/>
          <a:stretch/>
        </p:blipFill>
        <p:spPr>
          <a:xfrm rot="21225181">
            <a:off x="6536936" y="7995289"/>
            <a:ext cx="3375272" cy="1898591"/>
          </a:xfrm>
          <a:prstGeom prst="rect">
            <a:avLst/>
          </a:prstGeom>
          <a:ln w="12700">
            <a:miter lim="400000"/>
          </a:ln>
          <a:effectLst>
            <a:outerShdw blurRad="88900" dist="50800" dir="2700000" algn="ctr" rotWithShape="0">
              <a:srgbClr val="000000">
                <a:alpha val="76000"/>
              </a:srgbClr>
            </a:outerShdw>
          </a:effectLst>
        </p:spPr>
      </p:pic>
      <p:pic>
        <p:nvPicPr>
          <p:cNvPr id="10" name="Picture 9" descr="A picture containing mollusk, animal, invertebrate, indoor&#10;&#10;Description automatically generated">
            <a:extLst>
              <a:ext uri="{FF2B5EF4-FFF2-40B4-BE49-F238E27FC236}">
                <a16:creationId xmlns:a16="http://schemas.microsoft.com/office/drawing/2014/main" id="{A447B5AF-8592-4905-92F3-361E87229EBE}"/>
              </a:ext>
            </a:extLst>
          </p:cNvPr>
          <p:cNvPicPr>
            <a:picLocks noChangeAspect="1"/>
          </p:cNvPicPr>
          <p:nvPr/>
        </p:nvPicPr>
        <p:blipFill rotWithShape="1">
          <a:blip r:embed="rId5"/>
          <a:srcRect l="20538" t="4484" r="60774" b="-692"/>
          <a:stretch/>
        </p:blipFill>
        <p:spPr>
          <a:xfrm>
            <a:off x="8514848" y="648891"/>
            <a:ext cx="450765" cy="671420"/>
          </a:xfrm>
          <a:prstGeom prst="rect">
            <a:avLst/>
          </a:prstGeom>
        </p:spPr>
      </p:pic>
      <p:pic>
        <p:nvPicPr>
          <p:cNvPr id="11" name="Picture 10" descr="A picture containing mollusk, animal, invertebrate, indoor&#10;&#10;Description automatically generated">
            <a:extLst>
              <a:ext uri="{FF2B5EF4-FFF2-40B4-BE49-F238E27FC236}">
                <a16:creationId xmlns:a16="http://schemas.microsoft.com/office/drawing/2014/main" id="{654B5D94-E088-452C-91A9-043F30346D1C}"/>
              </a:ext>
            </a:extLst>
          </p:cNvPr>
          <p:cNvPicPr>
            <a:picLocks noChangeAspect="1"/>
          </p:cNvPicPr>
          <p:nvPr/>
        </p:nvPicPr>
        <p:blipFill rotWithShape="1">
          <a:blip r:embed="rId5"/>
          <a:srcRect l="39226" t="-325" r="42240" b="-692"/>
          <a:stretch/>
        </p:blipFill>
        <p:spPr>
          <a:xfrm>
            <a:off x="7311820" y="3527936"/>
            <a:ext cx="447059" cy="704980"/>
          </a:xfrm>
          <a:prstGeom prst="rect">
            <a:avLst/>
          </a:prstGeom>
        </p:spPr>
      </p:pic>
      <p:pic>
        <p:nvPicPr>
          <p:cNvPr id="12" name="Picture 11" descr="A picture containing mollusk, animal, invertebrate, indoor&#10;&#10;Description automatically generated">
            <a:extLst>
              <a:ext uri="{FF2B5EF4-FFF2-40B4-BE49-F238E27FC236}">
                <a16:creationId xmlns:a16="http://schemas.microsoft.com/office/drawing/2014/main" id="{B846FD48-9F45-4CC3-BCF7-C834326BD648}"/>
              </a:ext>
            </a:extLst>
          </p:cNvPr>
          <p:cNvPicPr>
            <a:picLocks noChangeAspect="1"/>
          </p:cNvPicPr>
          <p:nvPr/>
        </p:nvPicPr>
        <p:blipFill rotWithShape="1">
          <a:blip r:embed="rId5"/>
          <a:srcRect l="60346" t="26755" r="20205" b="-693"/>
          <a:stretch/>
        </p:blipFill>
        <p:spPr>
          <a:xfrm>
            <a:off x="8055390" y="7817287"/>
            <a:ext cx="469140" cy="516000"/>
          </a:xfrm>
          <a:prstGeom prst="rect">
            <a:avLst/>
          </a:prstGeom>
        </p:spPr>
      </p:pic>
      <p:grpSp>
        <p:nvGrpSpPr>
          <p:cNvPr id="2" name="Group 1">
            <a:extLst>
              <a:ext uri="{FF2B5EF4-FFF2-40B4-BE49-F238E27FC236}">
                <a16:creationId xmlns:a16="http://schemas.microsoft.com/office/drawing/2014/main" id="{2A3558D0-1601-4D10-6B91-11DF7641BD77}"/>
              </a:ext>
            </a:extLst>
          </p:cNvPr>
          <p:cNvGrpSpPr/>
          <p:nvPr/>
        </p:nvGrpSpPr>
        <p:grpSpPr>
          <a:xfrm>
            <a:off x="-27028" y="6203556"/>
            <a:ext cx="12220940" cy="654444"/>
            <a:chOff x="-27028" y="6203556"/>
            <a:chExt cx="12220940" cy="654444"/>
          </a:xfrm>
        </p:grpSpPr>
        <p:sp>
          <p:nvSpPr>
            <p:cNvPr id="5" name="Rectangle 4">
              <a:extLst>
                <a:ext uri="{FF2B5EF4-FFF2-40B4-BE49-F238E27FC236}">
                  <a16:creationId xmlns:a16="http://schemas.microsoft.com/office/drawing/2014/main" id="{2D99594C-4314-B8A8-E72F-6CF6A01C7CAB}"/>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srgbClr val="0E162D"/>
                </a:solidFill>
                <a:effectLst/>
                <a:uLnTx/>
                <a:uFillTx/>
                <a:latin typeface="Poppins" panose="00000500000000000000" pitchFamily="2" charset="0"/>
                <a:ea typeface="+mn-ea"/>
                <a:cs typeface="+mn-cs"/>
              </a:endParaRPr>
            </a:p>
          </p:txBody>
        </p:sp>
        <p:grpSp>
          <p:nvGrpSpPr>
            <p:cNvPr id="13" name="Group 12">
              <a:extLst>
                <a:ext uri="{FF2B5EF4-FFF2-40B4-BE49-F238E27FC236}">
                  <a16:creationId xmlns:a16="http://schemas.microsoft.com/office/drawing/2014/main" id="{9E83A600-B74E-109D-7249-5B619584E397}"/>
                </a:ext>
              </a:extLst>
            </p:cNvPr>
            <p:cNvGrpSpPr/>
            <p:nvPr/>
          </p:nvGrpSpPr>
          <p:grpSpPr>
            <a:xfrm>
              <a:off x="-27028" y="6203556"/>
              <a:ext cx="12220940" cy="502558"/>
              <a:chOff x="-27028" y="6203556"/>
              <a:chExt cx="12220940" cy="502558"/>
            </a:xfrm>
          </p:grpSpPr>
          <p:pic>
            <p:nvPicPr>
              <p:cNvPr id="14" name="Graphic 13">
                <a:extLst>
                  <a:ext uri="{FF2B5EF4-FFF2-40B4-BE49-F238E27FC236}">
                    <a16:creationId xmlns:a16="http://schemas.microsoft.com/office/drawing/2014/main" id="{006BDE14-4916-859A-C36A-65E76345DD48}"/>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V="1">
                <a:off x="-27028" y="6203556"/>
                <a:ext cx="12220940" cy="49917"/>
              </a:xfrm>
              <a:prstGeom prst="rect">
                <a:avLst/>
              </a:prstGeom>
            </p:spPr>
          </p:pic>
          <p:sp>
            <p:nvSpPr>
              <p:cNvPr id="15" name="TextBox 14">
                <a:extLst>
                  <a:ext uri="{FF2B5EF4-FFF2-40B4-BE49-F238E27FC236}">
                    <a16:creationId xmlns:a16="http://schemas.microsoft.com/office/drawing/2014/main" id="{30F0DD16-AD93-70B4-3BD0-674EA1088542}"/>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rPr>
                  <a:t>© 2024 Vusi </a:t>
                </a:r>
                <a:r>
                  <a:rPr kumimoji="0" lang="en-US" sz="1200" b="0" i="0" u="none" strike="noStrike" kern="1200" cap="none" spc="0" normalizeH="0" baseline="0" noProof="0" dirty="0" err="1">
                    <a:ln>
                      <a:noFill/>
                    </a:ln>
                    <a:solidFill>
                      <a:prstClr val="white"/>
                    </a:solidFill>
                    <a:effectLst/>
                    <a:uLnTx/>
                    <a:uFillTx/>
                    <a:latin typeface="Poppins Light" panose="00000400000000000000" pitchFamily="2" charset="0"/>
                    <a:ea typeface="+mn-ea"/>
                    <a:cs typeface="Poppins Light" panose="00000400000000000000" pitchFamily="2" charset="0"/>
                  </a:rPr>
                  <a:t>Thembekwayo</a:t>
                </a:r>
                <a:r>
                  <a:rPr kumimoji="0" lang="en-US"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rPr>
                  <a:t>. All rights reserved.</a:t>
                </a:r>
                <a:endParaRPr kumimoji="0" lang="en-ZA"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endParaRPr>
              </a:p>
            </p:txBody>
          </p:sp>
        </p:grpSp>
      </p:grpSp>
    </p:spTree>
    <p:extLst>
      <p:ext uri="{BB962C8B-B14F-4D97-AF65-F5344CB8AC3E}">
        <p14:creationId xmlns:p14="http://schemas.microsoft.com/office/powerpoint/2010/main" val="41227408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8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par>
                                <p:cTn id="12" presetID="10" presetClass="entr" presetSubtype="0" fill="hold"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refrigerator, cabinet, indoor, wall&#10;&#10;Description automatically generated">
            <a:extLst>
              <a:ext uri="{FF2B5EF4-FFF2-40B4-BE49-F238E27FC236}">
                <a16:creationId xmlns:a16="http://schemas.microsoft.com/office/drawing/2014/main" id="{75EB3E29-4D1C-4C71-B80B-2EF34081C62C}"/>
              </a:ext>
            </a:extLst>
          </p:cNvPr>
          <p:cNvPicPr>
            <a:picLocks noChangeAspect="1"/>
          </p:cNvPicPr>
          <p:nvPr/>
        </p:nvPicPr>
        <p:blipFill>
          <a:blip r:embed="rId3"/>
          <a:stretch>
            <a:fillRect/>
          </a:stretch>
        </p:blipFill>
        <p:spPr>
          <a:xfrm>
            <a:off x="-9255536" y="-161077"/>
            <a:ext cx="22537319" cy="41942913"/>
          </a:xfrm>
          <a:prstGeom prst="rect">
            <a:avLst/>
          </a:prstGeom>
        </p:spPr>
      </p:pic>
      <p:pic>
        <p:nvPicPr>
          <p:cNvPr id="4" name="Picture 3">
            <a:extLst>
              <a:ext uri="{FF2B5EF4-FFF2-40B4-BE49-F238E27FC236}">
                <a16:creationId xmlns:a16="http://schemas.microsoft.com/office/drawing/2014/main" id="{912B322A-9038-4598-8BD5-E3FF20D94D0E}"/>
              </a:ext>
            </a:extLst>
          </p:cNvPr>
          <p:cNvPicPr>
            <a:picLocks noChangeAspect="1"/>
          </p:cNvPicPr>
          <p:nvPr/>
        </p:nvPicPr>
        <p:blipFill>
          <a:blip r:embed="rId4"/>
          <a:stretch>
            <a:fillRect/>
          </a:stretch>
        </p:blipFill>
        <p:spPr>
          <a:xfrm rot="21050312">
            <a:off x="-7769605" y="2428189"/>
            <a:ext cx="5685973" cy="3199307"/>
          </a:xfrm>
          <a:prstGeom prst="rect">
            <a:avLst/>
          </a:prstGeom>
          <a:effectLst>
            <a:outerShdw blurRad="88900" dist="50800" dir="2700000" algn="tl" rotWithShape="0">
              <a:prstClr val="black">
                <a:alpha val="76000"/>
              </a:prstClr>
            </a:outerShdw>
          </a:effectLst>
        </p:spPr>
      </p:pic>
      <p:pic>
        <p:nvPicPr>
          <p:cNvPr id="6" name="Picture 5" descr="A picture containing mollusk, animal, invertebrate, indoor&#10;&#10;Description automatically generated">
            <a:extLst>
              <a:ext uri="{FF2B5EF4-FFF2-40B4-BE49-F238E27FC236}">
                <a16:creationId xmlns:a16="http://schemas.microsoft.com/office/drawing/2014/main" id="{23763837-26C8-4E95-AA0C-654ACE6461A8}"/>
              </a:ext>
            </a:extLst>
          </p:cNvPr>
          <p:cNvPicPr>
            <a:picLocks noChangeAspect="1"/>
          </p:cNvPicPr>
          <p:nvPr/>
        </p:nvPicPr>
        <p:blipFill rotWithShape="1">
          <a:blip r:embed="rId5"/>
          <a:srcRect t="22257" r="81961" b="3197"/>
          <a:stretch/>
        </p:blipFill>
        <p:spPr>
          <a:xfrm>
            <a:off x="-4922751" y="2007256"/>
            <a:ext cx="770855" cy="921672"/>
          </a:xfrm>
          <a:prstGeom prst="rect">
            <a:avLst/>
          </a:prstGeom>
        </p:spPr>
      </p:pic>
      <p:pic>
        <p:nvPicPr>
          <p:cNvPr id="7" name="image4.jpg" descr="image4.jpg">
            <a:extLst>
              <a:ext uri="{FF2B5EF4-FFF2-40B4-BE49-F238E27FC236}">
                <a16:creationId xmlns:a16="http://schemas.microsoft.com/office/drawing/2014/main" id="{7B179893-7B85-4D33-B5B5-3D7F73D6A7DA}"/>
              </a:ext>
            </a:extLst>
          </p:cNvPr>
          <p:cNvPicPr>
            <a:picLocks noChangeAspect="1"/>
          </p:cNvPicPr>
          <p:nvPr/>
        </p:nvPicPr>
        <p:blipFill rotWithShape="1">
          <a:blip r:embed="rId6"/>
          <a:srcRect b="25000"/>
          <a:stretch/>
        </p:blipFill>
        <p:spPr>
          <a:xfrm rot="20942977">
            <a:off x="2873665" y="1389552"/>
            <a:ext cx="6679169" cy="3757031"/>
          </a:xfrm>
          <a:prstGeom prst="rect">
            <a:avLst/>
          </a:prstGeom>
          <a:ln w="12700">
            <a:miter lim="400000"/>
          </a:ln>
          <a:effectLst>
            <a:outerShdw blurRad="88900" dist="50800" dir="2700000" algn="ctr" rotWithShape="0">
              <a:srgbClr val="000000">
                <a:alpha val="76000"/>
              </a:srgbClr>
            </a:outerShdw>
          </a:effectLst>
        </p:spPr>
      </p:pic>
      <p:pic>
        <p:nvPicPr>
          <p:cNvPr id="8" name="Hult Presentation.002.jpg" descr="Hult Presentation.002.jpg">
            <a:extLst>
              <a:ext uri="{FF2B5EF4-FFF2-40B4-BE49-F238E27FC236}">
                <a16:creationId xmlns:a16="http://schemas.microsoft.com/office/drawing/2014/main" id="{60788FD0-E6E8-449C-92E5-104974EA336C}"/>
              </a:ext>
            </a:extLst>
          </p:cNvPr>
          <p:cNvPicPr>
            <a:picLocks noChangeAspect="1"/>
          </p:cNvPicPr>
          <p:nvPr/>
        </p:nvPicPr>
        <p:blipFill rotWithShape="1">
          <a:blip r:embed="rId7"/>
          <a:srcRect l="1043" t="10971" r="1043" b="15593"/>
          <a:stretch/>
        </p:blipFill>
        <p:spPr>
          <a:xfrm rot="299102">
            <a:off x="3273812" y="9243448"/>
            <a:ext cx="6861435" cy="3859560"/>
          </a:xfrm>
          <a:prstGeom prst="rect">
            <a:avLst/>
          </a:prstGeom>
          <a:ln w="12700">
            <a:miter lim="400000"/>
          </a:ln>
          <a:effectLst>
            <a:outerShdw blurRad="88900" dist="50800" dir="2700000" algn="ctr" rotWithShape="0">
              <a:srgbClr val="000000">
                <a:alpha val="76000"/>
              </a:srgbClr>
            </a:outerShdw>
          </a:effectLst>
        </p:spPr>
      </p:pic>
      <p:pic>
        <p:nvPicPr>
          <p:cNvPr id="9" name="Hult Presentation.006.jpg" descr="Hult Presentation.006.jpg">
            <a:extLst>
              <a:ext uri="{FF2B5EF4-FFF2-40B4-BE49-F238E27FC236}">
                <a16:creationId xmlns:a16="http://schemas.microsoft.com/office/drawing/2014/main" id="{F3FE310A-A7B5-4E78-A1A8-75BDFEB30104}"/>
              </a:ext>
            </a:extLst>
          </p:cNvPr>
          <p:cNvPicPr>
            <a:picLocks noChangeAspect="1"/>
          </p:cNvPicPr>
          <p:nvPr/>
        </p:nvPicPr>
        <p:blipFill rotWithShape="1">
          <a:blip r:embed="rId8"/>
          <a:srcRect l="3201" t="5701" r="3201" b="24100"/>
          <a:stretch/>
        </p:blipFill>
        <p:spPr>
          <a:xfrm rot="21225181">
            <a:off x="2958311" y="16608905"/>
            <a:ext cx="7235196" cy="4069797"/>
          </a:xfrm>
          <a:prstGeom prst="rect">
            <a:avLst/>
          </a:prstGeom>
          <a:ln w="12700">
            <a:miter lim="400000"/>
          </a:ln>
          <a:effectLst>
            <a:outerShdw blurRad="88900" dist="50800" dir="2700000" algn="ctr" rotWithShape="0">
              <a:srgbClr val="000000">
                <a:alpha val="76000"/>
              </a:srgbClr>
            </a:outerShdw>
          </a:effectLst>
        </p:spPr>
      </p:pic>
      <p:pic>
        <p:nvPicPr>
          <p:cNvPr id="10" name="Picture 9" descr="A picture containing mollusk, animal, invertebrate, indoor&#10;&#10;Description automatically generated">
            <a:extLst>
              <a:ext uri="{FF2B5EF4-FFF2-40B4-BE49-F238E27FC236}">
                <a16:creationId xmlns:a16="http://schemas.microsoft.com/office/drawing/2014/main" id="{A447B5AF-8592-4905-92F3-361E87229EBE}"/>
              </a:ext>
            </a:extLst>
          </p:cNvPr>
          <p:cNvPicPr>
            <a:picLocks noChangeAspect="1"/>
          </p:cNvPicPr>
          <p:nvPr/>
        </p:nvPicPr>
        <p:blipFill rotWithShape="1">
          <a:blip r:embed="rId5"/>
          <a:srcRect l="20538" t="4484" r="60774" b="-692"/>
          <a:stretch/>
        </p:blipFill>
        <p:spPr>
          <a:xfrm>
            <a:off x="7198140" y="488890"/>
            <a:ext cx="966256" cy="1439248"/>
          </a:xfrm>
          <a:prstGeom prst="rect">
            <a:avLst/>
          </a:prstGeom>
        </p:spPr>
      </p:pic>
      <p:pic>
        <p:nvPicPr>
          <p:cNvPr id="11" name="Picture 10" descr="A picture containing mollusk, animal, invertebrate, indoor&#10;&#10;Description automatically generated">
            <a:extLst>
              <a:ext uri="{FF2B5EF4-FFF2-40B4-BE49-F238E27FC236}">
                <a16:creationId xmlns:a16="http://schemas.microsoft.com/office/drawing/2014/main" id="{654B5D94-E088-452C-91A9-043F30346D1C}"/>
              </a:ext>
            </a:extLst>
          </p:cNvPr>
          <p:cNvPicPr>
            <a:picLocks noChangeAspect="1"/>
          </p:cNvPicPr>
          <p:nvPr/>
        </p:nvPicPr>
        <p:blipFill rotWithShape="1">
          <a:blip r:embed="rId5"/>
          <a:srcRect l="39226" t="-325" r="42240" b="-692"/>
          <a:stretch/>
        </p:blipFill>
        <p:spPr>
          <a:xfrm>
            <a:off x="4619341" y="8543461"/>
            <a:ext cx="958311" cy="1511187"/>
          </a:xfrm>
          <a:prstGeom prst="rect">
            <a:avLst/>
          </a:prstGeom>
        </p:spPr>
      </p:pic>
      <p:pic>
        <p:nvPicPr>
          <p:cNvPr id="12" name="Picture 11" descr="A picture containing mollusk, animal, invertebrate, indoor&#10;&#10;Description automatically generated">
            <a:extLst>
              <a:ext uri="{FF2B5EF4-FFF2-40B4-BE49-F238E27FC236}">
                <a16:creationId xmlns:a16="http://schemas.microsoft.com/office/drawing/2014/main" id="{B846FD48-9F45-4CC3-BCF7-C834326BD648}"/>
              </a:ext>
            </a:extLst>
          </p:cNvPr>
          <p:cNvPicPr>
            <a:picLocks noChangeAspect="1"/>
          </p:cNvPicPr>
          <p:nvPr/>
        </p:nvPicPr>
        <p:blipFill rotWithShape="1">
          <a:blip r:embed="rId5"/>
          <a:srcRect l="60346" t="26755" r="20205" b="-693"/>
          <a:stretch/>
        </p:blipFill>
        <p:spPr>
          <a:xfrm>
            <a:off x="6213247" y="16227341"/>
            <a:ext cx="1005644" cy="1106092"/>
          </a:xfrm>
          <a:prstGeom prst="rect">
            <a:avLst/>
          </a:prstGeom>
        </p:spPr>
      </p:pic>
      <p:grpSp>
        <p:nvGrpSpPr>
          <p:cNvPr id="2" name="Group 1">
            <a:extLst>
              <a:ext uri="{FF2B5EF4-FFF2-40B4-BE49-F238E27FC236}">
                <a16:creationId xmlns:a16="http://schemas.microsoft.com/office/drawing/2014/main" id="{DD73ABB6-A164-40B2-6BE6-C2396B3191BA}"/>
              </a:ext>
            </a:extLst>
          </p:cNvPr>
          <p:cNvGrpSpPr/>
          <p:nvPr/>
        </p:nvGrpSpPr>
        <p:grpSpPr>
          <a:xfrm>
            <a:off x="-27028" y="6203556"/>
            <a:ext cx="12220940" cy="654444"/>
            <a:chOff x="-27028" y="6203556"/>
            <a:chExt cx="12220940" cy="654444"/>
          </a:xfrm>
        </p:grpSpPr>
        <p:sp>
          <p:nvSpPr>
            <p:cNvPr id="5" name="Rectangle 4">
              <a:extLst>
                <a:ext uri="{FF2B5EF4-FFF2-40B4-BE49-F238E27FC236}">
                  <a16:creationId xmlns:a16="http://schemas.microsoft.com/office/drawing/2014/main" id="{5BD90570-6F81-3DFC-1368-91E49D785633}"/>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srgbClr val="0E162D"/>
                </a:solidFill>
                <a:effectLst/>
                <a:uLnTx/>
                <a:uFillTx/>
                <a:latin typeface="Poppins" panose="00000500000000000000" pitchFamily="2" charset="0"/>
                <a:ea typeface="+mn-ea"/>
                <a:cs typeface="+mn-cs"/>
              </a:endParaRPr>
            </a:p>
          </p:txBody>
        </p:sp>
        <p:grpSp>
          <p:nvGrpSpPr>
            <p:cNvPr id="13" name="Group 12">
              <a:extLst>
                <a:ext uri="{FF2B5EF4-FFF2-40B4-BE49-F238E27FC236}">
                  <a16:creationId xmlns:a16="http://schemas.microsoft.com/office/drawing/2014/main" id="{4A145E0E-B60F-4749-F1B5-7D827F8F6C42}"/>
                </a:ext>
              </a:extLst>
            </p:cNvPr>
            <p:cNvGrpSpPr/>
            <p:nvPr/>
          </p:nvGrpSpPr>
          <p:grpSpPr>
            <a:xfrm>
              <a:off x="-27028" y="6203556"/>
              <a:ext cx="12220940" cy="502558"/>
              <a:chOff x="-27028" y="6203556"/>
              <a:chExt cx="12220940" cy="502558"/>
            </a:xfrm>
          </p:grpSpPr>
          <p:pic>
            <p:nvPicPr>
              <p:cNvPr id="14" name="Graphic 13">
                <a:extLst>
                  <a:ext uri="{FF2B5EF4-FFF2-40B4-BE49-F238E27FC236}">
                    <a16:creationId xmlns:a16="http://schemas.microsoft.com/office/drawing/2014/main" id="{711B7D20-C5F3-0FDF-8D08-2D39CD2104D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V="1">
                <a:off x="-27028" y="6203556"/>
                <a:ext cx="12220940" cy="49917"/>
              </a:xfrm>
              <a:prstGeom prst="rect">
                <a:avLst/>
              </a:prstGeom>
            </p:spPr>
          </p:pic>
          <p:sp>
            <p:nvSpPr>
              <p:cNvPr id="15" name="TextBox 14">
                <a:extLst>
                  <a:ext uri="{FF2B5EF4-FFF2-40B4-BE49-F238E27FC236}">
                    <a16:creationId xmlns:a16="http://schemas.microsoft.com/office/drawing/2014/main" id="{4C815C56-9456-21BC-2822-17E0B7A45AA2}"/>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rPr>
                  <a:t>© 2024 Vusi </a:t>
                </a:r>
                <a:r>
                  <a:rPr kumimoji="0" lang="en-US" sz="1200" b="0" i="0" u="none" strike="noStrike" kern="1200" cap="none" spc="0" normalizeH="0" baseline="0" noProof="0" dirty="0" err="1">
                    <a:ln>
                      <a:noFill/>
                    </a:ln>
                    <a:solidFill>
                      <a:prstClr val="white"/>
                    </a:solidFill>
                    <a:effectLst/>
                    <a:uLnTx/>
                    <a:uFillTx/>
                    <a:latin typeface="Poppins Light" panose="00000400000000000000" pitchFamily="2" charset="0"/>
                    <a:ea typeface="+mn-ea"/>
                    <a:cs typeface="Poppins Light" panose="00000400000000000000" pitchFamily="2" charset="0"/>
                  </a:rPr>
                  <a:t>Thembekwayo</a:t>
                </a:r>
                <a:r>
                  <a:rPr kumimoji="0" lang="en-US"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rPr>
                  <a:t>. All rights reserved.</a:t>
                </a:r>
                <a:endParaRPr kumimoji="0" lang="en-ZA"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endParaRPr>
              </a:p>
            </p:txBody>
          </p:sp>
        </p:grpSp>
      </p:grpSp>
    </p:spTree>
    <p:extLst>
      <p:ext uri="{BB962C8B-B14F-4D97-AF65-F5344CB8AC3E}">
        <p14:creationId xmlns:p14="http://schemas.microsoft.com/office/powerpoint/2010/main" val="14966863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8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refrigerator, cabinet, indoor, wall&#10;&#10;Description automatically generated">
            <a:extLst>
              <a:ext uri="{FF2B5EF4-FFF2-40B4-BE49-F238E27FC236}">
                <a16:creationId xmlns:a16="http://schemas.microsoft.com/office/drawing/2014/main" id="{75EB3E29-4D1C-4C71-B80B-2EF34081C62C}"/>
              </a:ext>
            </a:extLst>
          </p:cNvPr>
          <p:cNvPicPr>
            <a:picLocks noChangeAspect="1"/>
          </p:cNvPicPr>
          <p:nvPr/>
        </p:nvPicPr>
        <p:blipFill>
          <a:blip r:embed="rId3"/>
          <a:stretch>
            <a:fillRect/>
          </a:stretch>
        </p:blipFill>
        <p:spPr>
          <a:xfrm>
            <a:off x="-733774" y="-23894467"/>
            <a:ext cx="24791051" cy="46137205"/>
          </a:xfrm>
          <a:prstGeom prst="rect">
            <a:avLst/>
          </a:prstGeom>
        </p:spPr>
      </p:pic>
      <p:pic>
        <p:nvPicPr>
          <p:cNvPr id="4" name="Picture 3">
            <a:extLst>
              <a:ext uri="{FF2B5EF4-FFF2-40B4-BE49-F238E27FC236}">
                <a16:creationId xmlns:a16="http://schemas.microsoft.com/office/drawing/2014/main" id="{912B322A-9038-4598-8BD5-E3FF20D94D0E}"/>
              </a:ext>
            </a:extLst>
          </p:cNvPr>
          <p:cNvPicPr>
            <a:picLocks noChangeAspect="1"/>
          </p:cNvPicPr>
          <p:nvPr/>
        </p:nvPicPr>
        <p:blipFill>
          <a:blip r:embed="rId4"/>
          <a:stretch>
            <a:fillRect/>
          </a:stretch>
        </p:blipFill>
        <p:spPr>
          <a:xfrm rot="21050312">
            <a:off x="900749" y="-21046273"/>
            <a:ext cx="6254571" cy="3519237"/>
          </a:xfrm>
          <a:prstGeom prst="rect">
            <a:avLst/>
          </a:prstGeom>
          <a:effectLst>
            <a:outerShdw blurRad="88900" dist="50800" dir="2700000" algn="tl" rotWithShape="0">
              <a:prstClr val="black">
                <a:alpha val="76000"/>
              </a:prstClr>
            </a:outerShdw>
          </a:effectLst>
        </p:spPr>
      </p:pic>
      <p:pic>
        <p:nvPicPr>
          <p:cNvPr id="6" name="Picture 5" descr="A picture containing mollusk, animal, invertebrate, indoor&#10;&#10;Description automatically generated">
            <a:extLst>
              <a:ext uri="{FF2B5EF4-FFF2-40B4-BE49-F238E27FC236}">
                <a16:creationId xmlns:a16="http://schemas.microsoft.com/office/drawing/2014/main" id="{23763837-26C8-4E95-AA0C-654ACE6461A8}"/>
              </a:ext>
            </a:extLst>
          </p:cNvPr>
          <p:cNvPicPr>
            <a:picLocks noChangeAspect="1"/>
          </p:cNvPicPr>
          <p:nvPr/>
        </p:nvPicPr>
        <p:blipFill rotWithShape="1">
          <a:blip r:embed="rId5"/>
          <a:srcRect t="22257" r="81961" b="3197"/>
          <a:stretch/>
        </p:blipFill>
        <p:spPr>
          <a:xfrm>
            <a:off x="4032291" y="-21509299"/>
            <a:ext cx="847940" cy="1013839"/>
          </a:xfrm>
          <a:prstGeom prst="rect">
            <a:avLst/>
          </a:prstGeom>
        </p:spPr>
      </p:pic>
      <p:pic>
        <p:nvPicPr>
          <p:cNvPr id="7" name="image4.jpg" descr="image4.jpg">
            <a:extLst>
              <a:ext uri="{FF2B5EF4-FFF2-40B4-BE49-F238E27FC236}">
                <a16:creationId xmlns:a16="http://schemas.microsoft.com/office/drawing/2014/main" id="{7B179893-7B85-4D33-B5B5-3D7F73D6A7DA}"/>
              </a:ext>
            </a:extLst>
          </p:cNvPr>
          <p:cNvPicPr>
            <a:picLocks noChangeAspect="1"/>
          </p:cNvPicPr>
          <p:nvPr/>
        </p:nvPicPr>
        <p:blipFill rotWithShape="1">
          <a:blip r:embed="rId6"/>
          <a:srcRect b="25000"/>
          <a:stretch/>
        </p:blipFill>
        <p:spPr>
          <a:xfrm rot="20942977">
            <a:off x="12608345" y="-21779187"/>
            <a:ext cx="7347087" cy="4132735"/>
          </a:xfrm>
          <a:prstGeom prst="rect">
            <a:avLst/>
          </a:prstGeom>
          <a:ln w="12700">
            <a:miter lim="400000"/>
          </a:ln>
          <a:effectLst>
            <a:outerShdw blurRad="88900" dist="50800" dir="2700000" algn="ctr" rotWithShape="0">
              <a:srgbClr val="000000">
                <a:alpha val="76000"/>
              </a:srgbClr>
            </a:outerShdw>
          </a:effectLst>
        </p:spPr>
      </p:pic>
      <p:pic>
        <p:nvPicPr>
          <p:cNvPr id="8" name="Hult Presentation.002.jpg" descr="Hult Presentation.002.jpg">
            <a:extLst>
              <a:ext uri="{FF2B5EF4-FFF2-40B4-BE49-F238E27FC236}">
                <a16:creationId xmlns:a16="http://schemas.microsoft.com/office/drawing/2014/main" id="{60788FD0-E6E8-449C-92E5-104974EA336C}"/>
              </a:ext>
            </a:extLst>
          </p:cNvPr>
          <p:cNvPicPr>
            <a:picLocks noChangeAspect="1"/>
          </p:cNvPicPr>
          <p:nvPr/>
        </p:nvPicPr>
        <p:blipFill rotWithShape="1">
          <a:blip r:embed="rId7"/>
          <a:srcRect l="1043" t="10971" r="1043" b="15593"/>
          <a:stretch/>
        </p:blipFill>
        <p:spPr>
          <a:xfrm rot="299102">
            <a:off x="13048508" y="-13549487"/>
            <a:ext cx="7547577" cy="4245516"/>
          </a:xfrm>
          <a:prstGeom prst="rect">
            <a:avLst/>
          </a:prstGeom>
          <a:ln w="12700">
            <a:miter lim="400000"/>
          </a:ln>
          <a:effectLst>
            <a:outerShdw blurRad="88900" dist="50800" dir="2700000" algn="ctr" rotWithShape="0">
              <a:srgbClr val="000000">
                <a:alpha val="76000"/>
              </a:srgbClr>
            </a:outerShdw>
          </a:effectLst>
        </p:spPr>
      </p:pic>
      <p:pic>
        <p:nvPicPr>
          <p:cNvPr id="10" name="Picture 9" descr="A picture containing mollusk, animal, invertebrate, indoor&#10;&#10;Description automatically generated">
            <a:extLst>
              <a:ext uri="{FF2B5EF4-FFF2-40B4-BE49-F238E27FC236}">
                <a16:creationId xmlns:a16="http://schemas.microsoft.com/office/drawing/2014/main" id="{A447B5AF-8592-4905-92F3-361E87229EBE}"/>
              </a:ext>
            </a:extLst>
          </p:cNvPr>
          <p:cNvPicPr>
            <a:picLocks noChangeAspect="1"/>
          </p:cNvPicPr>
          <p:nvPr/>
        </p:nvPicPr>
        <p:blipFill rotWithShape="1">
          <a:blip r:embed="rId5"/>
          <a:srcRect l="20538" t="4484" r="60774" b="-692"/>
          <a:stretch/>
        </p:blipFill>
        <p:spPr>
          <a:xfrm>
            <a:off x="17365269" y="-22769910"/>
            <a:ext cx="1062881" cy="1583173"/>
          </a:xfrm>
          <a:prstGeom prst="rect">
            <a:avLst/>
          </a:prstGeom>
        </p:spPr>
      </p:pic>
      <p:pic>
        <p:nvPicPr>
          <p:cNvPr id="11" name="Picture 10" descr="A picture containing mollusk, animal, invertebrate, indoor&#10;&#10;Description automatically generated">
            <a:extLst>
              <a:ext uri="{FF2B5EF4-FFF2-40B4-BE49-F238E27FC236}">
                <a16:creationId xmlns:a16="http://schemas.microsoft.com/office/drawing/2014/main" id="{654B5D94-E088-452C-91A9-043F30346D1C}"/>
              </a:ext>
            </a:extLst>
          </p:cNvPr>
          <p:cNvPicPr>
            <a:picLocks noChangeAspect="1"/>
          </p:cNvPicPr>
          <p:nvPr/>
        </p:nvPicPr>
        <p:blipFill rotWithShape="1">
          <a:blip r:embed="rId5"/>
          <a:srcRect l="39226" t="-325" r="42240" b="-692"/>
          <a:stretch/>
        </p:blipFill>
        <p:spPr>
          <a:xfrm>
            <a:off x="14528589" y="-14319473"/>
            <a:ext cx="1054141" cy="1662305"/>
          </a:xfrm>
          <a:prstGeom prst="rect">
            <a:avLst/>
          </a:prstGeom>
        </p:spPr>
      </p:pic>
      <p:pic>
        <p:nvPicPr>
          <p:cNvPr id="9" name="Hult Presentation.006.jpg" descr="Hult Presentation.006.jpg">
            <a:extLst>
              <a:ext uri="{FF2B5EF4-FFF2-40B4-BE49-F238E27FC236}">
                <a16:creationId xmlns:a16="http://schemas.microsoft.com/office/drawing/2014/main" id="{F3FE310A-A7B5-4E78-A1A8-75BDFEB30104}"/>
              </a:ext>
            </a:extLst>
          </p:cNvPr>
          <p:cNvPicPr>
            <a:picLocks noChangeAspect="1"/>
          </p:cNvPicPr>
          <p:nvPr/>
        </p:nvPicPr>
        <p:blipFill rotWithShape="1">
          <a:blip r:embed="rId8"/>
          <a:srcRect l="3201" t="5701" r="3201" b="24100"/>
          <a:stretch/>
        </p:blipFill>
        <p:spPr>
          <a:xfrm rot="21225181">
            <a:off x="786787" y="1708735"/>
            <a:ext cx="6577452" cy="3699819"/>
          </a:xfrm>
          <a:prstGeom prst="rect">
            <a:avLst/>
          </a:prstGeom>
          <a:ln w="12700">
            <a:miter lim="400000"/>
          </a:ln>
          <a:effectLst>
            <a:outerShdw blurRad="88900" dist="50800" dir="2700000" algn="ctr" rotWithShape="0">
              <a:srgbClr val="000000">
                <a:alpha val="76000"/>
              </a:srgbClr>
            </a:outerShdw>
          </a:effectLst>
        </p:spPr>
      </p:pic>
      <p:grpSp>
        <p:nvGrpSpPr>
          <p:cNvPr id="5" name="Group 4">
            <a:extLst>
              <a:ext uri="{FF2B5EF4-FFF2-40B4-BE49-F238E27FC236}">
                <a16:creationId xmlns:a16="http://schemas.microsoft.com/office/drawing/2014/main" id="{BB831597-0611-4131-ADDC-397AD547D104}"/>
              </a:ext>
            </a:extLst>
          </p:cNvPr>
          <p:cNvGrpSpPr/>
          <p:nvPr/>
        </p:nvGrpSpPr>
        <p:grpSpPr>
          <a:xfrm>
            <a:off x="3600639" y="1281226"/>
            <a:ext cx="914220" cy="1005539"/>
            <a:chOff x="2700479" y="1231154"/>
            <a:chExt cx="685665" cy="754154"/>
          </a:xfrm>
        </p:grpSpPr>
        <p:sp>
          <p:nvSpPr>
            <p:cNvPr id="2" name="Oval 1">
              <a:extLst>
                <a:ext uri="{FF2B5EF4-FFF2-40B4-BE49-F238E27FC236}">
                  <a16:creationId xmlns:a16="http://schemas.microsoft.com/office/drawing/2014/main" id="{73B2EE6D-FD5D-4A0D-A472-4708C4EA83B0}"/>
                </a:ext>
              </a:extLst>
            </p:cNvPr>
            <p:cNvSpPr/>
            <p:nvPr/>
          </p:nvSpPr>
          <p:spPr>
            <a:xfrm>
              <a:off x="2947183" y="1508731"/>
              <a:ext cx="218900" cy="199000"/>
            </a:xfrm>
            <a:prstGeom prst="ellipse">
              <a:avLst/>
            </a:prstGeom>
            <a:solidFill>
              <a:srgbClr val="FFFFFF"/>
            </a:solidFill>
            <a:ln w="25400" cap="flat">
              <a:solidFill>
                <a:srgbClr val="0065C1"/>
              </a:solidFill>
              <a:prstDash val="solid"/>
              <a:bevel/>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95248" tIns="95248" rIns="95248" bIns="95248" numCol="1" spcCol="38100" rtlCol="0" fromWordArt="0" anchor="ctr" anchorCtr="0" forceAA="0" compatLnSpc="1">
              <a:prstTxWarp prst="textNoShape">
                <a:avLst/>
              </a:prstTxWarp>
              <a:noAutofit/>
            </a:bodyPr>
            <a:lstStyle/>
            <a:p>
              <a:pPr marL="0" marR="0" lvl="0" indent="0" algn="ctr" defTabSz="778895" rtl="0" eaLnBrk="1" fontAlgn="auto" latinLnBrk="0" hangingPunct="0">
                <a:lnSpc>
                  <a:spcPct val="100000"/>
                </a:lnSpc>
                <a:spcBef>
                  <a:spcPts val="0"/>
                </a:spcBef>
                <a:spcAft>
                  <a:spcPts val="0"/>
                </a:spcAft>
                <a:buClrTx/>
                <a:buSzTx/>
                <a:buFontTx/>
                <a:buNone/>
                <a:tabLst/>
                <a:defRPr/>
              </a:pPr>
              <a:endParaRPr kumimoji="0" lang="en-ZA" sz="6667" b="0" i="0" u="none" strike="noStrike" kern="1200" cap="none" spc="0" normalizeH="0" baseline="0" noProof="0" dirty="0">
                <a:ln>
                  <a:noFill/>
                </a:ln>
                <a:solidFill>
                  <a:prstClr val="black"/>
                </a:solidFill>
                <a:effectLst/>
                <a:uLnTx/>
                <a:uFillTx/>
                <a:latin typeface="Poppins" panose="00000500000000000000" pitchFamily="2" charset="0"/>
                <a:ea typeface="+mn-ea"/>
                <a:cs typeface="+mn-cs"/>
                <a:sym typeface="Helvetica Light"/>
              </a:endParaRPr>
            </a:p>
          </p:txBody>
        </p:sp>
        <p:pic>
          <p:nvPicPr>
            <p:cNvPr id="12" name="Picture 11" descr="A picture containing mollusk, animal, invertebrate, indoor&#10;&#10;Description automatically generated">
              <a:extLst>
                <a:ext uri="{FF2B5EF4-FFF2-40B4-BE49-F238E27FC236}">
                  <a16:creationId xmlns:a16="http://schemas.microsoft.com/office/drawing/2014/main" id="{B846FD48-9F45-4CC3-BCF7-C834326BD648}"/>
                </a:ext>
              </a:extLst>
            </p:cNvPr>
            <p:cNvPicPr>
              <a:picLocks noChangeAspect="1"/>
            </p:cNvPicPr>
            <p:nvPr/>
          </p:nvPicPr>
          <p:blipFill rotWithShape="1">
            <a:blip r:embed="rId5"/>
            <a:srcRect l="60346" t="26755" r="20205" b="-693"/>
            <a:stretch/>
          </p:blipFill>
          <p:spPr>
            <a:xfrm>
              <a:off x="2700479" y="1231154"/>
              <a:ext cx="685665" cy="754154"/>
            </a:xfrm>
            <a:prstGeom prst="rect">
              <a:avLst/>
            </a:prstGeom>
          </p:spPr>
        </p:pic>
      </p:grpSp>
      <p:pic>
        <p:nvPicPr>
          <p:cNvPr id="17" name="Picture 16" descr="A screenshot of a cell phone&#10;&#10;Description automatically generated">
            <a:extLst>
              <a:ext uri="{FF2B5EF4-FFF2-40B4-BE49-F238E27FC236}">
                <a16:creationId xmlns:a16="http://schemas.microsoft.com/office/drawing/2014/main" id="{186859C3-6832-4351-8909-8ADC46AA47EA}"/>
              </a:ext>
            </a:extLst>
          </p:cNvPr>
          <p:cNvPicPr>
            <a:picLocks noChangeAspect="1"/>
          </p:cNvPicPr>
          <p:nvPr/>
        </p:nvPicPr>
        <p:blipFill rotWithShape="1">
          <a:blip r:embed="rId9"/>
          <a:srcRect b="15848"/>
          <a:stretch/>
        </p:blipFill>
        <p:spPr>
          <a:xfrm rot="434876">
            <a:off x="13857792" y="140667"/>
            <a:ext cx="7014955" cy="6983068"/>
          </a:xfrm>
          <a:prstGeom prst="rect">
            <a:avLst/>
          </a:prstGeom>
          <a:effectLst>
            <a:outerShdw blurRad="88900" dist="50800" dir="2700000" algn="ctr" rotWithShape="0">
              <a:srgbClr val="000000">
                <a:alpha val="76000"/>
              </a:srgbClr>
            </a:outerShdw>
          </a:effectLst>
        </p:spPr>
      </p:pic>
      <p:grpSp>
        <p:nvGrpSpPr>
          <p:cNvPr id="23" name="Group 22">
            <a:extLst>
              <a:ext uri="{FF2B5EF4-FFF2-40B4-BE49-F238E27FC236}">
                <a16:creationId xmlns:a16="http://schemas.microsoft.com/office/drawing/2014/main" id="{FBD2DE9A-080B-40BE-B008-2E04391B5F5E}"/>
              </a:ext>
            </a:extLst>
          </p:cNvPr>
          <p:cNvGrpSpPr/>
          <p:nvPr/>
        </p:nvGrpSpPr>
        <p:grpSpPr>
          <a:xfrm>
            <a:off x="13077669" y="5407179"/>
            <a:ext cx="837652" cy="1713221"/>
            <a:chOff x="9808252" y="4055385"/>
            <a:chExt cx="628239" cy="1284916"/>
          </a:xfrm>
        </p:grpSpPr>
        <p:sp>
          <p:nvSpPr>
            <p:cNvPr id="22" name="Oval 21">
              <a:extLst>
                <a:ext uri="{FF2B5EF4-FFF2-40B4-BE49-F238E27FC236}">
                  <a16:creationId xmlns:a16="http://schemas.microsoft.com/office/drawing/2014/main" id="{187A5B64-9ADF-48A4-B4A6-E0B70FCAA50E}"/>
                </a:ext>
              </a:extLst>
            </p:cNvPr>
            <p:cNvSpPr/>
            <p:nvPr/>
          </p:nvSpPr>
          <p:spPr>
            <a:xfrm>
              <a:off x="10011336" y="4055385"/>
              <a:ext cx="222069" cy="1284916"/>
            </a:xfrm>
            <a:prstGeom prst="ellipse">
              <a:avLst/>
            </a:prstGeom>
            <a:solidFill>
              <a:srgbClr val="FFFFFF"/>
            </a:solidFill>
            <a:ln w="25400" cap="flat">
              <a:solidFill>
                <a:srgbClr val="0065C1"/>
              </a:solidFill>
              <a:prstDash val="solid"/>
              <a:bevel/>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95248" tIns="95248" rIns="95248" bIns="95248" numCol="1" spcCol="38100" rtlCol="0" anchor="ctr">
              <a:spAutoFit/>
            </a:bodyPr>
            <a:lstStyle/>
            <a:p>
              <a:pPr marL="0" marR="0" lvl="0" indent="0" algn="ctr" defTabSz="778895" rtl="0" eaLnBrk="1" fontAlgn="auto" latinLnBrk="0" hangingPunct="0">
                <a:lnSpc>
                  <a:spcPct val="100000"/>
                </a:lnSpc>
                <a:spcBef>
                  <a:spcPts val="0"/>
                </a:spcBef>
                <a:spcAft>
                  <a:spcPts val="0"/>
                </a:spcAft>
                <a:buClrTx/>
                <a:buSzTx/>
                <a:buFontTx/>
                <a:buNone/>
                <a:tabLst/>
                <a:defRPr/>
              </a:pPr>
              <a:endParaRPr kumimoji="0" lang="en-ZA" sz="6667" b="0" i="0" u="none" strike="noStrike" kern="1200" cap="none" spc="0" normalizeH="0" baseline="0" noProof="0" dirty="0">
                <a:ln>
                  <a:noFill/>
                </a:ln>
                <a:solidFill>
                  <a:prstClr val="black"/>
                </a:solidFill>
                <a:effectLst/>
                <a:uLnTx/>
                <a:uFillTx/>
                <a:latin typeface="Poppins" panose="00000500000000000000" pitchFamily="2" charset="0"/>
                <a:ea typeface="+mn-ea"/>
                <a:cs typeface="+mn-cs"/>
                <a:sym typeface="Helvetica Light"/>
              </a:endParaRPr>
            </a:p>
          </p:txBody>
        </p:sp>
        <p:pic>
          <p:nvPicPr>
            <p:cNvPr id="21" name="Picture 20" descr="A picture containing mollusk, animal, invertebrate, indoor&#10;&#10;Description automatically generated">
              <a:extLst>
                <a:ext uri="{FF2B5EF4-FFF2-40B4-BE49-F238E27FC236}">
                  <a16:creationId xmlns:a16="http://schemas.microsoft.com/office/drawing/2014/main" id="{82496ACD-F91C-4B99-8879-0526777ECFFB}"/>
                </a:ext>
              </a:extLst>
            </p:cNvPr>
            <p:cNvPicPr>
              <a:picLocks noChangeAspect="1"/>
            </p:cNvPicPr>
            <p:nvPr/>
          </p:nvPicPr>
          <p:blipFill rotWithShape="1">
            <a:blip r:embed="rId5"/>
            <a:srcRect t="20181" r="82180"/>
            <a:stretch/>
          </p:blipFill>
          <p:spPr>
            <a:xfrm>
              <a:off x="9808252" y="4346915"/>
              <a:ext cx="628239" cy="814122"/>
            </a:xfrm>
            <a:prstGeom prst="rect">
              <a:avLst/>
            </a:prstGeom>
          </p:spPr>
        </p:pic>
      </p:grpSp>
      <p:grpSp>
        <p:nvGrpSpPr>
          <p:cNvPr id="25" name="Group 24">
            <a:extLst>
              <a:ext uri="{FF2B5EF4-FFF2-40B4-BE49-F238E27FC236}">
                <a16:creationId xmlns:a16="http://schemas.microsoft.com/office/drawing/2014/main" id="{DE39603D-B683-4EEB-BE31-2B3E25B74B21}"/>
              </a:ext>
            </a:extLst>
          </p:cNvPr>
          <p:cNvGrpSpPr/>
          <p:nvPr/>
        </p:nvGrpSpPr>
        <p:grpSpPr>
          <a:xfrm>
            <a:off x="20647761" y="-26603"/>
            <a:ext cx="837652" cy="1713221"/>
            <a:chOff x="15485821" y="-19954"/>
            <a:chExt cx="628239" cy="1284916"/>
          </a:xfrm>
        </p:grpSpPr>
        <p:sp>
          <p:nvSpPr>
            <p:cNvPr id="24" name="Oval 23">
              <a:extLst>
                <a:ext uri="{FF2B5EF4-FFF2-40B4-BE49-F238E27FC236}">
                  <a16:creationId xmlns:a16="http://schemas.microsoft.com/office/drawing/2014/main" id="{3AE0D1D1-1967-4E91-A688-747D07163702}"/>
                </a:ext>
              </a:extLst>
            </p:cNvPr>
            <p:cNvSpPr/>
            <p:nvPr/>
          </p:nvSpPr>
          <p:spPr>
            <a:xfrm>
              <a:off x="15721160" y="-19954"/>
              <a:ext cx="242758" cy="1284916"/>
            </a:xfrm>
            <a:prstGeom prst="ellipse">
              <a:avLst/>
            </a:prstGeom>
            <a:solidFill>
              <a:schemeClr val="accent5"/>
            </a:solidFill>
            <a:ln w="25400" cap="flat">
              <a:solidFill>
                <a:srgbClr val="0065C1"/>
              </a:solidFill>
              <a:prstDash val="solid"/>
              <a:bevel/>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95248" tIns="95248" rIns="95248" bIns="95248" numCol="1" spcCol="38100" rtlCol="0" anchor="ctr">
              <a:spAutoFit/>
            </a:bodyPr>
            <a:lstStyle/>
            <a:p>
              <a:pPr marL="0" marR="0" lvl="0" indent="0" algn="ctr" defTabSz="778895" rtl="0" eaLnBrk="1" fontAlgn="auto" latinLnBrk="0" hangingPunct="0">
                <a:lnSpc>
                  <a:spcPct val="100000"/>
                </a:lnSpc>
                <a:spcBef>
                  <a:spcPts val="0"/>
                </a:spcBef>
                <a:spcAft>
                  <a:spcPts val="0"/>
                </a:spcAft>
                <a:buClrTx/>
                <a:buSzTx/>
                <a:buFontTx/>
                <a:buNone/>
                <a:tabLst/>
                <a:defRPr/>
              </a:pPr>
              <a:endParaRPr kumimoji="0" lang="en-ZA" sz="6667" b="0" i="0" u="none" strike="noStrike" kern="1200" cap="none" spc="0" normalizeH="0" baseline="0" noProof="0" dirty="0">
                <a:ln>
                  <a:noFill/>
                </a:ln>
                <a:solidFill>
                  <a:prstClr val="black"/>
                </a:solidFill>
                <a:effectLst/>
                <a:uLnTx/>
                <a:uFillTx/>
                <a:latin typeface="Poppins" panose="00000500000000000000" pitchFamily="2" charset="0"/>
                <a:ea typeface="+mn-ea"/>
                <a:cs typeface="+mn-cs"/>
                <a:sym typeface="Helvetica Light"/>
              </a:endParaRPr>
            </a:p>
          </p:txBody>
        </p:sp>
        <p:pic>
          <p:nvPicPr>
            <p:cNvPr id="20" name="Picture 19" descr="A picture containing mollusk, animal, invertebrate, indoor&#10;&#10;Description automatically generated">
              <a:extLst>
                <a:ext uri="{FF2B5EF4-FFF2-40B4-BE49-F238E27FC236}">
                  <a16:creationId xmlns:a16="http://schemas.microsoft.com/office/drawing/2014/main" id="{90E3792D-1E0B-44DC-9D78-72AA11DE513D}"/>
                </a:ext>
              </a:extLst>
            </p:cNvPr>
            <p:cNvPicPr>
              <a:picLocks noChangeAspect="1"/>
            </p:cNvPicPr>
            <p:nvPr/>
          </p:nvPicPr>
          <p:blipFill rotWithShape="1">
            <a:blip r:embed="rId5"/>
            <a:srcRect l="81495" t="10535" r="685" b="-693"/>
            <a:stretch/>
          </p:blipFill>
          <p:spPr>
            <a:xfrm>
              <a:off x="15485821" y="41333"/>
              <a:ext cx="628239" cy="919584"/>
            </a:xfrm>
            <a:prstGeom prst="rect">
              <a:avLst/>
            </a:prstGeom>
          </p:spPr>
        </p:pic>
      </p:grpSp>
      <p:pic>
        <p:nvPicPr>
          <p:cNvPr id="19" name="Picture 18">
            <a:extLst>
              <a:ext uri="{FF2B5EF4-FFF2-40B4-BE49-F238E27FC236}">
                <a16:creationId xmlns:a16="http://schemas.microsoft.com/office/drawing/2014/main" id="{2F3C24CE-6E93-7227-2C23-4E3CDAD39DF7}"/>
              </a:ext>
            </a:extLst>
          </p:cNvPr>
          <p:cNvPicPr>
            <a:picLocks noChangeAspect="1"/>
          </p:cNvPicPr>
          <p:nvPr/>
        </p:nvPicPr>
        <p:blipFill>
          <a:blip r:embed="rId10"/>
          <a:stretch>
            <a:fillRect/>
          </a:stretch>
        </p:blipFill>
        <p:spPr>
          <a:xfrm rot="218554">
            <a:off x="1068287" y="8762604"/>
            <a:ext cx="6265693" cy="4088948"/>
          </a:xfrm>
          <a:prstGeom prst="rect">
            <a:avLst/>
          </a:prstGeom>
          <a:effectLst>
            <a:outerShdw blurRad="50800" dist="50800" dir="5400000" sx="101000" sy="101000" algn="ctr" rotWithShape="0">
              <a:srgbClr val="000000">
                <a:alpha val="81000"/>
              </a:srgbClr>
            </a:outerShdw>
          </a:effectLst>
        </p:spPr>
      </p:pic>
      <p:pic>
        <p:nvPicPr>
          <p:cNvPr id="26" name="Graphic 25">
            <a:extLst>
              <a:ext uri="{FF2B5EF4-FFF2-40B4-BE49-F238E27FC236}">
                <a16:creationId xmlns:a16="http://schemas.microsoft.com/office/drawing/2014/main" id="{7CD11FA8-AB5A-DEE5-9AB2-1017D2C02138}"/>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3630669" y="7782169"/>
            <a:ext cx="1651184" cy="1571057"/>
          </a:xfrm>
          <a:prstGeom prst="rect">
            <a:avLst/>
          </a:prstGeom>
        </p:spPr>
      </p:pic>
      <p:grpSp>
        <p:nvGrpSpPr>
          <p:cNvPr id="13" name="Group 12">
            <a:extLst>
              <a:ext uri="{FF2B5EF4-FFF2-40B4-BE49-F238E27FC236}">
                <a16:creationId xmlns:a16="http://schemas.microsoft.com/office/drawing/2014/main" id="{742FC315-D8A0-5BD7-C6D3-FBC15799D95B}"/>
              </a:ext>
            </a:extLst>
          </p:cNvPr>
          <p:cNvGrpSpPr/>
          <p:nvPr/>
        </p:nvGrpSpPr>
        <p:grpSpPr>
          <a:xfrm>
            <a:off x="-27028" y="6203556"/>
            <a:ext cx="12220940" cy="654444"/>
            <a:chOff x="-27028" y="6203556"/>
            <a:chExt cx="12220940" cy="654444"/>
          </a:xfrm>
        </p:grpSpPr>
        <p:sp>
          <p:nvSpPr>
            <p:cNvPr id="14" name="Rectangle 13">
              <a:extLst>
                <a:ext uri="{FF2B5EF4-FFF2-40B4-BE49-F238E27FC236}">
                  <a16:creationId xmlns:a16="http://schemas.microsoft.com/office/drawing/2014/main" id="{EA6796C0-9432-4BB0-8E5A-18B8B6AD6A64}"/>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srgbClr val="0E162D"/>
                </a:solidFill>
                <a:effectLst/>
                <a:uLnTx/>
                <a:uFillTx/>
                <a:latin typeface="Poppins" panose="00000500000000000000" pitchFamily="2" charset="0"/>
                <a:ea typeface="+mn-ea"/>
                <a:cs typeface="+mn-cs"/>
              </a:endParaRPr>
            </a:p>
          </p:txBody>
        </p:sp>
        <p:grpSp>
          <p:nvGrpSpPr>
            <p:cNvPr id="15" name="Group 14">
              <a:extLst>
                <a:ext uri="{FF2B5EF4-FFF2-40B4-BE49-F238E27FC236}">
                  <a16:creationId xmlns:a16="http://schemas.microsoft.com/office/drawing/2014/main" id="{1A4CFC7D-E768-A2BF-AB92-5524CF188A2A}"/>
                </a:ext>
              </a:extLst>
            </p:cNvPr>
            <p:cNvGrpSpPr/>
            <p:nvPr/>
          </p:nvGrpSpPr>
          <p:grpSpPr>
            <a:xfrm>
              <a:off x="-27028" y="6203556"/>
              <a:ext cx="12220940" cy="502558"/>
              <a:chOff x="-27028" y="6203556"/>
              <a:chExt cx="12220940" cy="502558"/>
            </a:xfrm>
          </p:grpSpPr>
          <p:pic>
            <p:nvPicPr>
              <p:cNvPr id="16" name="Graphic 15">
                <a:extLst>
                  <a:ext uri="{FF2B5EF4-FFF2-40B4-BE49-F238E27FC236}">
                    <a16:creationId xmlns:a16="http://schemas.microsoft.com/office/drawing/2014/main" id="{492172F6-01F6-10F9-660E-04871F381C72}"/>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flipV="1">
                <a:off x="-27028" y="6203556"/>
                <a:ext cx="12220940" cy="49917"/>
              </a:xfrm>
              <a:prstGeom prst="rect">
                <a:avLst/>
              </a:prstGeom>
            </p:spPr>
          </p:pic>
          <p:sp>
            <p:nvSpPr>
              <p:cNvPr id="18" name="TextBox 17">
                <a:extLst>
                  <a:ext uri="{FF2B5EF4-FFF2-40B4-BE49-F238E27FC236}">
                    <a16:creationId xmlns:a16="http://schemas.microsoft.com/office/drawing/2014/main" id="{421F3B69-2FE1-043B-6D87-6BF3824F3DF1}"/>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rPr>
                  <a:t>© 2024 Vusi </a:t>
                </a:r>
                <a:r>
                  <a:rPr kumimoji="0" lang="en-US" sz="1200" b="0" i="0" u="none" strike="noStrike" kern="1200" cap="none" spc="0" normalizeH="0" baseline="0" noProof="0" dirty="0" err="1">
                    <a:ln>
                      <a:noFill/>
                    </a:ln>
                    <a:solidFill>
                      <a:prstClr val="white"/>
                    </a:solidFill>
                    <a:effectLst/>
                    <a:uLnTx/>
                    <a:uFillTx/>
                    <a:latin typeface="Poppins Light" panose="00000400000000000000" pitchFamily="2" charset="0"/>
                    <a:ea typeface="+mn-ea"/>
                    <a:cs typeface="Poppins Light" panose="00000400000000000000" pitchFamily="2" charset="0"/>
                  </a:rPr>
                  <a:t>Thembekwayo</a:t>
                </a:r>
                <a:r>
                  <a:rPr kumimoji="0" lang="en-US"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rPr>
                  <a:t>. All rights reserved.</a:t>
                </a:r>
                <a:endParaRPr kumimoji="0" lang="en-ZA"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endParaRPr>
              </a:p>
            </p:txBody>
          </p:sp>
        </p:grpSp>
      </p:grpSp>
    </p:spTree>
    <p:extLst>
      <p:ext uri="{BB962C8B-B14F-4D97-AF65-F5344CB8AC3E}">
        <p14:creationId xmlns:p14="http://schemas.microsoft.com/office/powerpoint/2010/main" val="12239798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8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refrigerator, cabinet, indoor, wall&#10;&#10;Description automatically generated">
            <a:extLst>
              <a:ext uri="{FF2B5EF4-FFF2-40B4-BE49-F238E27FC236}">
                <a16:creationId xmlns:a16="http://schemas.microsoft.com/office/drawing/2014/main" id="{80142004-8B22-6678-8C0D-0BFD0777488D}"/>
              </a:ext>
            </a:extLst>
          </p:cNvPr>
          <p:cNvPicPr>
            <a:picLocks noChangeAspect="1"/>
          </p:cNvPicPr>
          <p:nvPr/>
        </p:nvPicPr>
        <p:blipFill>
          <a:blip r:embed="rId3"/>
          <a:stretch>
            <a:fillRect/>
          </a:stretch>
        </p:blipFill>
        <p:spPr>
          <a:xfrm>
            <a:off x="-733774" y="-31514467"/>
            <a:ext cx="24791051" cy="46137205"/>
          </a:xfrm>
          <a:prstGeom prst="rect">
            <a:avLst/>
          </a:prstGeom>
        </p:spPr>
      </p:pic>
      <p:pic>
        <p:nvPicPr>
          <p:cNvPr id="6" name="Hult Presentation.006.jpg" descr="Hult Presentation.006.jpg">
            <a:extLst>
              <a:ext uri="{FF2B5EF4-FFF2-40B4-BE49-F238E27FC236}">
                <a16:creationId xmlns:a16="http://schemas.microsoft.com/office/drawing/2014/main" id="{6AEA7DB8-965B-D8C0-1429-5453672AE0D9}"/>
              </a:ext>
            </a:extLst>
          </p:cNvPr>
          <p:cNvPicPr>
            <a:picLocks noChangeAspect="1"/>
          </p:cNvPicPr>
          <p:nvPr/>
        </p:nvPicPr>
        <p:blipFill rotWithShape="1">
          <a:blip r:embed="rId4"/>
          <a:srcRect l="3201" t="5701" r="3201" b="24100"/>
          <a:stretch/>
        </p:blipFill>
        <p:spPr>
          <a:xfrm rot="21225181">
            <a:off x="786787" y="-5911265"/>
            <a:ext cx="6577452" cy="3699819"/>
          </a:xfrm>
          <a:prstGeom prst="rect">
            <a:avLst/>
          </a:prstGeom>
          <a:ln w="12700">
            <a:miter lim="400000"/>
          </a:ln>
          <a:effectLst>
            <a:outerShdw blurRad="88900" dist="50800" dir="2700000" algn="ctr" rotWithShape="0">
              <a:srgbClr val="000000">
                <a:alpha val="76000"/>
              </a:srgbClr>
            </a:outerShdw>
          </a:effectLst>
        </p:spPr>
      </p:pic>
      <p:pic>
        <p:nvPicPr>
          <p:cNvPr id="7" name="Picture 6" descr="A screenshot of a cell phone&#10;&#10;Description automatically generated">
            <a:extLst>
              <a:ext uri="{FF2B5EF4-FFF2-40B4-BE49-F238E27FC236}">
                <a16:creationId xmlns:a16="http://schemas.microsoft.com/office/drawing/2014/main" id="{B4C2AE03-CEB9-163A-DAB0-EAAA308CB37F}"/>
              </a:ext>
            </a:extLst>
          </p:cNvPr>
          <p:cNvPicPr>
            <a:picLocks noChangeAspect="1"/>
          </p:cNvPicPr>
          <p:nvPr/>
        </p:nvPicPr>
        <p:blipFill rotWithShape="1">
          <a:blip r:embed="rId5"/>
          <a:srcRect b="15848"/>
          <a:stretch/>
        </p:blipFill>
        <p:spPr>
          <a:xfrm rot="434876">
            <a:off x="13857792" y="-7479333"/>
            <a:ext cx="7014955" cy="6983068"/>
          </a:xfrm>
          <a:prstGeom prst="rect">
            <a:avLst/>
          </a:prstGeom>
          <a:effectLst>
            <a:outerShdw blurRad="88900" dist="50800" dir="2700000" algn="ctr" rotWithShape="0">
              <a:srgbClr val="000000">
                <a:alpha val="76000"/>
              </a:srgbClr>
            </a:outerShdw>
          </a:effectLst>
        </p:spPr>
      </p:pic>
      <p:grpSp>
        <p:nvGrpSpPr>
          <p:cNvPr id="10" name="Group 9">
            <a:extLst>
              <a:ext uri="{FF2B5EF4-FFF2-40B4-BE49-F238E27FC236}">
                <a16:creationId xmlns:a16="http://schemas.microsoft.com/office/drawing/2014/main" id="{05EED852-7E7E-D0CA-768A-4B3CBCC594C6}"/>
              </a:ext>
            </a:extLst>
          </p:cNvPr>
          <p:cNvGrpSpPr/>
          <p:nvPr/>
        </p:nvGrpSpPr>
        <p:grpSpPr>
          <a:xfrm>
            <a:off x="3390488" y="-6392974"/>
            <a:ext cx="914220" cy="1005539"/>
            <a:chOff x="2700479" y="1231154"/>
            <a:chExt cx="685665" cy="754154"/>
          </a:xfrm>
        </p:grpSpPr>
        <p:sp>
          <p:nvSpPr>
            <p:cNvPr id="11" name="Oval 10">
              <a:extLst>
                <a:ext uri="{FF2B5EF4-FFF2-40B4-BE49-F238E27FC236}">
                  <a16:creationId xmlns:a16="http://schemas.microsoft.com/office/drawing/2014/main" id="{D0F0100C-2BCB-5B6F-3B31-8212C0EFBD8E}"/>
                </a:ext>
              </a:extLst>
            </p:cNvPr>
            <p:cNvSpPr/>
            <p:nvPr/>
          </p:nvSpPr>
          <p:spPr>
            <a:xfrm>
              <a:off x="2947183" y="1508731"/>
              <a:ext cx="218900" cy="199000"/>
            </a:xfrm>
            <a:prstGeom prst="ellipse">
              <a:avLst/>
            </a:prstGeom>
            <a:solidFill>
              <a:srgbClr val="FFFFFF"/>
            </a:solidFill>
            <a:ln w="25400" cap="flat">
              <a:solidFill>
                <a:srgbClr val="0065C1"/>
              </a:solidFill>
              <a:prstDash val="solid"/>
              <a:bevel/>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95248" tIns="95248" rIns="95248" bIns="95248" numCol="1" spcCol="38100" rtlCol="0" fromWordArt="0" anchor="ctr" anchorCtr="0" forceAA="0" compatLnSpc="1">
              <a:prstTxWarp prst="textNoShape">
                <a:avLst/>
              </a:prstTxWarp>
              <a:noAutofit/>
            </a:bodyPr>
            <a:lstStyle/>
            <a:p>
              <a:pPr marL="0" marR="0" lvl="0" indent="0" algn="ctr" defTabSz="778895" rtl="0" eaLnBrk="1" fontAlgn="auto" latinLnBrk="0" hangingPunct="0">
                <a:lnSpc>
                  <a:spcPct val="100000"/>
                </a:lnSpc>
                <a:spcBef>
                  <a:spcPts val="0"/>
                </a:spcBef>
                <a:spcAft>
                  <a:spcPts val="0"/>
                </a:spcAft>
                <a:buClrTx/>
                <a:buSzTx/>
                <a:buFontTx/>
                <a:buNone/>
                <a:tabLst/>
                <a:defRPr/>
              </a:pPr>
              <a:endParaRPr kumimoji="0" lang="en-ZA" sz="6667" b="0" i="0" u="none" strike="noStrike" kern="1200" cap="none" spc="0" normalizeH="0" baseline="0" noProof="0" dirty="0">
                <a:ln>
                  <a:noFill/>
                </a:ln>
                <a:solidFill>
                  <a:prstClr val="black"/>
                </a:solidFill>
                <a:effectLst/>
                <a:uLnTx/>
                <a:uFillTx/>
                <a:latin typeface="Poppins" panose="00000500000000000000" pitchFamily="2" charset="0"/>
                <a:ea typeface="+mn-ea"/>
                <a:cs typeface="+mn-cs"/>
                <a:sym typeface="Helvetica Light"/>
              </a:endParaRPr>
            </a:p>
          </p:txBody>
        </p:sp>
        <p:pic>
          <p:nvPicPr>
            <p:cNvPr id="12" name="Picture 11" descr="A picture containing mollusk, animal, invertebrate, indoor&#10;&#10;Description automatically generated">
              <a:extLst>
                <a:ext uri="{FF2B5EF4-FFF2-40B4-BE49-F238E27FC236}">
                  <a16:creationId xmlns:a16="http://schemas.microsoft.com/office/drawing/2014/main" id="{D72ADF75-5F7A-617A-B77C-EB38FD9F22D8}"/>
                </a:ext>
              </a:extLst>
            </p:cNvPr>
            <p:cNvPicPr>
              <a:picLocks noChangeAspect="1"/>
            </p:cNvPicPr>
            <p:nvPr/>
          </p:nvPicPr>
          <p:blipFill rotWithShape="1">
            <a:blip r:embed="rId6"/>
            <a:srcRect l="60346" t="26755" r="20205" b="-693"/>
            <a:stretch/>
          </p:blipFill>
          <p:spPr>
            <a:xfrm>
              <a:off x="2700479" y="1231154"/>
              <a:ext cx="685665" cy="754154"/>
            </a:xfrm>
            <a:prstGeom prst="rect">
              <a:avLst/>
            </a:prstGeom>
          </p:spPr>
        </p:pic>
      </p:grpSp>
      <p:pic>
        <p:nvPicPr>
          <p:cNvPr id="14" name="Picture 13">
            <a:extLst>
              <a:ext uri="{FF2B5EF4-FFF2-40B4-BE49-F238E27FC236}">
                <a16:creationId xmlns:a16="http://schemas.microsoft.com/office/drawing/2014/main" id="{2E04BB12-BBA2-333C-AC7B-70D66390BE27}"/>
              </a:ext>
            </a:extLst>
          </p:cNvPr>
          <p:cNvPicPr>
            <a:picLocks noChangeAspect="1"/>
          </p:cNvPicPr>
          <p:nvPr/>
        </p:nvPicPr>
        <p:blipFill>
          <a:blip r:embed="rId7"/>
          <a:stretch>
            <a:fillRect/>
          </a:stretch>
        </p:blipFill>
        <p:spPr>
          <a:xfrm rot="218554">
            <a:off x="1068288" y="1384526"/>
            <a:ext cx="6265693" cy="4088948"/>
          </a:xfrm>
          <a:prstGeom prst="rect">
            <a:avLst/>
          </a:prstGeom>
          <a:effectLst>
            <a:outerShdw blurRad="50800" dist="50800" dir="5400000" sx="101000" sy="101000" algn="ctr" rotWithShape="0">
              <a:srgbClr val="000000">
                <a:alpha val="81000"/>
              </a:srgbClr>
            </a:outerShdw>
          </a:effectLst>
        </p:spPr>
      </p:pic>
      <p:pic>
        <p:nvPicPr>
          <p:cNvPr id="15" name="Picture 14">
            <a:extLst>
              <a:ext uri="{FF2B5EF4-FFF2-40B4-BE49-F238E27FC236}">
                <a16:creationId xmlns:a16="http://schemas.microsoft.com/office/drawing/2014/main" id="{F3FF6114-1BCC-2F6E-474F-F28BF05E67E0}"/>
              </a:ext>
            </a:extLst>
          </p:cNvPr>
          <p:cNvPicPr>
            <a:picLocks noChangeAspect="1"/>
          </p:cNvPicPr>
          <p:nvPr/>
        </p:nvPicPr>
        <p:blipFill>
          <a:blip r:embed="rId8"/>
          <a:stretch>
            <a:fillRect/>
          </a:stretch>
        </p:blipFill>
        <p:spPr>
          <a:xfrm rot="21415420">
            <a:off x="12094028" y="1184783"/>
            <a:ext cx="6732485" cy="4393573"/>
          </a:xfrm>
          <a:prstGeom prst="rect">
            <a:avLst/>
          </a:prstGeom>
          <a:effectLst>
            <a:outerShdw blurRad="50800" dist="38100" dir="2700000" sx="101000" sy="101000" algn="tl" rotWithShape="0">
              <a:prstClr val="black">
                <a:alpha val="81000"/>
              </a:prstClr>
            </a:outerShdw>
          </a:effectLst>
        </p:spPr>
      </p:pic>
      <p:pic>
        <p:nvPicPr>
          <p:cNvPr id="17" name="Graphic 16">
            <a:extLst>
              <a:ext uri="{FF2B5EF4-FFF2-40B4-BE49-F238E27FC236}">
                <a16:creationId xmlns:a16="http://schemas.microsoft.com/office/drawing/2014/main" id="{1043154C-92DA-F62F-5561-040AAE35133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479116" y="499633"/>
            <a:ext cx="1651184" cy="1571057"/>
          </a:xfrm>
          <a:prstGeom prst="rect">
            <a:avLst/>
          </a:prstGeom>
        </p:spPr>
      </p:pic>
      <p:pic>
        <p:nvPicPr>
          <p:cNvPr id="18" name="Graphic 17">
            <a:extLst>
              <a:ext uri="{FF2B5EF4-FFF2-40B4-BE49-F238E27FC236}">
                <a16:creationId xmlns:a16="http://schemas.microsoft.com/office/drawing/2014/main" id="{FD51D18B-58A2-2B2D-4292-6F8B932457A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4634678" y="493499"/>
            <a:ext cx="1651184" cy="1203989"/>
          </a:xfrm>
          <a:prstGeom prst="rect">
            <a:avLst/>
          </a:prstGeom>
        </p:spPr>
      </p:pic>
      <p:grpSp>
        <p:nvGrpSpPr>
          <p:cNvPr id="19" name="Group 18">
            <a:extLst>
              <a:ext uri="{FF2B5EF4-FFF2-40B4-BE49-F238E27FC236}">
                <a16:creationId xmlns:a16="http://schemas.microsoft.com/office/drawing/2014/main" id="{3D7170BD-CA9A-5462-3D17-B62B25E42E03}"/>
              </a:ext>
            </a:extLst>
          </p:cNvPr>
          <p:cNvGrpSpPr/>
          <p:nvPr/>
        </p:nvGrpSpPr>
        <p:grpSpPr>
          <a:xfrm>
            <a:off x="-27028" y="6203556"/>
            <a:ext cx="12220940" cy="654444"/>
            <a:chOff x="-27028" y="6203556"/>
            <a:chExt cx="12220940" cy="654444"/>
          </a:xfrm>
        </p:grpSpPr>
        <p:sp>
          <p:nvSpPr>
            <p:cNvPr id="20" name="Rectangle 19">
              <a:extLst>
                <a:ext uri="{FF2B5EF4-FFF2-40B4-BE49-F238E27FC236}">
                  <a16:creationId xmlns:a16="http://schemas.microsoft.com/office/drawing/2014/main" id="{07CBF84E-DB31-6928-1195-D2B3BE94A4DD}"/>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srgbClr val="0E162D"/>
                </a:solidFill>
                <a:effectLst/>
                <a:uLnTx/>
                <a:uFillTx/>
                <a:latin typeface="Poppins" panose="00000500000000000000" pitchFamily="2" charset="0"/>
                <a:ea typeface="+mn-ea"/>
                <a:cs typeface="+mn-cs"/>
              </a:endParaRPr>
            </a:p>
          </p:txBody>
        </p:sp>
        <p:grpSp>
          <p:nvGrpSpPr>
            <p:cNvPr id="21" name="Group 20">
              <a:extLst>
                <a:ext uri="{FF2B5EF4-FFF2-40B4-BE49-F238E27FC236}">
                  <a16:creationId xmlns:a16="http://schemas.microsoft.com/office/drawing/2014/main" id="{C853612A-FBB7-884F-6813-02E12FDC496B}"/>
                </a:ext>
              </a:extLst>
            </p:cNvPr>
            <p:cNvGrpSpPr/>
            <p:nvPr/>
          </p:nvGrpSpPr>
          <p:grpSpPr>
            <a:xfrm>
              <a:off x="-27028" y="6203556"/>
              <a:ext cx="12220940" cy="502558"/>
              <a:chOff x="-27028" y="6203556"/>
              <a:chExt cx="12220940" cy="502558"/>
            </a:xfrm>
          </p:grpSpPr>
          <p:pic>
            <p:nvPicPr>
              <p:cNvPr id="22" name="Graphic 21">
                <a:extLst>
                  <a:ext uri="{FF2B5EF4-FFF2-40B4-BE49-F238E27FC236}">
                    <a16:creationId xmlns:a16="http://schemas.microsoft.com/office/drawing/2014/main" id="{9C6E1A77-EE25-67E8-6157-32BD21697C3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flipV="1">
                <a:off x="-27028" y="6203556"/>
                <a:ext cx="12220940" cy="49917"/>
              </a:xfrm>
              <a:prstGeom prst="rect">
                <a:avLst/>
              </a:prstGeom>
            </p:spPr>
          </p:pic>
          <p:sp>
            <p:nvSpPr>
              <p:cNvPr id="23" name="TextBox 22">
                <a:extLst>
                  <a:ext uri="{FF2B5EF4-FFF2-40B4-BE49-F238E27FC236}">
                    <a16:creationId xmlns:a16="http://schemas.microsoft.com/office/drawing/2014/main" id="{A0AE24B4-2A8E-ED1C-0D0E-1938DB194B51}"/>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rPr>
                  <a:t>© 2024 Vusi </a:t>
                </a:r>
                <a:r>
                  <a:rPr kumimoji="0" lang="en-US" sz="1200" b="0" i="0" u="none" strike="noStrike" kern="1200" cap="none" spc="0" normalizeH="0" baseline="0" noProof="0" dirty="0" err="1">
                    <a:ln>
                      <a:noFill/>
                    </a:ln>
                    <a:solidFill>
                      <a:prstClr val="white"/>
                    </a:solidFill>
                    <a:effectLst/>
                    <a:uLnTx/>
                    <a:uFillTx/>
                    <a:latin typeface="Poppins Light" panose="00000400000000000000" pitchFamily="2" charset="0"/>
                    <a:ea typeface="+mn-ea"/>
                    <a:cs typeface="Poppins Light" panose="00000400000000000000" pitchFamily="2" charset="0"/>
                  </a:rPr>
                  <a:t>Thembekwayo</a:t>
                </a:r>
                <a:r>
                  <a:rPr kumimoji="0" lang="en-US"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rPr>
                  <a:t>. All rights reserved.</a:t>
                </a:r>
                <a:endParaRPr kumimoji="0" lang="en-ZA"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endParaRPr>
              </a:p>
            </p:txBody>
          </p:sp>
        </p:grpSp>
      </p:grpSp>
    </p:spTree>
    <p:extLst>
      <p:ext uri="{BB962C8B-B14F-4D97-AF65-F5344CB8AC3E}">
        <p14:creationId xmlns:p14="http://schemas.microsoft.com/office/powerpoint/2010/main" val="16782153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8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6ED6-5CAD-8B6E-1EDB-1E805C50797C}"/>
            </a:ext>
          </a:extLst>
        </p:cNvPr>
        <p:cNvGrpSpPr/>
        <p:nvPr/>
      </p:nvGrpSpPr>
      <p:grpSpPr>
        <a:xfrm>
          <a:off x="0" y="0"/>
          <a:ext cx="0" cy="0"/>
          <a:chOff x="0" y="0"/>
          <a:chExt cx="0" cy="0"/>
        </a:xfrm>
      </p:grpSpPr>
      <p:pic>
        <p:nvPicPr>
          <p:cNvPr id="5" name="Picture 4" descr="A picture containing refrigerator, cabinet, indoor, wall&#10;&#10;Description automatically generated">
            <a:extLst>
              <a:ext uri="{FF2B5EF4-FFF2-40B4-BE49-F238E27FC236}">
                <a16:creationId xmlns:a16="http://schemas.microsoft.com/office/drawing/2014/main" id="{1B34D112-246C-C03A-5A89-9A62A6633987}"/>
              </a:ext>
            </a:extLst>
          </p:cNvPr>
          <p:cNvPicPr>
            <a:picLocks noChangeAspect="1"/>
          </p:cNvPicPr>
          <p:nvPr/>
        </p:nvPicPr>
        <p:blipFill>
          <a:blip r:embed="rId2"/>
          <a:stretch>
            <a:fillRect/>
          </a:stretch>
        </p:blipFill>
        <p:spPr>
          <a:xfrm>
            <a:off x="-8384254" y="-31514467"/>
            <a:ext cx="24791051" cy="46137205"/>
          </a:xfrm>
          <a:prstGeom prst="rect">
            <a:avLst/>
          </a:prstGeom>
        </p:spPr>
      </p:pic>
      <p:pic>
        <p:nvPicPr>
          <p:cNvPr id="6" name="Hult Presentation.006.jpg" descr="Hult Presentation.006.jpg">
            <a:extLst>
              <a:ext uri="{FF2B5EF4-FFF2-40B4-BE49-F238E27FC236}">
                <a16:creationId xmlns:a16="http://schemas.microsoft.com/office/drawing/2014/main" id="{13B02B27-5D5A-DF8F-70B6-59AF26B40F24}"/>
              </a:ext>
            </a:extLst>
          </p:cNvPr>
          <p:cNvPicPr>
            <a:picLocks noChangeAspect="1"/>
          </p:cNvPicPr>
          <p:nvPr/>
        </p:nvPicPr>
        <p:blipFill rotWithShape="1">
          <a:blip r:embed="rId3"/>
          <a:srcRect l="3201" t="5701" r="3201" b="24100"/>
          <a:stretch/>
        </p:blipFill>
        <p:spPr>
          <a:xfrm rot="21225181">
            <a:off x="-6863693" y="-5911265"/>
            <a:ext cx="6577452" cy="3699819"/>
          </a:xfrm>
          <a:prstGeom prst="rect">
            <a:avLst/>
          </a:prstGeom>
          <a:ln w="12700">
            <a:miter lim="400000"/>
          </a:ln>
          <a:effectLst>
            <a:outerShdw blurRad="88900" dist="50800" dir="2700000" algn="ctr" rotWithShape="0">
              <a:srgbClr val="000000">
                <a:alpha val="76000"/>
              </a:srgbClr>
            </a:outerShdw>
          </a:effectLst>
        </p:spPr>
      </p:pic>
      <p:pic>
        <p:nvPicPr>
          <p:cNvPr id="7" name="Picture 6" descr="A screenshot of a cell phone&#10;&#10;Description automatically generated">
            <a:extLst>
              <a:ext uri="{FF2B5EF4-FFF2-40B4-BE49-F238E27FC236}">
                <a16:creationId xmlns:a16="http://schemas.microsoft.com/office/drawing/2014/main" id="{2F42CEB2-38AC-9AE3-A3CC-7919894CBEEE}"/>
              </a:ext>
            </a:extLst>
          </p:cNvPr>
          <p:cNvPicPr>
            <a:picLocks noChangeAspect="1"/>
          </p:cNvPicPr>
          <p:nvPr/>
        </p:nvPicPr>
        <p:blipFill rotWithShape="1">
          <a:blip r:embed="rId4"/>
          <a:srcRect b="15848"/>
          <a:stretch/>
        </p:blipFill>
        <p:spPr>
          <a:xfrm rot="434876">
            <a:off x="6207312" y="-7479333"/>
            <a:ext cx="7014955" cy="6983068"/>
          </a:xfrm>
          <a:prstGeom prst="rect">
            <a:avLst/>
          </a:prstGeom>
          <a:effectLst>
            <a:outerShdw blurRad="88900" dist="50800" dir="2700000" algn="ctr" rotWithShape="0">
              <a:srgbClr val="000000">
                <a:alpha val="76000"/>
              </a:srgbClr>
            </a:outerShdw>
          </a:effectLst>
        </p:spPr>
      </p:pic>
      <p:pic>
        <p:nvPicPr>
          <p:cNvPr id="10" name="Picture 9">
            <a:extLst>
              <a:ext uri="{FF2B5EF4-FFF2-40B4-BE49-F238E27FC236}">
                <a16:creationId xmlns:a16="http://schemas.microsoft.com/office/drawing/2014/main" id="{1619BD71-0E15-8884-CBE0-FB3B2DAE0ED9}"/>
              </a:ext>
            </a:extLst>
          </p:cNvPr>
          <p:cNvPicPr>
            <a:picLocks noChangeAspect="1"/>
          </p:cNvPicPr>
          <p:nvPr/>
        </p:nvPicPr>
        <p:blipFill>
          <a:blip r:embed="rId5"/>
          <a:stretch>
            <a:fillRect/>
          </a:stretch>
        </p:blipFill>
        <p:spPr>
          <a:xfrm rot="21415420">
            <a:off x="4245732" y="1184783"/>
            <a:ext cx="6732485" cy="4393573"/>
          </a:xfrm>
          <a:prstGeom prst="rect">
            <a:avLst/>
          </a:prstGeom>
          <a:effectLst>
            <a:outerShdw blurRad="50800" dist="38100" dir="2700000" sx="101000" sy="101000" algn="tl" rotWithShape="0">
              <a:prstClr val="black">
                <a:alpha val="81000"/>
              </a:prstClr>
            </a:outerShdw>
          </a:effectLst>
        </p:spPr>
      </p:pic>
      <p:pic>
        <p:nvPicPr>
          <p:cNvPr id="11" name="Picture 10">
            <a:extLst>
              <a:ext uri="{FF2B5EF4-FFF2-40B4-BE49-F238E27FC236}">
                <a16:creationId xmlns:a16="http://schemas.microsoft.com/office/drawing/2014/main" id="{AD1EEF42-D900-ED92-C80B-E821E0C780D5}"/>
              </a:ext>
            </a:extLst>
          </p:cNvPr>
          <p:cNvPicPr>
            <a:picLocks noChangeAspect="1"/>
          </p:cNvPicPr>
          <p:nvPr/>
        </p:nvPicPr>
        <p:blipFill>
          <a:blip r:embed="rId6"/>
          <a:stretch>
            <a:fillRect/>
          </a:stretch>
        </p:blipFill>
        <p:spPr>
          <a:xfrm rot="218554">
            <a:off x="-6493724" y="1384526"/>
            <a:ext cx="6265693" cy="4088948"/>
          </a:xfrm>
          <a:prstGeom prst="rect">
            <a:avLst/>
          </a:prstGeom>
          <a:effectLst>
            <a:outerShdw blurRad="50800" dist="50800" dir="5400000" sx="101000" sy="101000" algn="ctr" rotWithShape="0">
              <a:srgbClr val="000000">
                <a:alpha val="81000"/>
              </a:srgbClr>
            </a:outerShdw>
          </a:effectLst>
        </p:spPr>
      </p:pic>
      <p:pic>
        <p:nvPicPr>
          <p:cNvPr id="12" name="Graphic 11">
            <a:extLst>
              <a:ext uri="{FF2B5EF4-FFF2-40B4-BE49-F238E27FC236}">
                <a16:creationId xmlns:a16="http://schemas.microsoft.com/office/drawing/2014/main" id="{57E3556F-829F-BEA7-6189-2BFAB7EBB76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186470" y="404091"/>
            <a:ext cx="1651184" cy="1571057"/>
          </a:xfrm>
          <a:prstGeom prst="rect">
            <a:avLst/>
          </a:prstGeom>
        </p:spPr>
      </p:pic>
      <p:pic>
        <p:nvPicPr>
          <p:cNvPr id="14" name="Graphic 13">
            <a:extLst>
              <a:ext uri="{FF2B5EF4-FFF2-40B4-BE49-F238E27FC236}">
                <a16:creationId xmlns:a16="http://schemas.microsoft.com/office/drawing/2014/main" id="{B815C560-14A7-5F25-6F0F-CE981728EAC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835677" y="500160"/>
            <a:ext cx="1651184" cy="1203989"/>
          </a:xfrm>
          <a:prstGeom prst="rect">
            <a:avLst/>
          </a:prstGeom>
        </p:spPr>
      </p:pic>
      <p:grpSp>
        <p:nvGrpSpPr>
          <p:cNvPr id="15" name="Group 14">
            <a:extLst>
              <a:ext uri="{FF2B5EF4-FFF2-40B4-BE49-F238E27FC236}">
                <a16:creationId xmlns:a16="http://schemas.microsoft.com/office/drawing/2014/main" id="{F4D03989-0CBD-CDE1-DBDD-B4DF8F114CFA}"/>
              </a:ext>
            </a:extLst>
          </p:cNvPr>
          <p:cNvGrpSpPr/>
          <p:nvPr/>
        </p:nvGrpSpPr>
        <p:grpSpPr>
          <a:xfrm>
            <a:off x="-27028" y="6203556"/>
            <a:ext cx="12220940" cy="654444"/>
            <a:chOff x="-27028" y="6203556"/>
            <a:chExt cx="12220940" cy="654444"/>
          </a:xfrm>
        </p:grpSpPr>
        <p:sp>
          <p:nvSpPr>
            <p:cNvPr id="16" name="Rectangle 15">
              <a:extLst>
                <a:ext uri="{FF2B5EF4-FFF2-40B4-BE49-F238E27FC236}">
                  <a16:creationId xmlns:a16="http://schemas.microsoft.com/office/drawing/2014/main" id="{EB89C710-55DB-B927-9C3A-2A61D776D111}"/>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srgbClr val="0E162D"/>
                </a:solidFill>
                <a:effectLst/>
                <a:uLnTx/>
                <a:uFillTx/>
                <a:latin typeface="Poppins" panose="00000500000000000000" pitchFamily="2" charset="0"/>
                <a:ea typeface="+mn-ea"/>
                <a:cs typeface="+mn-cs"/>
              </a:endParaRPr>
            </a:p>
          </p:txBody>
        </p:sp>
        <p:grpSp>
          <p:nvGrpSpPr>
            <p:cNvPr id="17" name="Group 16">
              <a:extLst>
                <a:ext uri="{FF2B5EF4-FFF2-40B4-BE49-F238E27FC236}">
                  <a16:creationId xmlns:a16="http://schemas.microsoft.com/office/drawing/2014/main" id="{0A18B308-E114-7215-B5D9-6B90D5C04213}"/>
                </a:ext>
              </a:extLst>
            </p:cNvPr>
            <p:cNvGrpSpPr/>
            <p:nvPr/>
          </p:nvGrpSpPr>
          <p:grpSpPr>
            <a:xfrm>
              <a:off x="-27028" y="6203556"/>
              <a:ext cx="12220940" cy="502558"/>
              <a:chOff x="-27028" y="6203556"/>
              <a:chExt cx="12220940" cy="502558"/>
            </a:xfrm>
          </p:grpSpPr>
          <p:pic>
            <p:nvPicPr>
              <p:cNvPr id="18" name="Graphic 17">
                <a:extLst>
                  <a:ext uri="{FF2B5EF4-FFF2-40B4-BE49-F238E27FC236}">
                    <a16:creationId xmlns:a16="http://schemas.microsoft.com/office/drawing/2014/main" id="{9CB84EF8-E1EA-889C-463F-38923E164A35}"/>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flipV="1">
                <a:off x="-27028" y="6203556"/>
                <a:ext cx="12220940" cy="49917"/>
              </a:xfrm>
              <a:prstGeom prst="rect">
                <a:avLst/>
              </a:prstGeom>
            </p:spPr>
          </p:pic>
          <p:sp>
            <p:nvSpPr>
              <p:cNvPr id="19" name="TextBox 18">
                <a:extLst>
                  <a:ext uri="{FF2B5EF4-FFF2-40B4-BE49-F238E27FC236}">
                    <a16:creationId xmlns:a16="http://schemas.microsoft.com/office/drawing/2014/main" id="{DF81B54A-AA9A-6234-8B3B-0D8E8D3B3723}"/>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rPr>
                  <a:t>© 2024 Vusi </a:t>
                </a:r>
                <a:r>
                  <a:rPr kumimoji="0" lang="en-US" sz="1200" b="0" i="0" u="none" strike="noStrike" kern="1200" cap="none" spc="0" normalizeH="0" baseline="0" noProof="0" dirty="0" err="1">
                    <a:ln>
                      <a:noFill/>
                    </a:ln>
                    <a:solidFill>
                      <a:prstClr val="white"/>
                    </a:solidFill>
                    <a:effectLst/>
                    <a:uLnTx/>
                    <a:uFillTx/>
                    <a:latin typeface="Poppins Light" panose="00000400000000000000" pitchFamily="2" charset="0"/>
                    <a:ea typeface="+mn-ea"/>
                    <a:cs typeface="Poppins Light" panose="00000400000000000000" pitchFamily="2" charset="0"/>
                  </a:rPr>
                  <a:t>Thembekwayo</a:t>
                </a:r>
                <a:r>
                  <a:rPr kumimoji="0" lang="en-US"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rPr>
                  <a:t>. All rights reserved.</a:t>
                </a:r>
                <a:endParaRPr kumimoji="0" lang="en-ZA"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endParaRPr>
              </a:p>
            </p:txBody>
          </p:sp>
        </p:grpSp>
      </p:grpSp>
    </p:spTree>
    <p:extLst>
      <p:ext uri="{BB962C8B-B14F-4D97-AF65-F5344CB8AC3E}">
        <p14:creationId xmlns:p14="http://schemas.microsoft.com/office/powerpoint/2010/main" val="5967052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8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2815AB10-36D3-1129-AB13-E79B381B8158}"/>
              </a:ext>
            </a:extLst>
          </p:cNvPr>
          <p:cNvSpPr txBox="1"/>
          <p:nvPr/>
        </p:nvSpPr>
        <p:spPr>
          <a:xfrm>
            <a:off x="1983757" y="2472211"/>
            <a:ext cx="8199369" cy="1095685"/>
          </a:xfrm>
          <a:prstGeom prst="rect">
            <a:avLst/>
          </a:prstGeom>
          <a:noFill/>
          <a:ln>
            <a:noFill/>
          </a:ln>
          <a:effectLst>
            <a:outerShdw blurRad="50800" dist="38100" dir="2700000" algn="tl" rotWithShape="0">
              <a:prstClr val="black">
                <a:alpha val="40000"/>
              </a:prstClr>
            </a:outerShdw>
          </a:effectLst>
          <a:scene3d>
            <a:camera prst="orthographicFront"/>
            <a:lightRig rig="morning" dir="t"/>
          </a:scene3d>
          <a:sp3d>
            <a:bevelT/>
          </a:sp3d>
        </p:spPr>
        <p:txBody>
          <a:bodyPr wrap="square" rtlCol="0">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4800" b="1" i="0" u="none" strike="noStrike" kern="0" cap="none" spc="0" normalizeH="0" baseline="0" noProof="0" dirty="0">
                <a:ln>
                  <a:noFill/>
                </a:ln>
                <a:solidFill>
                  <a:srgbClr val="FFC000"/>
                </a:solidFill>
                <a:effectLst/>
                <a:uLnTx/>
                <a:uFillTx/>
                <a:latin typeface="Poppins Bold"/>
                <a:ea typeface="+mn-ea"/>
                <a:cs typeface="Poppins Bold italic" panose="00000800000000000000" pitchFamily="2" charset="0"/>
                <a:sym typeface="Arial"/>
              </a:rPr>
              <a:t>LET’S START!</a:t>
            </a:r>
          </a:p>
        </p:txBody>
      </p:sp>
      <p:grpSp>
        <p:nvGrpSpPr>
          <p:cNvPr id="2" name="Group 1">
            <a:extLst>
              <a:ext uri="{FF2B5EF4-FFF2-40B4-BE49-F238E27FC236}">
                <a16:creationId xmlns:a16="http://schemas.microsoft.com/office/drawing/2014/main" id="{B8678146-5059-9FF6-B0DD-4EC79E72E049}"/>
              </a:ext>
            </a:extLst>
          </p:cNvPr>
          <p:cNvGrpSpPr/>
          <p:nvPr/>
        </p:nvGrpSpPr>
        <p:grpSpPr>
          <a:xfrm>
            <a:off x="-27028" y="6203556"/>
            <a:ext cx="12220940" cy="654444"/>
            <a:chOff x="-27028" y="6203556"/>
            <a:chExt cx="12220940" cy="654444"/>
          </a:xfrm>
        </p:grpSpPr>
        <p:sp>
          <p:nvSpPr>
            <p:cNvPr id="4" name="Rectangle 3">
              <a:extLst>
                <a:ext uri="{FF2B5EF4-FFF2-40B4-BE49-F238E27FC236}">
                  <a16:creationId xmlns:a16="http://schemas.microsoft.com/office/drawing/2014/main" id="{8260E05B-60A3-9C74-7BA7-A969D48003C8}"/>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srgbClr val="0E162D"/>
                </a:solidFill>
                <a:effectLst/>
                <a:uLnTx/>
                <a:uFillTx/>
                <a:latin typeface="Poppins"/>
                <a:ea typeface="+mn-ea"/>
                <a:cs typeface="+mn-cs"/>
              </a:endParaRPr>
            </a:p>
          </p:txBody>
        </p:sp>
        <p:grpSp>
          <p:nvGrpSpPr>
            <p:cNvPr id="5" name="Group 4">
              <a:extLst>
                <a:ext uri="{FF2B5EF4-FFF2-40B4-BE49-F238E27FC236}">
                  <a16:creationId xmlns:a16="http://schemas.microsoft.com/office/drawing/2014/main" id="{6F314367-A1EA-E534-F586-C003103CE2C4}"/>
                </a:ext>
              </a:extLst>
            </p:cNvPr>
            <p:cNvGrpSpPr/>
            <p:nvPr/>
          </p:nvGrpSpPr>
          <p:grpSpPr>
            <a:xfrm>
              <a:off x="-27028" y="6203556"/>
              <a:ext cx="12220940" cy="502558"/>
              <a:chOff x="-27028" y="6203556"/>
              <a:chExt cx="12220940" cy="502558"/>
            </a:xfrm>
          </p:grpSpPr>
          <p:pic>
            <p:nvPicPr>
              <p:cNvPr id="6" name="Graphic 5">
                <a:extLst>
                  <a:ext uri="{FF2B5EF4-FFF2-40B4-BE49-F238E27FC236}">
                    <a16:creationId xmlns:a16="http://schemas.microsoft.com/office/drawing/2014/main" id="{FE655688-92B1-8767-31CB-63A12386E45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V="1">
                <a:off x="-27028" y="6203556"/>
                <a:ext cx="12220940" cy="49917"/>
              </a:xfrm>
              <a:prstGeom prst="rect">
                <a:avLst/>
              </a:prstGeom>
            </p:spPr>
          </p:pic>
          <p:sp>
            <p:nvSpPr>
              <p:cNvPr id="11" name="TextBox 10">
                <a:extLst>
                  <a:ext uri="{FF2B5EF4-FFF2-40B4-BE49-F238E27FC236}">
                    <a16:creationId xmlns:a16="http://schemas.microsoft.com/office/drawing/2014/main" id="{9BBA4610-9239-C21F-7144-483411E81E91}"/>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rPr>
                  <a:t>© 2024 Vusi </a:t>
                </a:r>
                <a:r>
                  <a:rPr kumimoji="0" lang="en-US" sz="1200" b="0" i="0" u="none" strike="noStrike" kern="1200" cap="none" spc="0" normalizeH="0" baseline="0" noProof="0" dirty="0" err="1">
                    <a:ln>
                      <a:noFill/>
                    </a:ln>
                    <a:solidFill>
                      <a:srgbClr val="FFFFFF"/>
                    </a:solidFill>
                    <a:effectLst/>
                    <a:uLnTx/>
                    <a:uFillTx/>
                    <a:latin typeface="Poppins Light" panose="00000400000000000000" pitchFamily="2" charset="0"/>
                    <a:ea typeface="+mn-ea"/>
                    <a:cs typeface="Poppins Light" panose="00000400000000000000" pitchFamily="2" charset="0"/>
                  </a:rPr>
                  <a:t>Thembekwayo</a:t>
                </a:r>
                <a:r>
                  <a:rPr kumimoji="0" lang="en-US" sz="1200" b="0" i="0" u="none" strike="noStrike" kern="120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rPr>
                  <a:t>. All rights reserved.</a:t>
                </a:r>
                <a:endParaRPr kumimoji="0" lang="en-ZA" sz="1200" b="0" i="0" u="none" strike="noStrike" kern="120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endParaRPr>
              </a:p>
            </p:txBody>
          </p:sp>
        </p:grpSp>
      </p:grpSp>
    </p:spTree>
    <p:extLst>
      <p:ext uri="{BB962C8B-B14F-4D97-AF65-F5344CB8AC3E}">
        <p14:creationId xmlns:p14="http://schemas.microsoft.com/office/powerpoint/2010/main" val="1086373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5FDD4FCF-EA7B-AD20-9882-DC65673416D3}"/>
              </a:ext>
            </a:extLst>
          </p:cNvPr>
          <p:cNvGrpSpPr/>
          <p:nvPr/>
        </p:nvGrpSpPr>
        <p:grpSpPr>
          <a:xfrm>
            <a:off x="-27028" y="0"/>
            <a:ext cx="5249885" cy="6201125"/>
            <a:chOff x="-27028" y="0"/>
            <a:chExt cx="5249885" cy="6201125"/>
          </a:xfrm>
        </p:grpSpPr>
        <p:sp>
          <p:nvSpPr>
            <p:cNvPr id="3" name="Rectangle 2">
              <a:extLst>
                <a:ext uri="{FF2B5EF4-FFF2-40B4-BE49-F238E27FC236}">
                  <a16:creationId xmlns:a16="http://schemas.microsoft.com/office/drawing/2014/main" id="{ADEEE043-492C-ED64-6ECE-51B79E561015}"/>
                </a:ext>
              </a:extLst>
            </p:cNvPr>
            <p:cNvSpPr/>
            <p:nvPr/>
          </p:nvSpPr>
          <p:spPr>
            <a:xfrm>
              <a:off x="-27028" y="0"/>
              <a:ext cx="4865245" cy="6201125"/>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4" name="Isosceles Triangle 3">
              <a:extLst>
                <a:ext uri="{FF2B5EF4-FFF2-40B4-BE49-F238E27FC236}">
                  <a16:creationId xmlns:a16="http://schemas.microsoft.com/office/drawing/2014/main" id="{AC88CC14-D153-AFD8-6901-915A2F509A0C}"/>
                </a:ext>
              </a:extLst>
            </p:cNvPr>
            <p:cNvSpPr/>
            <p:nvPr/>
          </p:nvSpPr>
          <p:spPr>
            <a:xfrm rot="5400000">
              <a:off x="4630972" y="2908243"/>
              <a:ext cx="799129" cy="384640"/>
            </a:xfrm>
            <a:prstGeom prst="triangle">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FFFFFF"/>
                </a:solidFill>
                <a:effectLst/>
                <a:uLnTx/>
                <a:uFillTx/>
                <a:latin typeface="Poppins"/>
                <a:ea typeface="+mn-ea"/>
                <a:cs typeface="+mn-cs"/>
                <a:sym typeface="Arial"/>
              </a:endParaRPr>
            </a:p>
          </p:txBody>
        </p:sp>
      </p:grpSp>
      <p:sp>
        <p:nvSpPr>
          <p:cNvPr id="5" name="TextBox 4">
            <a:extLst>
              <a:ext uri="{FF2B5EF4-FFF2-40B4-BE49-F238E27FC236}">
                <a16:creationId xmlns:a16="http://schemas.microsoft.com/office/drawing/2014/main" id="{E2D36C04-3EF4-7F0C-2038-7D6BE0ED8D06}"/>
              </a:ext>
            </a:extLst>
          </p:cNvPr>
          <p:cNvSpPr txBox="1"/>
          <p:nvPr/>
        </p:nvSpPr>
        <p:spPr>
          <a:xfrm>
            <a:off x="5440728" y="1282243"/>
            <a:ext cx="6366486" cy="3636637"/>
          </a:xfrm>
          <a:prstGeom prst="rect">
            <a:avLst/>
          </a:prstGeom>
          <a:noFill/>
          <a:ln>
            <a:noFill/>
          </a:ln>
          <a:effectLst/>
          <a:scene3d>
            <a:camera prst="orthographicFront"/>
            <a:lightRig rig="morning" dir="t"/>
          </a:scene3d>
          <a:sp3d>
            <a:bevelT/>
          </a:sp3d>
        </p:spPr>
        <p:txBody>
          <a:bodyPr wrap="square" rtlCol="0">
            <a:spAutoFit/>
          </a:bodyPr>
          <a:lstStyle/>
          <a:p>
            <a:pPr marL="342900" marR="0" lvl="0" indent="-342900" algn="l" defTabSz="914400" rtl="0" eaLnBrk="1" fontAlgn="auto" latinLnBrk="0" hangingPunct="1">
              <a:lnSpc>
                <a:spcPct val="150000"/>
              </a:lnSpc>
              <a:spcBef>
                <a:spcPts val="0"/>
              </a:spcBef>
              <a:spcAft>
                <a:spcPts val="0"/>
              </a:spcAft>
              <a:buClr>
                <a:srgbClr val="FFFFFF"/>
              </a:buClr>
              <a:buSzTx/>
              <a:buFont typeface="Arial" panose="020B0604020202020204" pitchFamily="34" charset="0"/>
              <a:buChar char="•"/>
              <a:tabLst/>
              <a:defRPr/>
            </a:pPr>
            <a:r>
              <a:rPr kumimoji="0" lang="en-US" sz="2600" b="0" i="0" u="none" strike="noStrike" kern="0" cap="none" spc="0" normalizeH="0" baseline="0" noProof="0" dirty="0">
                <a:ln>
                  <a:noFill/>
                </a:ln>
                <a:solidFill>
                  <a:srgbClr val="FFC000"/>
                </a:solidFill>
                <a:effectLst/>
                <a:uLnTx/>
                <a:uFillTx/>
                <a:latin typeface="Poppins Bold"/>
                <a:ea typeface="+mn-ea"/>
                <a:cs typeface="Poppins Bold italic" panose="00000800000000000000" pitchFamily="2" charset="0"/>
                <a:sym typeface="Arial"/>
              </a:rPr>
              <a:t>Scaling </a:t>
            </a:r>
            <a:r>
              <a:rPr kumimoji="0" lang="en-US" sz="2600" b="0" i="0" u="none" strike="noStrike" kern="0" cap="none" spc="0" normalizeH="0" baseline="0" noProof="0" dirty="0">
                <a:ln>
                  <a:noFill/>
                </a:ln>
                <a:solidFill>
                  <a:schemeClr val="bg1"/>
                </a:solidFill>
                <a:effectLst/>
                <a:uLnTx/>
                <a:uFillTx/>
                <a:latin typeface="Poppins Bold"/>
                <a:ea typeface="+mn-ea"/>
                <a:cs typeface="Poppins Bold italic" panose="00000800000000000000" pitchFamily="2" charset="0"/>
                <a:sym typeface="Arial"/>
              </a:rPr>
              <a:t>a business and</a:t>
            </a:r>
            <a:r>
              <a:rPr kumimoji="0" lang="en-US" sz="2600" b="0" i="0" u="none" strike="noStrike" kern="0" cap="none" spc="0" normalizeH="0" noProof="0" dirty="0">
                <a:ln>
                  <a:noFill/>
                </a:ln>
                <a:solidFill>
                  <a:schemeClr val="bg1"/>
                </a:solidFill>
                <a:effectLst/>
                <a:uLnTx/>
                <a:uFillTx/>
                <a:latin typeface="Poppins Bold"/>
                <a:ea typeface="+mn-ea"/>
                <a:cs typeface="Poppins Bold italic" panose="00000800000000000000" pitchFamily="2" charset="0"/>
                <a:sym typeface="Arial"/>
              </a:rPr>
              <a:t> embracing innovation in the process</a:t>
            </a:r>
            <a:endParaRPr kumimoji="0" lang="en-US" sz="2600" b="0" i="0" u="none" strike="noStrike" kern="0" cap="none" spc="0" normalizeH="0" baseline="0" noProof="0" dirty="0">
              <a:ln>
                <a:noFill/>
              </a:ln>
              <a:solidFill>
                <a:schemeClr val="bg1"/>
              </a:solidFill>
              <a:effectLst/>
              <a:uLnTx/>
              <a:uFillTx/>
              <a:latin typeface="Poppins Bold"/>
              <a:ea typeface="+mn-ea"/>
              <a:cs typeface="Poppins Bold italic" panose="00000800000000000000" pitchFamily="2" charset="0"/>
              <a:sym typeface="Arial"/>
            </a:endParaRPr>
          </a:p>
          <a:p>
            <a:pPr marL="342900" marR="0" lvl="0" indent="-342900" algn="l" defTabSz="914400" rtl="0" eaLnBrk="1" fontAlgn="auto" latinLnBrk="0" hangingPunct="1">
              <a:lnSpc>
                <a:spcPct val="150000"/>
              </a:lnSpc>
              <a:spcBef>
                <a:spcPts val="0"/>
              </a:spcBef>
              <a:spcAft>
                <a:spcPts val="0"/>
              </a:spcAft>
              <a:buClr>
                <a:srgbClr val="FFFFFF"/>
              </a:buClr>
              <a:buSzTx/>
              <a:buFont typeface="Arial" panose="020B0604020202020204" pitchFamily="34" charset="0"/>
              <a:buChar char="•"/>
              <a:tabLst/>
              <a:defRPr/>
            </a:pPr>
            <a:r>
              <a:rPr kumimoji="0" lang="en-US" sz="2600" b="0" i="0" u="none" strike="noStrike" kern="0" cap="none" spc="0" normalizeH="0" baseline="0" noProof="0" dirty="0">
                <a:ln>
                  <a:noFill/>
                </a:ln>
                <a:solidFill>
                  <a:srgbClr val="FFC000"/>
                </a:solidFill>
                <a:effectLst/>
                <a:uLnTx/>
                <a:uFillTx/>
                <a:latin typeface="Poppins Bold"/>
                <a:ea typeface="+mn-ea"/>
                <a:cs typeface="Poppins Bold italic" panose="00000800000000000000" pitchFamily="2" charset="0"/>
                <a:sym typeface="Arial"/>
              </a:rPr>
              <a:t>Leadership</a:t>
            </a:r>
            <a:r>
              <a:rPr kumimoji="0" lang="en-US" sz="2600" b="0" i="0" u="none" strike="noStrike" kern="0" cap="none" spc="0" normalizeH="0" baseline="0" noProof="0" dirty="0">
                <a:ln>
                  <a:noFill/>
                </a:ln>
                <a:solidFill>
                  <a:schemeClr val="bg1"/>
                </a:solidFill>
                <a:effectLst/>
                <a:uLnTx/>
                <a:uFillTx/>
                <a:latin typeface="Poppins Bold"/>
                <a:ea typeface="+mn-ea"/>
                <a:cs typeface="Poppins Bold italic" panose="00000800000000000000" pitchFamily="2" charset="0"/>
                <a:sym typeface="Arial"/>
              </a:rPr>
              <a:t> Development</a:t>
            </a:r>
          </a:p>
          <a:p>
            <a:pPr marL="342900" marR="0" lvl="0" indent="-342900" algn="l" defTabSz="914400" rtl="0" eaLnBrk="1" fontAlgn="auto" latinLnBrk="0" hangingPunct="1">
              <a:lnSpc>
                <a:spcPct val="150000"/>
              </a:lnSpc>
              <a:spcBef>
                <a:spcPts val="0"/>
              </a:spcBef>
              <a:spcAft>
                <a:spcPts val="0"/>
              </a:spcAft>
              <a:buClr>
                <a:srgbClr val="FFFFFF"/>
              </a:buClr>
              <a:buSzTx/>
              <a:buFont typeface="Arial" panose="020B0604020202020204" pitchFamily="34" charset="0"/>
              <a:buChar char="•"/>
              <a:tabLst/>
              <a:defRPr/>
            </a:pPr>
            <a:r>
              <a:rPr kumimoji="0" lang="en-US" sz="2600" b="1" i="0" u="none" strike="noStrike" kern="0" cap="none" spc="0" normalizeH="0" baseline="0" noProof="0" dirty="0">
                <a:ln>
                  <a:noFill/>
                </a:ln>
                <a:solidFill>
                  <a:schemeClr val="bg1"/>
                </a:solidFill>
                <a:effectLst/>
                <a:uLnTx/>
                <a:uFillTx/>
                <a:latin typeface="Poppins Bold"/>
                <a:ea typeface="+mn-ea"/>
                <a:cs typeface="Poppins Bold italic" panose="00000800000000000000" pitchFamily="2" charset="0"/>
                <a:sym typeface="Arial"/>
              </a:rPr>
              <a:t>Building</a:t>
            </a:r>
            <a:r>
              <a:rPr kumimoji="0" lang="en-US" sz="2600" b="1" i="0" u="none" strike="noStrike" kern="0" cap="none" spc="0" normalizeH="0" noProof="0" dirty="0">
                <a:ln>
                  <a:noFill/>
                </a:ln>
                <a:solidFill>
                  <a:schemeClr val="bg1"/>
                </a:solidFill>
                <a:effectLst/>
                <a:uLnTx/>
                <a:uFillTx/>
                <a:latin typeface="Poppins Bold"/>
                <a:ea typeface="+mn-ea"/>
                <a:cs typeface="Poppins Bold italic" panose="00000800000000000000" pitchFamily="2" charset="0"/>
                <a:sym typeface="Arial"/>
              </a:rPr>
              <a:t> sustainable </a:t>
            </a:r>
            <a:r>
              <a:rPr kumimoji="0" lang="en-US" sz="2600" b="1" i="0" u="none" strike="noStrike" kern="0" cap="none" spc="0" normalizeH="0" noProof="0" dirty="0">
                <a:ln>
                  <a:noFill/>
                </a:ln>
                <a:solidFill>
                  <a:srgbClr val="FFC000"/>
                </a:solidFill>
                <a:effectLst/>
                <a:uLnTx/>
                <a:uFillTx/>
                <a:latin typeface="Poppins Bold"/>
                <a:ea typeface="+mn-ea"/>
                <a:cs typeface="Poppins Bold italic" panose="00000800000000000000" pitchFamily="2" charset="0"/>
                <a:sym typeface="Arial"/>
              </a:rPr>
              <a:t>business models</a:t>
            </a:r>
            <a:r>
              <a:rPr kumimoji="0" lang="en-US" sz="2600" b="1" i="0" u="none" strike="noStrike" kern="0" cap="none" spc="0" normalizeH="0" noProof="0" dirty="0">
                <a:ln>
                  <a:noFill/>
                </a:ln>
                <a:solidFill>
                  <a:schemeClr val="bg1"/>
                </a:solidFill>
                <a:effectLst/>
                <a:uLnTx/>
                <a:uFillTx/>
                <a:latin typeface="Poppins Bold"/>
                <a:ea typeface="+mn-ea"/>
                <a:cs typeface="Poppins Bold italic" panose="00000800000000000000" pitchFamily="2" charset="0"/>
                <a:sym typeface="Arial"/>
              </a:rPr>
              <a:t> with </a:t>
            </a:r>
            <a:r>
              <a:rPr kumimoji="0" lang="en-US" sz="2600" b="1" i="0" u="none" strike="noStrike" kern="0" cap="none" spc="0" normalizeH="0" noProof="0" dirty="0" err="1">
                <a:ln>
                  <a:noFill/>
                </a:ln>
                <a:solidFill>
                  <a:srgbClr val="FFC000"/>
                </a:solidFill>
                <a:effectLst/>
                <a:uLnTx/>
                <a:uFillTx/>
                <a:latin typeface="Poppins Bold"/>
                <a:ea typeface="+mn-ea"/>
                <a:cs typeface="Poppins Bold italic" panose="00000800000000000000" pitchFamily="2" charset="0"/>
                <a:sym typeface="Arial"/>
              </a:rPr>
              <a:t>socia</a:t>
            </a:r>
            <a:r>
              <a:rPr lang="en-US" sz="2600" b="1" kern="0" dirty="0">
                <a:solidFill>
                  <a:srgbClr val="FFC000"/>
                </a:solidFill>
                <a:latin typeface="Poppins Bold"/>
                <a:cs typeface="Poppins Bold italic" panose="00000800000000000000" pitchFamily="2" charset="0"/>
                <a:sym typeface="Arial"/>
              </a:rPr>
              <a:t>l impact </a:t>
            </a:r>
            <a:r>
              <a:rPr lang="en-US" sz="2600" b="1" kern="0" dirty="0">
                <a:solidFill>
                  <a:schemeClr val="bg1"/>
                </a:solidFill>
                <a:latin typeface="Poppins Bold"/>
                <a:cs typeface="Poppins Bold italic" panose="00000800000000000000" pitchFamily="2" charset="0"/>
                <a:sym typeface="Arial"/>
              </a:rPr>
              <a:t>in mind</a:t>
            </a:r>
            <a:endParaRPr kumimoji="0" lang="en-US" sz="2600" b="1" i="0" u="none" strike="noStrike" kern="0" cap="none" spc="0" normalizeH="0" baseline="0" noProof="0" dirty="0">
              <a:ln>
                <a:noFill/>
              </a:ln>
              <a:solidFill>
                <a:schemeClr val="bg1"/>
              </a:solidFill>
              <a:effectLst/>
              <a:uLnTx/>
              <a:uFillTx/>
              <a:latin typeface="Poppins Bold"/>
              <a:cs typeface="Poppins Bold italic" panose="00000800000000000000" pitchFamily="2" charset="0"/>
              <a:sym typeface="Arial"/>
            </a:endParaRPr>
          </a:p>
        </p:txBody>
      </p:sp>
      <p:sp>
        <p:nvSpPr>
          <p:cNvPr id="6" name="TextBox 5">
            <a:extLst>
              <a:ext uri="{FF2B5EF4-FFF2-40B4-BE49-F238E27FC236}">
                <a16:creationId xmlns:a16="http://schemas.microsoft.com/office/drawing/2014/main" id="{F3C822E3-4997-1917-12A1-6AB9E3BA1609}"/>
              </a:ext>
            </a:extLst>
          </p:cNvPr>
          <p:cNvSpPr txBox="1"/>
          <p:nvPr/>
        </p:nvSpPr>
        <p:spPr>
          <a:xfrm>
            <a:off x="708740" y="2416928"/>
            <a:ext cx="3480275" cy="1012072"/>
          </a:xfrm>
          <a:prstGeom prst="rect">
            <a:avLst/>
          </a:prstGeom>
          <a:noFill/>
          <a:ln>
            <a:noFill/>
          </a:ln>
          <a:effectLst>
            <a:outerShdw blurRad="50800" dist="38100" dir="2700000" algn="tl" rotWithShape="0">
              <a:prstClr val="black">
                <a:alpha val="40000"/>
              </a:prstClr>
            </a:outerShdw>
          </a:effectLst>
          <a:scene3d>
            <a:camera prst="orthographicFront"/>
            <a:lightRig rig="morning" dir="t"/>
          </a:scene3d>
          <a:sp3d>
            <a:bevelT/>
          </a:sp3d>
        </p:spPr>
        <p:txBody>
          <a:bodyPr wrap="square" rtlCol="0">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4400" b="0" i="0" u="none" strike="noStrike" kern="0" cap="none" spc="0" normalizeH="0" baseline="0" noProof="0" dirty="0">
                <a:ln>
                  <a:noFill/>
                </a:ln>
                <a:solidFill>
                  <a:srgbClr val="FFFFFF"/>
                </a:solidFill>
                <a:effectLst/>
                <a:uLnTx/>
                <a:uFillTx/>
                <a:latin typeface="Poppins Bold"/>
                <a:ea typeface="+mn-ea"/>
                <a:cs typeface="Poppins Bold italic" panose="00000800000000000000" pitchFamily="2" charset="0"/>
                <a:sym typeface="Arial"/>
              </a:rPr>
              <a:t>AGENDA</a:t>
            </a:r>
          </a:p>
        </p:txBody>
      </p:sp>
      <p:grpSp>
        <p:nvGrpSpPr>
          <p:cNvPr id="11" name="Group 10">
            <a:extLst>
              <a:ext uri="{FF2B5EF4-FFF2-40B4-BE49-F238E27FC236}">
                <a16:creationId xmlns:a16="http://schemas.microsoft.com/office/drawing/2014/main" id="{8A66D330-B82C-2765-3C38-AA7F136CDF65}"/>
              </a:ext>
            </a:extLst>
          </p:cNvPr>
          <p:cNvGrpSpPr/>
          <p:nvPr/>
        </p:nvGrpSpPr>
        <p:grpSpPr>
          <a:xfrm>
            <a:off x="-27028" y="6203556"/>
            <a:ext cx="12220940" cy="654444"/>
            <a:chOff x="-27028" y="6203556"/>
            <a:chExt cx="12220940" cy="654444"/>
          </a:xfrm>
        </p:grpSpPr>
        <p:sp>
          <p:nvSpPr>
            <p:cNvPr id="12" name="Rectangle 11">
              <a:extLst>
                <a:ext uri="{FF2B5EF4-FFF2-40B4-BE49-F238E27FC236}">
                  <a16:creationId xmlns:a16="http://schemas.microsoft.com/office/drawing/2014/main" id="{2A5E26F9-3C3D-4BF6-1782-BEE8280F9658}"/>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srgbClr val="0E162D"/>
                </a:solidFill>
                <a:effectLst/>
                <a:uLnTx/>
                <a:uFillTx/>
                <a:latin typeface="Poppins"/>
                <a:ea typeface="+mn-ea"/>
                <a:cs typeface="+mn-cs"/>
              </a:endParaRPr>
            </a:p>
          </p:txBody>
        </p:sp>
        <p:grpSp>
          <p:nvGrpSpPr>
            <p:cNvPr id="13" name="Group 12">
              <a:extLst>
                <a:ext uri="{FF2B5EF4-FFF2-40B4-BE49-F238E27FC236}">
                  <a16:creationId xmlns:a16="http://schemas.microsoft.com/office/drawing/2014/main" id="{E0C2FF01-C950-A8F1-E95B-7FF6D0B72D50}"/>
                </a:ext>
              </a:extLst>
            </p:cNvPr>
            <p:cNvGrpSpPr/>
            <p:nvPr/>
          </p:nvGrpSpPr>
          <p:grpSpPr>
            <a:xfrm>
              <a:off x="-27028" y="6203556"/>
              <a:ext cx="12220940" cy="502558"/>
              <a:chOff x="-27028" y="6203556"/>
              <a:chExt cx="12220940" cy="502558"/>
            </a:xfrm>
          </p:grpSpPr>
          <p:pic>
            <p:nvPicPr>
              <p:cNvPr id="14" name="Graphic 13">
                <a:extLst>
                  <a:ext uri="{FF2B5EF4-FFF2-40B4-BE49-F238E27FC236}">
                    <a16:creationId xmlns:a16="http://schemas.microsoft.com/office/drawing/2014/main" id="{055436F2-DA00-5FAA-967A-D4B48553D56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15" name="TextBox 14">
                <a:extLst>
                  <a:ext uri="{FF2B5EF4-FFF2-40B4-BE49-F238E27FC236}">
                    <a16:creationId xmlns:a16="http://schemas.microsoft.com/office/drawing/2014/main" id="{B9FF0B59-38D3-E665-6BB9-F84027157378}"/>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rPr>
                  <a:t>© 2024 Vusi </a:t>
                </a:r>
                <a:r>
                  <a:rPr kumimoji="0" lang="en-US" sz="1200" b="0" i="0" u="none" strike="noStrike" kern="1200" cap="none" spc="0" normalizeH="0" baseline="0" noProof="0" dirty="0" err="1">
                    <a:ln>
                      <a:noFill/>
                    </a:ln>
                    <a:solidFill>
                      <a:srgbClr val="FFFFFF"/>
                    </a:solidFill>
                    <a:effectLst/>
                    <a:uLnTx/>
                    <a:uFillTx/>
                    <a:latin typeface="Poppins Light" panose="00000400000000000000" pitchFamily="2" charset="0"/>
                    <a:ea typeface="+mn-ea"/>
                    <a:cs typeface="Poppins Light" panose="00000400000000000000" pitchFamily="2" charset="0"/>
                  </a:rPr>
                  <a:t>Thembekwayo</a:t>
                </a:r>
                <a:r>
                  <a:rPr kumimoji="0" lang="en-US" sz="1200" b="0" i="0" u="none" strike="noStrike" kern="120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rPr>
                  <a:t>. All rights reserved.</a:t>
                </a:r>
                <a:endParaRPr kumimoji="0" lang="en-ZA" sz="1200" b="0" i="0" u="none" strike="noStrike" kern="120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endParaRPr>
              </a:p>
            </p:txBody>
          </p:sp>
        </p:grpSp>
      </p:grpSp>
    </p:spTree>
    <p:extLst>
      <p:ext uri="{BB962C8B-B14F-4D97-AF65-F5344CB8AC3E}">
        <p14:creationId xmlns:p14="http://schemas.microsoft.com/office/powerpoint/2010/main" val="3227558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anim calcmode="lin" valueType="num">
                                      <p:cBhvr additive="base">
                                        <p:cTn id="2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anim calcmode="lin" valueType="num">
                                      <p:cBhvr additive="base">
                                        <p:cTn id="3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150AEB-8729-071B-619E-DEE5BD00D615}"/>
              </a:ext>
            </a:extLst>
          </p:cNvPr>
          <p:cNvPicPr>
            <a:picLocks noChangeAspect="1"/>
          </p:cNvPicPr>
          <p:nvPr/>
        </p:nvPicPr>
        <p:blipFill>
          <a:blip r:embed="rId2"/>
          <a:srcRect t="10391"/>
          <a:stretch/>
        </p:blipFill>
        <p:spPr>
          <a:xfrm>
            <a:off x="-7108" y="0"/>
            <a:ext cx="12325756" cy="7363264"/>
          </a:xfrm>
          <a:prstGeom prst="rect">
            <a:avLst/>
          </a:prstGeom>
        </p:spPr>
      </p:pic>
      <p:sp>
        <p:nvSpPr>
          <p:cNvPr id="9" name="Rectangle 8">
            <a:extLst>
              <a:ext uri="{FF2B5EF4-FFF2-40B4-BE49-F238E27FC236}">
                <a16:creationId xmlns:a16="http://schemas.microsoft.com/office/drawing/2014/main" id="{4AFD18C2-4E0B-2D0F-5F05-BFFA6E2E66BD}"/>
              </a:ext>
            </a:extLst>
          </p:cNvPr>
          <p:cNvSpPr/>
          <p:nvPr/>
        </p:nvSpPr>
        <p:spPr>
          <a:xfrm>
            <a:off x="-7108" y="0"/>
            <a:ext cx="12325756" cy="7131136"/>
          </a:xfrm>
          <a:prstGeom prst="rect">
            <a:avLst/>
          </a:prstGeom>
          <a:solidFill>
            <a:schemeClr val="tx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a:ln>
                <a:noFill/>
              </a:ln>
              <a:solidFill>
                <a:prstClr val="white"/>
              </a:solidFill>
              <a:effectLst/>
              <a:uLnTx/>
              <a:uFillTx/>
              <a:latin typeface="Poppins"/>
              <a:ea typeface="+mn-ea"/>
              <a:cs typeface="+mn-cs"/>
            </a:endParaRPr>
          </a:p>
        </p:txBody>
      </p:sp>
      <p:grpSp>
        <p:nvGrpSpPr>
          <p:cNvPr id="3" name="Google Shape;260;p7">
            <a:extLst>
              <a:ext uri="{FF2B5EF4-FFF2-40B4-BE49-F238E27FC236}">
                <a16:creationId xmlns:a16="http://schemas.microsoft.com/office/drawing/2014/main" id="{0679850F-ACE6-A5EF-3BAE-0A58E7D57CD7}"/>
              </a:ext>
            </a:extLst>
          </p:cNvPr>
          <p:cNvGrpSpPr/>
          <p:nvPr/>
        </p:nvGrpSpPr>
        <p:grpSpPr>
          <a:xfrm>
            <a:off x="-27028" y="6203556"/>
            <a:ext cx="12220940" cy="654444"/>
            <a:chOff x="-27028" y="6203556"/>
            <a:chExt cx="12220940" cy="654444"/>
          </a:xfrm>
        </p:grpSpPr>
        <p:sp>
          <p:nvSpPr>
            <p:cNvPr id="4" name="Google Shape;261;p7">
              <a:extLst>
                <a:ext uri="{FF2B5EF4-FFF2-40B4-BE49-F238E27FC236}">
                  <a16:creationId xmlns:a16="http://schemas.microsoft.com/office/drawing/2014/main" id="{F5522FA6-C738-02AE-3363-618534D52B39}"/>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5" name="Google Shape;262;p7">
              <a:extLst>
                <a:ext uri="{FF2B5EF4-FFF2-40B4-BE49-F238E27FC236}">
                  <a16:creationId xmlns:a16="http://schemas.microsoft.com/office/drawing/2014/main" id="{5ED9F206-89FB-765E-E2F8-C1AEEC2632E6}"/>
                </a:ext>
              </a:extLst>
            </p:cNvPr>
            <p:cNvGrpSpPr/>
            <p:nvPr/>
          </p:nvGrpSpPr>
          <p:grpSpPr>
            <a:xfrm>
              <a:off x="-27028" y="6203556"/>
              <a:ext cx="12220940" cy="502558"/>
              <a:chOff x="-27028" y="6203556"/>
              <a:chExt cx="12220940" cy="502558"/>
            </a:xfrm>
          </p:grpSpPr>
          <p:pic>
            <p:nvPicPr>
              <p:cNvPr id="6" name="Google Shape;263;p7">
                <a:extLst>
                  <a:ext uri="{FF2B5EF4-FFF2-40B4-BE49-F238E27FC236}">
                    <a16:creationId xmlns:a16="http://schemas.microsoft.com/office/drawing/2014/main" id="{900B485E-E340-EDA5-A5A4-C9D33EFC1D39}"/>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7" name="Google Shape;264;p7">
                <a:extLst>
                  <a:ext uri="{FF2B5EF4-FFF2-40B4-BE49-F238E27FC236}">
                    <a16:creationId xmlns:a16="http://schemas.microsoft.com/office/drawing/2014/main" id="{0169B561-9AB7-275A-7D35-18CFB7EEB548}"/>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
        <p:nvSpPr>
          <p:cNvPr id="10" name="Google Shape;214;p34">
            <a:extLst>
              <a:ext uri="{FF2B5EF4-FFF2-40B4-BE49-F238E27FC236}">
                <a16:creationId xmlns:a16="http://schemas.microsoft.com/office/drawing/2014/main" id="{39473E3F-0394-92B3-1D72-5AE31F1B3D8C}"/>
              </a:ext>
            </a:extLst>
          </p:cNvPr>
          <p:cNvSpPr txBox="1"/>
          <p:nvPr/>
        </p:nvSpPr>
        <p:spPr>
          <a:xfrm rot="-392710">
            <a:off x="740072" y="2129510"/>
            <a:ext cx="10509776" cy="1200288"/>
          </a:xfrm>
          <a:prstGeom prst="rect">
            <a:avLst/>
          </a:prstGeom>
          <a:noFill/>
          <a:ln>
            <a:noFill/>
          </a:ln>
          <a:effectLst>
            <a:outerShdw blurRad="76200" dist="38100" dir="16200000" rotWithShape="0">
              <a:srgbClr val="000000">
                <a:alpha val="84705"/>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8000"/>
              <a:buFont typeface="Impact"/>
              <a:buNone/>
              <a:tabLst/>
              <a:defRPr/>
            </a:pPr>
            <a:r>
              <a:rPr kumimoji="0" lang="en-US" sz="7200" b="0" i="1" u="none" strike="noStrike" kern="1200" cap="none" spc="0" normalizeH="0" baseline="0" noProof="0" dirty="0">
                <a:ln>
                  <a:noFill/>
                </a:ln>
                <a:solidFill>
                  <a:prstClr val="white"/>
                </a:solidFill>
                <a:effectLst/>
                <a:uLnTx/>
                <a:uFillTx/>
                <a:latin typeface="Impact"/>
                <a:ea typeface="Impact"/>
                <a:cs typeface="Impact"/>
                <a:sym typeface="Impact"/>
              </a:rPr>
              <a:t>ENTREPRENEURSHIP</a:t>
            </a:r>
            <a:endParaRPr kumimoji="0" sz="7200" b="0" i="1" u="none" strike="noStrike" kern="1200" cap="none" spc="0" normalizeH="0" baseline="0" noProof="0" dirty="0">
              <a:ln>
                <a:noFill/>
              </a:ln>
              <a:solidFill>
                <a:prstClr val="white"/>
              </a:solidFill>
              <a:effectLst/>
              <a:uLnTx/>
              <a:uFillTx/>
              <a:latin typeface="Impact"/>
              <a:ea typeface="Impact"/>
              <a:cs typeface="Impact"/>
              <a:sym typeface="Impact"/>
            </a:endParaRPr>
          </a:p>
        </p:txBody>
      </p:sp>
      <p:sp>
        <p:nvSpPr>
          <p:cNvPr id="11" name="Google Shape;214;p34">
            <a:extLst>
              <a:ext uri="{FF2B5EF4-FFF2-40B4-BE49-F238E27FC236}">
                <a16:creationId xmlns:a16="http://schemas.microsoft.com/office/drawing/2014/main" id="{7D152BCC-7FE9-80B0-496D-BA1BBA6F04E0}"/>
              </a:ext>
            </a:extLst>
          </p:cNvPr>
          <p:cNvSpPr txBox="1"/>
          <p:nvPr/>
        </p:nvSpPr>
        <p:spPr>
          <a:xfrm rot="-392710">
            <a:off x="740072" y="2809524"/>
            <a:ext cx="10509776" cy="1569620"/>
          </a:xfrm>
          <a:prstGeom prst="rect">
            <a:avLst/>
          </a:prstGeom>
          <a:noFill/>
          <a:ln>
            <a:noFill/>
          </a:ln>
          <a:effectLst>
            <a:outerShdw blurRad="76200" dist="38100" dir="16200000" rotWithShape="0">
              <a:srgbClr val="000000">
                <a:alpha val="84705"/>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8000"/>
              <a:buFont typeface="Impact"/>
              <a:buNone/>
              <a:tabLst/>
              <a:defRPr/>
            </a:pPr>
            <a:r>
              <a:rPr kumimoji="0" lang="en-US" sz="9600" b="0" i="1" u="none" strike="noStrike" kern="1200" cap="none" spc="0" normalizeH="0" baseline="0" noProof="0" dirty="0">
                <a:ln>
                  <a:noFill/>
                </a:ln>
                <a:solidFill>
                  <a:srgbClr val="FFC000"/>
                </a:solidFill>
                <a:effectLst/>
                <a:uLnTx/>
                <a:uFillTx/>
                <a:latin typeface="Impact"/>
                <a:ea typeface="Impact"/>
                <a:cs typeface="Impact"/>
                <a:sym typeface="Impact"/>
              </a:rPr>
              <a:t>TRENDS</a:t>
            </a:r>
            <a:endParaRPr kumimoji="0" sz="9600" b="0" i="1" u="none" strike="noStrike" kern="1200" cap="none" spc="0" normalizeH="0" baseline="0" noProof="0" dirty="0">
              <a:ln>
                <a:noFill/>
              </a:ln>
              <a:solidFill>
                <a:srgbClr val="FFC000"/>
              </a:solidFill>
              <a:effectLst/>
              <a:uLnTx/>
              <a:uFillTx/>
              <a:latin typeface="Impact"/>
              <a:ea typeface="Impact"/>
              <a:cs typeface="Impact"/>
              <a:sym typeface="Impact"/>
            </a:endParaRPr>
          </a:p>
        </p:txBody>
      </p:sp>
    </p:spTree>
    <p:extLst>
      <p:ext uri="{BB962C8B-B14F-4D97-AF65-F5344CB8AC3E}">
        <p14:creationId xmlns:p14="http://schemas.microsoft.com/office/powerpoint/2010/main" val="4158489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0-#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par>
                                <p:cTn id="13" presetID="10"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A4DDBC8-76CD-07CF-12A5-BD4EBEF3F19F}"/>
              </a:ext>
            </a:extLst>
          </p:cNvPr>
          <p:cNvGrpSpPr/>
          <p:nvPr/>
        </p:nvGrpSpPr>
        <p:grpSpPr>
          <a:xfrm>
            <a:off x="0" y="5887126"/>
            <a:ext cx="12220940" cy="448162"/>
            <a:chOff x="0" y="5887126"/>
            <a:chExt cx="12220940" cy="448162"/>
          </a:xfrm>
        </p:grpSpPr>
        <p:sp>
          <p:nvSpPr>
            <p:cNvPr id="4" name="Rectangle 3">
              <a:extLst>
                <a:ext uri="{FF2B5EF4-FFF2-40B4-BE49-F238E27FC236}">
                  <a16:creationId xmlns:a16="http://schemas.microsoft.com/office/drawing/2014/main" id="{72A8A895-4A0F-7E49-11DD-8CEA2D5212D7}"/>
                </a:ext>
              </a:extLst>
            </p:cNvPr>
            <p:cNvSpPr/>
            <p:nvPr/>
          </p:nvSpPr>
          <p:spPr>
            <a:xfrm>
              <a:off x="0" y="5887126"/>
              <a:ext cx="12220940" cy="44816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a:ln>
                  <a:noFill/>
                </a:ln>
                <a:solidFill>
                  <a:prstClr val="white"/>
                </a:solidFill>
                <a:effectLst/>
                <a:uLnTx/>
                <a:uFillTx/>
                <a:latin typeface="Poppins"/>
                <a:ea typeface="+mn-ea"/>
                <a:cs typeface="+mn-cs"/>
              </a:endParaRPr>
            </a:p>
          </p:txBody>
        </p:sp>
        <p:sp>
          <p:nvSpPr>
            <p:cNvPr id="6" name="TextBox 5">
              <a:extLst>
                <a:ext uri="{FF2B5EF4-FFF2-40B4-BE49-F238E27FC236}">
                  <a16:creationId xmlns:a16="http://schemas.microsoft.com/office/drawing/2014/main" id="{75A92238-6938-3E0D-DD71-CF16CE6F08BA}"/>
                </a:ext>
              </a:extLst>
            </p:cNvPr>
            <p:cNvSpPr txBox="1"/>
            <p:nvPr/>
          </p:nvSpPr>
          <p:spPr>
            <a:xfrm>
              <a:off x="2590800" y="5923106"/>
              <a:ext cx="7010400"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Poppins"/>
                  <a:ea typeface="+mn-ea"/>
                  <a:cs typeface="Poppins Light" panose="00000400000000000000" pitchFamily="2" charset="0"/>
                </a:rPr>
                <a:t>DATA SOURCE: </a:t>
              </a:r>
              <a:r>
                <a:rPr kumimoji="0" lang="en-US" sz="1100" b="1" i="0" u="none" strike="noStrike" kern="1200" cap="none" spc="0" normalizeH="0" baseline="0" noProof="0" dirty="0">
                  <a:ln>
                    <a:noFill/>
                  </a:ln>
                  <a:solidFill>
                    <a:prstClr val="black"/>
                  </a:solidFill>
                  <a:effectLst/>
                  <a:uLnTx/>
                  <a:uFillTx/>
                  <a:latin typeface="Poppins"/>
                  <a:ea typeface="+mn-ea"/>
                  <a:cs typeface="Poppins Light" panose="00000400000000000000" pitchFamily="2" charset="0"/>
                  <a:hlinkClick r:id="rId2"/>
                </a:rPr>
                <a:t>www.</a:t>
              </a:r>
              <a:r>
                <a:rPr kumimoji="0" lang="en-US" sz="1100" b="1" i="0" u="none" strike="noStrike" kern="1200" cap="none" spc="0" normalizeH="0" baseline="0" noProof="0" dirty="0">
                  <a:ln>
                    <a:noFill/>
                  </a:ln>
                  <a:solidFill>
                    <a:srgbClr val="0070C0"/>
                  </a:solidFill>
                  <a:effectLst/>
                  <a:uLnTx/>
                  <a:uFillTx/>
                  <a:latin typeface="Poppins"/>
                  <a:ea typeface="+mn-ea"/>
                  <a:cs typeface="Poppins Light" panose="00000400000000000000" pitchFamily="2" charset="0"/>
                  <a:hlinkClick r:id="rId2"/>
                </a:rPr>
                <a:t>satista.com</a:t>
              </a:r>
              <a:endParaRPr kumimoji="0" lang="en-ZA" sz="1100" b="0" i="0" u="none" strike="noStrike" kern="1200" cap="none" spc="0" normalizeH="0" baseline="0" noProof="0" dirty="0">
                <a:ln>
                  <a:noFill/>
                </a:ln>
                <a:solidFill>
                  <a:srgbClr val="0070C0"/>
                </a:solidFill>
                <a:effectLst/>
                <a:uLnTx/>
                <a:uFillTx/>
                <a:latin typeface="Poppins"/>
                <a:ea typeface="+mn-ea"/>
                <a:cs typeface="Poppins Light" panose="00000400000000000000" pitchFamily="2" charset="0"/>
              </a:endParaRPr>
            </a:p>
          </p:txBody>
        </p:sp>
      </p:grpSp>
      <p:grpSp>
        <p:nvGrpSpPr>
          <p:cNvPr id="7" name="Google Shape;260;p7">
            <a:extLst>
              <a:ext uri="{FF2B5EF4-FFF2-40B4-BE49-F238E27FC236}">
                <a16:creationId xmlns:a16="http://schemas.microsoft.com/office/drawing/2014/main" id="{41A5DE31-C1FB-9F14-FF5C-AD54F575BBD1}"/>
              </a:ext>
            </a:extLst>
          </p:cNvPr>
          <p:cNvGrpSpPr/>
          <p:nvPr/>
        </p:nvGrpSpPr>
        <p:grpSpPr>
          <a:xfrm>
            <a:off x="-27028" y="6203556"/>
            <a:ext cx="12220940" cy="654444"/>
            <a:chOff x="-27028" y="6203556"/>
            <a:chExt cx="12220940" cy="654444"/>
          </a:xfrm>
        </p:grpSpPr>
        <p:sp>
          <p:nvSpPr>
            <p:cNvPr id="8" name="Google Shape;261;p7">
              <a:extLst>
                <a:ext uri="{FF2B5EF4-FFF2-40B4-BE49-F238E27FC236}">
                  <a16:creationId xmlns:a16="http://schemas.microsoft.com/office/drawing/2014/main" id="{85032181-0EA5-D141-89AE-062BBE04CD31}"/>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1200" cap="none" spc="0" normalizeH="0" baseline="0" noProof="0">
                <a:ln>
                  <a:noFill/>
                </a:ln>
                <a:solidFill>
                  <a:srgbClr val="0E162D"/>
                </a:solidFill>
                <a:effectLst/>
                <a:uLnTx/>
                <a:uFillTx/>
                <a:latin typeface="Poppins"/>
                <a:ea typeface="Poppins"/>
                <a:cs typeface="Poppins"/>
                <a:sym typeface="Poppins"/>
              </a:endParaRPr>
            </a:p>
          </p:txBody>
        </p:sp>
        <p:grpSp>
          <p:nvGrpSpPr>
            <p:cNvPr id="9" name="Google Shape;262;p7">
              <a:extLst>
                <a:ext uri="{FF2B5EF4-FFF2-40B4-BE49-F238E27FC236}">
                  <a16:creationId xmlns:a16="http://schemas.microsoft.com/office/drawing/2014/main" id="{61B4CA1D-83A3-0B60-FB80-0BC59D83F166}"/>
                </a:ext>
              </a:extLst>
            </p:cNvPr>
            <p:cNvGrpSpPr/>
            <p:nvPr/>
          </p:nvGrpSpPr>
          <p:grpSpPr>
            <a:xfrm>
              <a:off x="-27028" y="6203556"/>
              <a:ext cx="12220940" cy="502558"/>
              <a:chOff x="-27028" y="6203556"/>
              <a:chExt cx="12220940" cy="502558"/>
            </a:xfrm>
          </p:grpSpPr>
          <p:pic>
            <p:nvPicPr>
              <p:cNvPr id="10" name="Google Shape;263;p7">
                <a:extLst>
                  <a:ext uri="{FF2B5EF4-FFF2-40B4-BE49-F238E27FC236}">
                    <a16:creationId xmlns:a16="http://schemas.microsoft.com/office/drawing/2014/main" id="{7B8865A3-5BE0-D106-093F-B3AB94F7B5C4}"/>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11" name="Google Shape;264;p7">
                <a:extLst>
                  <a:ext uri="{FF2B5EF4-FFF2-40B4-BE49-F238E27FC236}">
                    <a16:creationId xmlns:a16="http://schemas.microsoft.com/office/drawing/2014/main" id="{02B64413-9A22-CC55-C934-05E2E6E85721}"/>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120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
        <p:nvSpPr>
          <p:cNvPr id="12" name="Google Shape;111;p4">
            <a:extLst>
              <a:ext uri="{FF2B5EF4-FFF2-40B4-BE49-F238E27FC236}">
                <a16:creationId xmlns:a16="http://schemas.microsoft.com/office/drawing/2014/main" id="{9F6B9CDA-847E-523B-F4BC-26FCAB9363BA}"/>
              </a:ext>
            </a:extLst>
          </p:cNvPr>
          <p:cNvSpPr txBox="1"/>
          <p:nvPr/>
        </p:nvSpPr>
        <p:spPr>
          <a:xfrm>
            <a:off x="538843" y="392681"/>
            <a:ext cx="11114314" cy="523180"/>
          </a:xfrm>
          <a:prstGeom prst="rect">
            <a:avLst/>
          </a:prstGeom>
          <a:noFill/>
          <a:ln>
            <a:noFill/>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4800"/>
              <a:buFont typeface="Arial"/>
              <a:buNone/>
              <a:tabLst/>
              <a:defRPr/>
            </a:pPr>
            <a:r>
              <a:rPr kumimoji="0" lang="en-US" sz="2800" b="1" i="0" u="none" strike="noStrike" kern="1200" cap="none" spc="0" normalizeH="0" baseline="0" noProof="0" dirty="0">
                <a:ln>
                  <a:noFill/>
                </a:ln>
                <a:solidFill>
                  <a:prstClr val="white"/>
                </a:solidFill>
                <a:effectLst/>
                <a:uLnTx/>
                <a:uFillTx/>
                <a:latin typeface="Poppins"/>
                <a:ea typeface="Poppins"/>
                <a:cs typeface="Poppins"/>
                <a:sym typeface="Poppins"/>
              </a:rPr>
              <a:t>ENTREPRENEURAL SPIRIT INDEX IN 2021, </a:t>
            </a:r>
            <a:r>
              <a:rPr kumimoji="0" lang="en-US" sz="2800" b="1" i="0" u="none" strike="noStrike" kern="1200" cap="none" spc="0" normalizeH="0" baseline="0" noProof="0" dirty="0">
                <a:ln>
                  <a:noFill/>
                </a:ln>
                <a:solidFill>
                  <a:srgbClr val="FFC000"/>
                </a:solidFill>
                <a:effectLst/>
                <a:uLnTx/>
                <a:uFillTx/>
                <a:latin typeface="Poppins"/>
                <a:ea typeface="Poppins"/>
                <a:cs typeface="Poppins"/>
                <a:sym typeface="Poppins"/>
              </a:rPr>
              <a:t>BY GENERATION</a:t>
            </a:r>
            <a:endParaRPr kumimoji="0" sz="1050"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endParaRPr>
          </a:p>
        </p:txBody>
      </p:sp>
      <p:graphicFrame>
        <p:nvGraphicFramePr>
          <p:cNvPr id="19" name="Chart 18">
            <a:extLst>
              <a:ext uri="{FF2B5EF4-FFF2-40B4-BE49-F238E27FC236}">
                <a16:creationId xmlns:a16="http://schemas.microsoft.com/office/drawing/2014/main" id="{A12A9632-41C3-DC92-408C-5A4E4BE7A649}"/>
              </a:ext>
            </a:extLst>
          </p:cNvPr>
          <p:cNvGraphicFramePr/>
          <p:nvPr/>
        </p:nvGraphicFramePr>
        <p:xfrm>
          <a:off x="2019442" y="1032969"/>
          <a:ext cx="8128000" cy="4807244"/>
        </p:xfrm>
        <a:graphic>
          <a:graphicData uri="http://schemas.openxmlformats.org/drawingml/2006/chart">
            <c:chart xmlns:c="http://schemas.openxmlformats.org/drawingml/2006/chart" xmlns:r="http://schemas.openxmlformats.org/officeDocument/2006/relationships" r:id="rId4"/>
          </a:graphicData>
        </a:graphic>
      </p:graphicFrame>
      <p:sp>
        <p:nvSpPr>
          <p:cNvPr id="3" name="Rectangle 2">
            <a:extLst>
              <a:ext uri="{FF2B5EF4-FFF2-40B4-BE49-F238E27FC236}">
                <a16:creationId xmlns:a16="http://schemas.microsoft.com/office/drawing/2014/main" id="{C6CADEF6-C997-EC1D-8CE1-1EAD11424594}"/>
              </a:ext>
            </a:extLst>
          </p:cNvPr>
          <p:cNvSpPr/>
          <p:nvPr/>
        </p:nvSpPr>
        <p:spPr>
          <a:xfrm>
            <a:off x="3004457" y="3516085"/>
            <a:ext cx="2993572" cy="1937657"/>
          </a:xfrm>
          <a:prstGeom prst="rect">
            <a:avLst/>
          </a:prstGeom>
          <a:noFill/>
          <a:ln w="44450">
            <a:solidFill>
              <a:srgbClr val="00B05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H"/>
          </a:p>
        </p:txBody>
      </p:sp>
    </p:spTree>
    <p:extLst>
      <p:ext uri="{BB962C8B-B14F-4D97-AF65-F5344CB8AC3E}">
        <p14:creationId xmlns:p14="http://schemas.microsoft.com/office/powerpoint/2010/main" val="3612147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p:tgtEl>
                                          <p:spTgt spid="12"/>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9">
                                            <p:graphicEl>
                                              <a:chart seriesIdx="-3" categoryIdx="-3" bldStep="gridLegend"/>
                                            </p:graphicEl>
                                          </p:spTgt>
                                        </p:tgtEl>
                                        <p:attrNameLst>
                                          <p:attrName>style.visibility</p:attrName>
                                        </p:attrNameLst>
                                      </p:cBhvr>
                                      <p:to>
                                        <p:strVal val="visible"/>
                                      </p:to>
                                    </p:set>
                                    <p:animEffect transition="in" filter="wipe(down)">
                                      <p:cBhvr>
                                        <p:cTn id="12" dur="500"/>
                                        <p:tgtEl>
                                          <p:spTgt spid="19">
                                            <p:graphicEl>
                                              <a:chart seriesIdx="-3" categoryIdx="-3" bldStep="gridLegen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9">
                                            <p:graphicEl>
                                              <a:chart seriesIdx="-4" categoryIdx="0" bldStep="category"/>
                                            </p:graphicEl>
                                          </p:spTgt>
                                        </p:tgtEl>
                                        <p:attrNameLst>
                                          <p:attrName>style.visibility</p:attrName>
                                        </p:attrNameLst>
                                      </p:cBhvr>
                                      <p:to>
                                        <p:strVal val="visible"/>
                                      </p:to>
                                    </p:set>
                                    <p:animEffect transition="in" filter="wipe(down)">
                                      <p:cBhvr>
                                        <p:cTn id="17" dur="500"/>
                                        <p:tgtEl>
                                          <p:spTgt spid="19">
                                            <p:graphicEl>
                                              <a:chart seriesIdx="-4" categoryIdx="0" bldStep="category"/>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9">
                                            <p:graphicEl>
                                              <a:chart seriesIdx="-4" categoryIdx="1" bldStep="category"/>
                                            </p:graphicEl>
                                          </p:spTgt>
                                        </p:tgtEl>
                                        <p:attrNameLst>
                                          <p:attrName>style.visibility</p:attrName>
                                        </p:attrNameLst>
                                      </p:cBhvr>
                                      <p:to>
                                        <p:strVal val="visible"/>
                                      </p:to>
                                    </p:set>
                                    <p:animEffect transition="in" filter="wipe(down)">
                                      <p:cBhvr>
                                        <p:cTn id="22" dur="500"/>
                                        <p:tgtEl>
                                          <p:spTgt spid="19">
                                            <p:graphicEl>
                                              <a:chart seriesIdx="-4" categoryIdx="1" bldStep="category"/>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9">
                                            <p:graphicEl>
                                              <a:chart seriesIdx="-4" categoryIdx="2" bldStep="category"/>
                                            </p:graphicEl>
                                          </p:spTgt>
                                        </p:tgtEl>
                                        <p:attrNameLst>
                                          <p:attrName>style.visibility</p:attrName>
                                        </p:attrNameLst>
                                      </p:cBhvr>
                                      <p:to>
                                        <p:strVal val="visible"/>
                                      </p:to>
                                    </p:set>
                                    <p:animEffect transition="in" filter="wipe(down)">
                                      <p:cBhvr>
                                        <p:cTn id="27" dur="500"/>
                                        <p:tgtEl>
                                          <p:spTgt spid="19">
                                            <p:graphicEl>
                                              <a:chart seriesIdx="-4" categoryIdx="2" bldStep="category"/>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19">
                                            <p:graphicEl>
                                              <a:chart seriesIdx="-4" categoryIdx="3" bldStep="category"/>
                                            </p:graphicEl>
                                          </p:spTgt>
                                        </p:tgtEl>
                                        <p:attrNameLst>
                                          <p:attrName>style.visibility</p:attrName>
                                        </p:attrNameLst>
                                      </p:cBhvr>
                                      <p:to>
                                        <p:strVal val="visible"/>
                                      </p:to>
                                    </p:set>
                                    <p:animEffect transition="in" filter="wipe(down)">
                                      <p:cBhvr>
                                        <p:cTn id="32" dur="500"/>
                                        <p:tgtEl>
                                          <p:spTgt spid="19">
                                            <p:graphicEl>
                                              <a:chart seriesIdx="-4" categoryIdx="3" bldStep="category"/>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wipe(down)">
                                      <p:cBhvr>
                                        <p:cTn id="3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9" grpId="0">
        <p:bldSub>
          <a:bldChart bld="category"/>
        </p:bldSub>
      </p:bldGraphic>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B17340-3E20-DF9C-9C19-78C368E5BC87}"/>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EF91C36C-BFFE-DFA8-1D5A-96FEE692737D}"/>
              </a:ext>
            </a:extLst>
          </p:cNvPr>
          <p:cNvGrpSpPr/>
          <p:nvPr/>
        </p:nvGrpSpPr>
        <p:grpSpPr>
          <a:xfrm>
            <a:off x="0" y="5887126"/>
            <a:ext cx="12220940" cy="448162"/>
            <a:chOff x="0" y="5887126"/>
            <a:chExt cx="12220940" cy="448162"/>
          </a:xfrm>
        </p:grpSpPr>
        <p:sp>
          <p:nvSpPr>
            <p:cNvPr id="8" name="Rectangle 7">
              <a:extLst>
                <a:ext uri="{FF2B5EF4-FFF2-40B4-BE49-F238E27FC236}">
                  <a16:creationId xmlns:a16="http://schemas.microsoft.com/office/drawing/2014/main" id="{3384DF38-2541-6481-AD19-1EBF09BA81B6}"/>
                </a:ext>
              </a:extLst>
            </p:cNvPr>
            <p:cNvSpPr/>
            <p:nvPr/>
          </p:nvSpPr>
          <p:spPr>
            <a:xfrm>
              <a:off x="0" y="5887126"/>
              <a:ext cx="12220940" cy="44816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a:ln>
                  <a:noFill/>
                </a:ln>
                <a:solidFill>
                  <a:prstClr val="white"/>
                </a:solidFill>
                <a:effectLst/>
                <a:uLnTx/>
                <a:uFillTx/>
                <a:latin typeface="Poppins"/>
                <a:ea typeface="+mn-ea"/>
                <a:cs typeface="+mn-cs"/>
              </a:endParaRPr>
            </a:p>
          </p:txBody>
        </p:sp>
        <p:sp>
          <p:nvSpPr>
            <p:cNvPr id="9" name="TextBox 8">
              <a:extLst>
                <a:ext uri="{FF2B5EF4-FFF2-40B4-BE49-F238E27FC236}">
                  <a16:creationId xmlns:a16="http://schemas.microsoft.com/office/drawing/2014/main" id="{C121733E-B5E2-F4D3-DCDB-3D332E9ECF4C}"/>
                </a:ext>
              </a:extLst>
            </p:cNvPr>
            <p:cNvSpPr txBox="1"/>
            <p:nvPr/>
          </p:nvSpPr>
          <p:spPr>
            <a:xfrm>
              <a:off x="2590800" y="5923106"/>
              <a:ext cx="7010400"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Poppins"/>
                  <a:ea typeface="+mn-ea"/>
                  <a:cs typeface="Poppins Light" panose="00000400000000000000" pitchFamily="2" charset="0"/>
                </a:rPr>
                <a:t>DATA SOURCE: </a:t>
              </a:r>
              <a:r>
                <a:rPr kumimoji="0" lang="en-US" sz="1100" b="1" i="0" u="none" strike="noStrike" kern="1200" cap="none" spc="0" normalizeH="0" baseline="0" noProof="0" dirty="0">
                  <a:ln>
                    <a:noFill/>
                  </a:ln>
                  <a:solidFill>
                    <a:prstClr val="black"/>
                  </a:solidFill>
                  <a:effectLst/>
                  <a:uLnTx/>
                  <a:uFillTx/>
                  <a:latin typeface="Poppins"/>
                  <a:ea typeface="+mn-ea"/>
                  <a:cs typeface="Poppins Light" panose="00000400000000000000" pitchFamily="2" charset="0"/>
                  <a:hlinkClick r:id="rId3"/>
                </a:rPr>
                <a:t>statista.com</a:t>
              </a:r>
              <a:endParaRPr kumimoji="0" lang="en-ZA" sz="1100" b="0" i="0" u="none" strike="noStrike" kern="1200" cap="none" spc="0" normalizeH="0" baseline="0" noProof="0" dirty="0">
                <a:ln>
                  <a:noFill/>
                </a:ln>
                <a:solidFill>
                  <a:srgbClr val="0070C0"/>
                </a:solidFill>
                <a:effectLst/>
                <a:uLnTx/>
                <a:uFillTx/>
                <a:latin typeface="Poppins"/>
                <a:ea typeface="+mn-ea"/>
                <a:cs typeface="Poppins Light" panose="00000400000000000000" pitchFamily="2" charset="0"/>
              </a:endParaRPr>
            </a:p>
          </p:txBody>
        </p:sp>
      </p:grpSp>
      <p:grpSp>
        <p:nvGrpSpPr>
          <p:cNvPr id="10" name="Google Shape;260;p7">
            <a:extLst>
              <a:ext uri="{FF2B5EF4-FFF2-40B4-BE49-F238E27FC236}">
                <a16:creationId xmlns:a16="http://schemas.microsoft.com/office/drawing/2014/main" id="{2BFFB2B2-2217-8206-F858-EC064DFD22A1}"/>
              </a:ext>
            </a:extLst>
          </p:cNvPr>
          <p:cNvGrpSpPr/>
          <p:nvPr/>
        </p:nvGrpSpPr>
        <p:grpSpPr>
          <a:xfrm>
            <a:off x="-27028" y="6203556"/>
            <a:ext cx="12220940" cy="654444"/>
            <a:chOff x="-27028" y="6203556"/>
            <a:chExt cx="12220940" cy="654444"/>
          </a:xfrm>
        </p:grpSpPr>
        <p:sp>
          <p:nvSpPr>
            <p:cNvPr id="11" name="Google Shape;261;p7">
              <a:extLst>
                <a:ext uri="{FF2B5EF4-FFF2-40B4-BE49-F238E27FC236}">
                  <a16:creationId xmlns:a16="http://schemas.microsoft.com/office/drawing/2014/main" id="{4889FEC9-F058-3B87-0329-6EFDAB405248}"/>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1200" cap="none" spc="0" normalizeH="0" baseline="0" noProof="0">
                <a:ln>
                  <a:noFill/>
                </a:ln>
                <a:solidFill>
                  <a:srgbClr val="0E162D"/>
                </a:solidFill>
                <a:effectLst/>
                <a:uLnTx/>
                <a:uFillTx/>
                <a:latin typeface="Poppins"/>
                <a:ea typeface="Poppins"/>
                <a:cs typeface="Poppins"/>
                <a:sym typeface="Poppins"/>
              </a:endParaRPr>
            </a:p>
          </p:txBody>
        </p:sp>
        <p:grpSp>
          <p:nvGrpSpPr>
            <p:cNvPr id="12" name="Google Shape;262;p7">
              <a:extLst>
                <a:ext uri="{FF2B5EF4-FFF2-40B4-BE49-F238E27FC236}">
                  <a16:creationId xmlns:a16="http://schemas.microsoft.com/office/drawing/2014/main" id="{8D275D0C-683D-71CA-20F5-96A02304FF6A}"/>
                </a:ext>
              </a:extLst>
            </p:cNvPr>
            <p:cNvGrpSpPr/>
            <p:nvPr/>
          </p:nvGrpSpPr>
          <p:grpSpPr>
            <a:xfrm>
              <a:off x="-27028" y="6203556"/>
              <a:ext cx="12220940" cy="502558"/>
              <a:chOff x="-27028" y="6203556"/>
              <a:chExt cx="12220940" cy="502558"/>
            </a:xfrm>
          </p:grpSpPr>
          <p:pic>
            <p:nvPicPr>
              <p:cNvPr id="13" name="Google Shape;263;p7">
                <a:extLst>
                  <a:ext uri="{FF2B5EF4-FFF2-40B4-BE49-F238E27FC236}">
                    <a16:creationId xmlns:a16="http://schemas.microsoft.com/office/drawing/2014/main" id="{9CA20E65-4380-F911-091E-FED7840E6C69}"/>
                  </a:ext>
                </a:extLst>
              </p:cNvPr>
              <p:cNvPicPr preferRelativeResize="0"/>
              <p:nvPr/>
            </p:nvPicPr>
            <p:blipFill rotWithShape="1">
              <a:blip r:embed="rId4">
                <a:alphaModFix/>
              </a:blip>
              <a:srcRect/>
              <a:stretch/>
            </p:blipFill>
            <p:spPr>
              <a:xfrm rot="10800000" flipH="1">
                <a:off x="-27028" y="6203556"/>
                <a:ext cx="12220940" cy="49917"/>
              </a:xfrm>
              <a:prstGeom prst="rect">
                <a:avLst/>
              </a:prstGeom>
              <a:noFill/>
              <a:ln>
                <a:noFill/>
              </a:ln>
            </p:spPr>
          </p:pic>
          <p:sp>
            <p:nvSpPr>
              <p:cNvPr id="14" name="Google Shape;264;p7">
                <a:extLst>
                  <a:ext uri="{FF2B5EF4-FFF2-40B4-BE49-F238E27FC236}">
                    <a16:creationId xmlns:a16="http://schemas.microsoft.com/office/drawing/2014/main" id="{3288500E-34E6-32D0-E02C-E24A5538BB2C}"/>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120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
        <p:nvSpPr>
          <p:cNvPr id="2" name="Google Shape;111;p4">
            <a:extLst>
              <a:ext uri="{FF2B5EF4-FFF2-40B4-BE49-F238E27FC236}">
                <a16:creationId xmlns:a16="http://schemas.microsoft.com/office/drawing/2014/main" id="{3F0F8A65-BABA-3B5F-18EF-22EF434D3B62}"/>
              </a:ext>
            </a:extLst>
          </p:cNvPr>
          <p:cNvSpPr txBox="1"/>
          <p:nvPr/>
        </p:nvSpPr>
        <p:spPr>
          <a:xfrm>
            <a:off x="861060" y="392681"/>
            <a:ext cx="10469880" cy="892512"/>
          </a:xfrm>
          <a:prstGeom prst="rect">
            <a:avLst/>
          </a:prstGeom>
          <a:noFill/>
          <a:ln>
            <a:noFill/>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4800"/>
              <a:buFont typeface="Arial"/>
              <a:buNone/>
              <a:tabLst/>
              <a:defRPr/>
            </a:pPr>
            <a:r>
              <a:rPr kumimoji="0" lang="en-US" sz="2800" b="1" i="0" u="none" strike="noStrike" kern="1200" cap="none" spc="0" normalizeH="0" baseline="0" noProof="0" dirty="0">
                <a:ln>
                  <a:noFill/>
                </a:ln>
                <a:solidFill>
                  <a:srgbClr val="FFCA08"/>
                </a:solidFill>
                <a:effectLst/>
                <a:uLnTx/>
                <a:uFillTx/>
                <a:latin typeface="Poppins"/>
                <a:ea typeface="Poppins"/>
                <a:cs typeface="Poppins"/>
                <a:sym typeface="Poppins"/>
              </a:rPr>
              <a:t>SIZE OF STARTUP MARKET IN UGANDA FROM 2020 TO 2022, </a:t>
            </a:r>
            <a:r>
              <a:rPr kumimoji="0" lang="en-US" sz="2400" b="1" i="0" u="none" strike="noStrike" kern="1200" cap="none" spc="0" normalizeH="0" baseline="0" noProof="0" dirty="0">
                <a:ln>
                  <a:noFill/>
                </a:ln>
                <a:solidFill>
                  <a:prstClr val="white"/>
                </a:solidFill>
                <a:effectLst/>
                <a:uLnTx/>
                <a:uFillTx/>
                <a:latin typeface="Poppins"/>
                <a:ea typeface="Poppins"/>
                <a:cs typeface="Poppins"/>
                <a:sym typeface="Poppins"/>
              </a:rPr>
              <a:t>BY  FUNDING VALUE AND NUMBER OF DEALS</a:t>
            </a:r>
            <a:endParaRPr kumimoji="0" sz="1050" b="0" i="0" u="none" strike="noStrike" kern="1200" cap="none" spc="0" normalizeH="0" baseline="0" noProof="0" dirty="0">
              <a:ln>
                <a:noFill/>
              </a:ln>
              <a:solidFill>
                <a:prstClr val="white"/>
              </a:solidFill>
              <a:effectLst/>
              <a:uLnTx/>
              <a:uFillTx/>
              <a:latin typeface="Poppins" panose="00000500000000000000" pitchFamily="2" charset="0"/>
              <a:ea typeface="+mn-ea"/>
              <a:cs typeface="Poppins" panose="00000500000000000000" pitchFamily="2" charset="0"/>
            </a:endParaRPr>
          </a:p>
        </p:txBody>
      </p:sp>
      <p:graphicFrame>
        <p:nvGraphicFramePr>
          <p:cNvPr id="5" name="Chart 4">
            <a:extLst>
              <a:ext uri="{FF2B5EF4-FFF2-40B4-BE49-F238E27FC236}">
                <a16:creationId xmlns:a16="http://schemas.microsoft.com/office/drawing/2014/main" id="{683ADE9E-7AF9-E972-4D66-EDD12DD14FCA}"/>
              </a:ext>
            </a:extLst>
          </p:cNvPr>
          <p:cNvGraphicFramePr/>
          <p:nvPr/>
        </p:nvGraphicFramePr>
        <p:xfrm>
          <a:off x="2032000" y="1664355"/>
          <a:ext cx="8128000" cy="3996177"/>
        </p:xfrm>
        <a:graphic>
          <a:graphicData uri="http://schemas.openxmlformats.org/drawingml/2006/chart">
            <c:chart xmlns:c="http://schemas.openxmlformats.org/drawingml/2006/chart" xmlns:r="http://schemas.openxmlformats.org/officeDocument/2006/relationships" r:id="rId5"/>
          </a:graphicData>
        </a:graphic>
      </p:graphicFrame>
      <p:sp>
        <p:nvSpPr>
          <p:cNvPr id="16" name="Google Shape;291;p11">
            <a:extLst>
              <a:ext uri="{FF2B5EF4-FFF2-40B4-BE49-F238E27FC236}">
                <a16:creationId xmlns:a16="http://schemas.microsoft.com/office/drawing/2014/main" id="{85E5585B-6EFB-1E7B-8590-AC6679AC2056}"/>
              </a:ext>
            </a:extLst>
          </p:cNvPr>
          <p:cNvSpPr txBox="1"/>
          <p:nvPr/>
        </p:nvSpPr>
        <p:spPr>
          <a:xfrm rot="16200000">
            <a:off x="845575" y="3069564"/>
            <a:ext cx="1868128" cy="30773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Funding in USD</a:t>
            </a:r>
            <a:endParaRPr kumimoji="0" sz="1400" b="0" i="0" u="none" strike="noStrike" kern="120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17" name="Google Shape;291;p11">
            <a:extLst>
              <a:ext uri="{FF2B5EF4-FFF2-40B4-BE49-F238E27FC236}">
                <a16:creationId xmlns:a16="http://schemas.microsoft.com/office/drawing/2014/main" id="{1F30E029-E83E-A370-F2A2-4EF76C8F7E0B}"/>
              </a:ext>
            </a:extLst>
          </p:cNvPr>
          <p:cNvSpPr txBox="1"/>
          <p:nvPr/>
        </p:nvSpPr>
        <p:spPr>
          <a:xfrm rot="5400000">
            <a:off x="9478297" y="3069564"/>
            <a:ext cx="1868128" cy="30773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Number of deals</a:t>
            </a:r>
            <a:endParaRPr kumimoji="0" sz="1400" b="0" i="0" u="none" strike="noStrike" kern="120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grpSp>
        <p:nvGrpSpPr>
          <p:cNvPr id="34" name="Group 33">
            <a:extLst>
              <a:ext uri="{FF2B5EF4-FFF2-40B4-BE49-F238E27FC236}">
                <a16:creationId xmlns:a16="http://schemas.microsoft.com/office/drawing/2014/main" id="{FD4BEF67-5174-C581-217D-9CBCC82421DA}"/>
              </a:ext>
            </a:extLst>
          </p:cNvPr>
          <p:cNvGrpSpPr/>
          <p:nvPr/>
        </p:nvGrpSpPr>
        <p:grpSpPr>
          <a:xfrm>
            <a:off x="3798054" y="1897527"/>
            <a:ext cx="5366864" cy="2705672"/>
            <a:chOff x="3798054" y="1897527"/>
            <a:chExt cx="5366864" cy="2705672"/>
          </a:xfrm>
        </p:grpSpPr>
        <p:grpSp>
          <p:nvGrpSpPr>
            <p:cNvPr id="30" name="Group 29">
              <a:extLst>
                <a:ext uri="{FF2B5EF4-FFF2-40B4-BE49-F238E27FC236}">
                  <a16:creationId xmlns:a16="http://schemas.microsoft.com/office/drawing/2014/main" id="{E416AB2F-B790-75A1-0CD2-80EEF84B6289}"/>
                </a:ext>
              </a:extLst>
            </p:cNvPr>
            <p:cNvGrpSpPr/>
            <p:nvPr/>
          </p:nvGrpSpPr>
          <p:grpSpPr>
            <a:xfrm>
              <a:off x="4052136" y="2285206"/>
              <a:ext cx="4863264" cy="2317993"/>
              <a:chOff x="4052136" y="2285206"/>
              <a:chExt cx="4863264" cy="2317993"/>
            </a:xfrm>
          </p:grpSpPr>
          <p:sp>
            <p:nvSpPr>
              <p:cNvPr id="20" name="Oval 19">
                <a:extLst>
                  <a:ext uri="{FF2B5EF4-FFF2-40B4-BE49-F238E27FC236}">
                    <a16:creationId xmlns:a16="http://schemas.microsoft.com/office/drawing/2014/main" id="{8BF7FD2F-7929-E8A4-5369-BEFCE92A9B23}"/>
                  </a:ext>
                </a:extLst>
              </p:cNvPr>
              <p:cNvSpPr/>
              <p:nvPr/>
            </p:nvSpPr>
            <p:spPr>
              <a:xfrm>
                <a:off x="4052136" y="4418882"/>
                <a:ext cx="183223" cy="184317"/>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a:ln>
                    <a:noFill/>
                  </a:ln>
                  <a:solidFill>
                    <a:prstClr val="white"/>
                  </a:solidFill>
                  <a:effectLst/>
                  <a:uLnTx/>
                  <a:uFillTx/>
                  <a:latin typeface="Poppins"/>
                  <a:ea typeface="+mn-ea"/>
                  <a:cs typeface="+mn-cs"/>
                </a:endParaRPr>
              </a:p>
            </p:txBody>
          </p:sp>
          <p:sp>
            <p:nvSpPr>
              <p:cNvPr id="21" name="Oval 20">
                <a:extLst>
                  <a:ext uri="{FF2B5EF4-FFF2-40B4-BE49-F238E27FC236}">
                    <a16:creationId xmlns:a16="http://schemas.microsoft.com/office/drawing/2014/main" id="{9BC6168D-888C-C971-AAB6-841D114AF41F}"/>
                  </a:ext>
                </a:extLst>
              </p:cNvPr>
              <p:cNvSpPr/>
              <p:nvPr/>
            </p:nvSpPr>
            <p:spPr>
              <a:xfrm>
                <a:off x="6334080" y="2285206"/>
                <a:ext cx="183223" cy="184317"/>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endParaRPr>
              </a:p>
            </p:txBody>
          </p:sp>
          <p:sp>
            <p:nvSpPr>
              <p:cNvPr id="22" name="Oval 21">
                <a:extLst>
                  <a:ext uri="{FF2B5EF4-FFF2-40B4-BE49-F238E27FC236}">
                    <a16:creationId xmlns:a16="http://schemas.microsoft.com/office/drawing/2014/main" id="{D154719D-DF50-6597-B838-F49D5402D699}"/>
                  </a:ext>
                </a:extLst>
              </p:cNvPr>
              <p:cNvSpPr/>
              <p:nvPr/>
            </p:nvSpPr>
            <p:spPr>
              <a:xfrm>
                <a:off x="8732177" y="3494001"/>
                <a:ext cx="183223" cy="184317"/>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a:ln>
                    <a:noFill/>
                  </a:ln>
                  <a:solidFill>
                    <a:prstClr val="white"/>
                  </a:solidFill>
                  <a:effectLst/>
                  <a:uLnTx/>
                  <a:uFillTx/>
                  <a:latin typeface="Poppins"/>
                  <a:ea typeface="+mn-ea"/>
                  <a:cs typeface="+mn-cs"/>
                </a:endParaRPr>
              </a:p>
            </p:txBody>
          </p:sp>
          <p:sp>
            <p:nvSpPr>
              <p:cNvPr id="29" name="Freeform: Shape 28">
                <a:extLst>
                  <a:ext uri="{FF2B5EF4-FFF2-40B4-BE49-F238E27FC236}">
                    <a16:creationId xmlns:a16="http://schemas.microsoft.com/office/drawing/2014/main" id="{6FA8729B-5CDA-42C9-4461-70B5E68359BB}"/>
                  </a:ext>
                </a:extLst>
              </p:cNvPr>
              <p:cNvSpPr/>
              <p:nvPr/>
            </p:nvSpPr>
            <p:spPr>
              <a:xfrm>
                <a:off x="4139184" y="2383536"/>
                <a:ext cx="4663440" cy="2121408"/>
              </a:xfrm>
              <a:custGeom>
                <a:avLst/>
                <a:gdLst>
                  <a:gd name="connsiteX0" fmla="*/ 0 w 4687824"/>
                  <a:gd name="connsiteY0" fmla="*/ 1943224 h 1943224"/>
                  <a:gd name="connsiteX1" fmla="*/ 1987296 w 4687824"/>
                  <a:gd name="connsiteY1" fmla="*/ 22984 h 1943224"/>
                  <a:gd name="connsiteX2" fmla="*/ 4687824 w 4687824"/>
                  <a:gd name="connsiteY2" fmla="*/ 1022728 h 1943224"/>
                </a:gdLst>
                <a:ahLst/>
                <a:cxnLst>
                  <a:cxn ang="0">
                    <a:pos x="connsiteX0" y="connsiteY0"/>
                  </a:cxn>
                  <a:cxn ang="0">
                    <a:pos x="connsiteX1" y="connsiteY1"/>
                  </a:cxn>
                  <a:cxn ang="0">
                    <a:pos x="connsiteX2" y="connsiteY2"/>
                  </a:cxn>
                </a:cxnLst>
                <a:rect l="l" t="t" r="r" b="b"/>
                <a:pathLst>
                  <a:path w="4687824" h="1943224">
                    <a:moveTo>
                      <a:pt x="0" y="1943224"/>
                    </a:moveTo>
                    <a:cubicBezTo>
                      <a:pt x="602996" y="1059812"/>
                      <a:pt x="1205992" y="176400"/>
                      <a:pt x="1987296" y="22984"/>
                    </a:cubicBezTo>
                    <a:cubicBezTo>
                      <a:pt x="2768600" y="-130432"/>
                      <a:pt x="3819144" y="515744"/>
                      <a:pt x="4687824" y="1022728"/>
                    </a:cubicBezTo>
                  </a:path>
                </a:pathLst>
              </a:cu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a:ln w="57150">
                    <a:solidFill>
                      <a:prstClr val="black"/>
                    </a:solidFill>
                  </a:ln>
                  <a:solidFill>
                    <a:prstClr val="white"/>
                  </a:solidFill>
                  <a:effectLst/>
                  <a:uLnTx/>
                  <a:uFillTx/>
                  <a:latin typeface="Poppins"/>
                  <a:ea typeface="+mn-ea"/>
                  <a:cs typeface="+mn-cs"/>
                </a:endParaRPr>
              </a:p>
            </p:txBody>
          </p:sp>
        </p:grpSp>
        <p:sp>
          <p:nvSpPr>
            <p:cNvPr id="31" name="Google Shape;291;p11">
              <a:extLst>
                <a:ext uri="{FF2B5EF4-FFF2-40B4-BE49-F238E27FC236}">
                  <a16:creationId xmlns:a16="http://schemas.microsoft.com/office/drawing/2014/main" id="{D8576DFD-A99C-8949-DA33-0A8A9B9CAC14}"/>
                </a:ext>
              </a:extLst>
            </p:cNvPr>
            <p:cNvSpPr txBox="1"/>
            <p:nvPr/>
          </p:nvSpPr>
          <p:spPr>
            <a:xfrm>
              <a:off x="3798054" y="4026187"/>
              <a:ext cx="682260" cy="33851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13</a:t>
              </a:r>
              <a:endParaRPr kumimoji="0" sz="1600" b="1" i="0" u="none" strike="noStrike" kern="120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32" name="Google Shape;291;p11">
              <a:extLst>
                <a:ext uri="{FF2B5EF4-FFF2-40B4-BE49-F238E27FC236}">
                  <a16:creationId xmlns:a16="http://schemas.microsoft.com/office/drawing/2014/main" id="{88ED11DA-A362-9FF0-B2A9-89967FC16067}"/>
                </a:ext>
              </a:extLst>
            </p:cNvPr>
            <p:cNvSpPr txBox="1"/>
            <p:nvPr/>
          </p:nvSpPr>
          <p:spPr>
            <a:xfrm>
              <a:off x="6083442" y="1897527"/>
              <a:ext cx="682260" cy="33851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20</a:t>
              </a:r>
              <a:endParaRPr kumimoji="0" sz="1600" b="1" i="0" u="none" strike="noStrike" kern="120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33" name="Google Shape;291;p11">
              <a:extLst>
                <a:ext uri="{FF2B5EF4-FFF2-40B4-BE49-F238E27FC236}">
                  <a16:creationId xmlns:a16="http://schemas.microsoft.com/office/drawing/2014/main" id="{827FA104-3E8E-FB82-5A02-F33BD5A56178}"/>
                </a:ext>
              </a:extLst>
            </p:cNvPr>
            <p:cNvSpPr txBox="1"/>
            <p:nvPr/>
          </p:nvSpPr>
          <p:spPr>
            <a:xfrm>
              <a:off x="8482658" y="3687673"/>
              <a:ext cx="682260" cy="33851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16</a:t>
              </a:r>
              <a:endParaRPr kumimoji="0" sz="1600" b="1" i="0" u="none" strike="noStrike" kern="120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grpSp>
      <p:sp>
        <p:nvSpPr>
          <p:cNvPr id="36" name="Google Shape;291;p11">
            <a:extLst>
              <a:ext uri="{FF2B5EF4-FFF2-40B4-BE49-F238E27FC236}">
                <a16:creationId xmlns:a16="http://schemas.microsoft.com/office/drawing/2014/main" id="{97C913D8-28C8-6B48-4526-A1D0E9681957}"/>
              </a:ext>
            </a:extLst>
          </p:cNvPr>
          <p:cNvSpPr txBox="1"/>
          <p:nvPr/>
        </p:nvSpPr>
        <p:spPr>
          <a:xfrm>
            <a:off x="7172960" y="5303107"/>
            <a:ext cx="751268" cy="30773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Deals</a:t>
            </a:r>
            <a:endParaRPr kumimoji="0" sz="1400" b="1" i="0" u="none" strike="noStrike" kern="120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Tree>
    <p:extLst>
      <p:ext uri="{BB962C8B-B14F-4D97-AF65-F5344CB8AC3E}">
        <p14:creationId xmlns:p14="http://schemas.microsoft.com/office/powerpoint/2010/main" val="355680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graphicEl>
                                              <a:chart seriesIdx="-3" categoryIdx="-3" bldStep="gridLegend"/>
                                            </p:graphicEl>
                                          </p:spTgt>
                                        </p:tgtEl>
                                        <p:attrNameLst>
                                          <p:attrName>style.visibility</p:attrName>
                                        </p:attrNameLst>
                                      </p:cBhvr>
                                      <p:to>
                                        <p:strVal val="visible"/>
                                      </p:to>
                                    </p:set>
                                    <p:animEffect transition="in" filter="wipe(down)">
                                      <p:cBhvr>
                                        <p:cTn id="12" dur="500"/>
                                        <p:tgtEl>
                                          <p:spTgt spid="5">
                                            <p:graphicEl>
                                              <a:chart seriesIdx="-3" categoryIdx="-3" bldStep="gridLegend"/>
                                            </p:graphic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36"/>
                                        </p:tgtEl>
                                        <p:attrNameLst>
                                          <p:attrName>style.visibility</p:attrName>
                                        </p:attrNameLst>
                                      </p:cBhvr>
                                      <p:to>
                                        <p:strVal val="visible"/>
                                      </p:to>
                                    </p:set>
                                    <p:animEffect transition="in" filter="wipe(down)">
                                      <p:cBhvr>
                                        <p:cTn id="15" dur="500"/>
                                        <p:tgtEl>
                                          <p:spTgt spid="36"/>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wipe(down)">
                                      <p:cBhvr>
                                        <p:cTn id="18" dur="500"/>
                                        <p:tgtEl>
                                          <p:spTgt spid="16"/>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wipe(down)">
                                      <p:cBhvr>
                                        <p:cTn id="21" dur="500"/>
                                        <p:tgtEl>
                                          <p:spTgt spid="17"/>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5">
                                            <p:graphicEl>
                                              <a:chart seriesIdx="0" categoryIdx="0" bldStep="ptInCategory"/>
                                            </p:graphicEl>
                                          </p:spTgt>
                                        </p:tgtEl>
                                        <p:attrNameLst>
                                          <p:attrName>style.visibility</p:attrName>
                                        </p:attrNameLst>
                                      </p:cBhvr>
                                      <p:to>
                                        <p:strVal val="visible"/>
                                      </p:to>
                                    </p:set>
                                    <p:animEffect transition="in" filter="wipe(down)">
                                      <p:cBhvr>
                                        <p:cTn id="26" dur="500"/>
                                        <p:tgtEl>
                                          <p:spTgt spid="5">
                                            <p:graphicEl>
                                              <a:chart seriesIdx="0" categoryIdx="0" bldStep="ptInCategory"/>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5">
                                            <p:graphicEl>
                                              <a:chart seriesIdx="0" categoryIdx="1" bldStep="ptInCategory"/>
                                            </p:graphicEl>
                                          </p:spTgt>
                                        </p:tgtEl>
                                        <p:attrNameLst>
                                          <p:attrName>style.visibility</p:attrName>
                                        </p:attrNameLst>
                                      </p:cBhvr>
                                      <p:to>
                                        <p:strVal val="visible"/>
                                      </p:to>
                                    </p:set>
                                    <p:animEffect transition="in" filter="wipe(down)">
                                      <p:cBhvr>
                                        <p:cTn id="31" dur="500"/>
                                        <p:tgtEl>
                                          <p:spTgt spid="5">
                                            <p:graphicEl>
                                              <a:chart seriesIdx="0" categoryIdx="1" bldStep="ptInCategory"/>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5">
                                            <p:graphicEl>
                                              <a:chart seriesIdx="0" categoryIdx="2" bldStep="ptInCategory"/>
                                            </p:graphicEl>
                                          </p:spTgt>
                                        </p:tgtEl>
                                        <p:attrNameLst>
                                          <p:attrName>style.visibility</p:attrName>
                                        </p:attrNameLst>
                                      </p:cBhvr>
                                      <p:to>
                                        <p:strVal val="visible"/>
                                      </p:to>
                                    </p:set>
                                    <p:animEffect transition="in" filter="wipe(down)">
                                      <p:cBhvr>
                                        <p:cTn id="36" dur="500"/>
                                        <p:tgtEl>
                                          <p:spTgt spid="5">
                                            <p:graphicEl>
                                              <a:chart seriesIdx="0" categoryIdx="2" bldStep="ptInCategory"/>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nodeType="clickEffect">
                                  <p:stCondLst>
                                    <p:cond delay="0"/>
                                  </p:stCondLst>
                                  <p:childTnLst>
                                    <p:set>
                                      <p:cBhvr>
                                        <p:cTn id="40" dur="1" fill="hold">
                                          <p:stCondLst>
                                            <p:cond delay="0"/>
                                          </p:stCondLst>
                                        </p:cTn>
                                        <p:tgtEl>
                                          <p:spTgt spid="34"/>
                                        </p:tgtEl>
                                        <p:attrNameLst>
                                          <p:attrName>style.visibility</p:attrName>
                                        </p:attrNameLst>
                                      </p:cBhvr>
                                      <p:to>
                                        <p:strVal val="visible"/>
                                      </p:to>
                                    </p:set>
                                    <p:animEffect transition="in" filter="wipe(left)">
                                      <p:cBhvr>
                                        <p:cTn id="41"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uiExpand="1">
        <p:bldSub>
          <a:bldChart bld="categoryEl"/>
        </p:bldSub>
      </p:bldGraphic>
      <p:bldP spid="16" grpId="0"/>
      <p:bldP spid="17" grpId="0"/>
      <p:bldP spid="36"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E9D86FE-8AE5-4A00-883A-31BD4AB2F918}"/>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6E770AC8-5739-1833-5C48-94D1D688819C}"/>
              </a:ext>
            </a:extLst>
          </p:cNvPr>
          <p:cNvSpPr txBox="1"/>
          <p:nvPr/>
        </p:nvSpPr>
        <p:spPr>
          <a:xfrm>
            <a:off x="0" y="2180827"/>
            <a:ext cx="12192000" cy="249634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67733" tIns="67733" rIns="67733" bIns="67733" numCol="1" spcCol="38100" rtlCol="0" anchor="ctr">
            <a:spAutoFit/>
          </a:bodyPr>
          <a:lstStyle/>
          <a:p>
            <a:pPr marL="0" marR="0" lvl="0" indent="0" algn="ctr" defTabSz="778914" rtl="0" eaLnBrk="1" fontAlgn="auto" latinLnBrk="0" hangingPunct="0">
              <a:lnSpc>
                <a:spcPct val="100000"/>
              </a:lnSpc>
              <a:spcBef>
                <a:spcPts val="0"/>
              </a:spcBef>
              <a:spcAft>
                <a:spcPts val="0"/>
              </a:spcAft>
              <a:buClrTx/>
              <a:buSzTx/>
              <a:buFontTx/>
              <a:buNone/>
              <a:tabLst/>
              <a:defRPr/>
            </a:pPr>
            <a:r>
              <a:rPr kumimoji="0" lang="en-US" sz="15333" b="0" i="0" u="none" strike="noStrike" kern="1200" cap="none" spc="0" normalizeH="0" baseline="0" noProof="0" dirty="0">
                <a:ln>
                  <a:noFill/>
                </a:ln>
                <a:solidFill>
                  <a:srgbClr val="FFC000"/>
                </a:solidFill>
                <a:effectLst>
                  <a:outerShdw blurRad="50800" dist="38100" dir="5400000" rotWithShape="0">
                    <a:srgbClr val="000000"/>
                  </a:outerShdw>
                </a:effectLst>
                <a:uLnTx/>
                <a:uFillTx/>
                <a:latin typeface="Impact" panose="020B0806030902050204" pitchFamily="34" charset="0"/>
                <a:ea typeface="Helvetica"/>
                <a:cs typeface="Helvetica"/>
                <a:sym typeface="Helvetica"/>
              </a:rPr>
              <a:t>D</a:t>
            </a:r>
            <a:r>
              <a:rPr kumimoji="0" lang="en-US" sz="15333" b="0" i="0" u="none" strike="noStrike" kern="1200" cap="none" spc="0" normalizeH="0" baseline="0" noProof="0" dirty="0">
                <a:ln>
                  <a:noFill/>
                </a:ln>
                <a:solidFill>
                  <a:srgbClr val="FFFFFF"/>
                </a:solidFill>
                <a:effectLst>
                  <a:outerShdw blurRad="50800" dist="38100" dir="5400000" rotWithShape="0">
                    <a:srgbClr val="000000"/>
                  </a:outerShdw>
                </a:effectLst>
                <a:uLnTx/>
                <a:uFillTx/>
                <a:latin typeface="Impact" panose="020B0806030902050204" pitchFamily="34" charset="0"/>
                <a:ea typeface="Helvetica"/>
                <a:cs typeface="Helvetica"/>
                <a:sym typeface="Helvetica"/>
              </a:rPr>
              <a:t>REAM</a:t>
            </a:r>
            <a:r>
              <a:rPr kumimoji="0" lang="en-US" sz="15333" b="0" i="0" u="none" strike="noStrike" kern="1200" cap="none" spc="0" normalizeH="0" baseline="0" noProof="0" dirty="0">
                <a:ln>
                  <a:noFill/>
                </a:ln>
                <a:solidFill>
                  <a:srgbClr val="FFC000"/>
                </a:solidFill>
                <a:effectLst>
                  <a:outerShdw blurRad="50800" dist="38100" dir="5400000" rotWithShape="0">
                    <a:srgbClr val="000000"/>
                  </a:outerShdw>
                </a:effectLst>
                <a:uLnTx/>
                <a:uFillTx/>
                <a:latin typeface="Impact" panose="020B0806030902050204" pitchFamily="34" charset="0"/>
                <a:ea typeface="Helvetica"/>
                <a:cs typeface="Helvetica"/>
                <a:sym typeface="Helvetica"/>
              </a:rPr>
              <a:t> B</a:t>
            </a:r>
            <a:r>
              <a:rPr kumimoji="0" lang="en-US" sz="15333" b="0" i="0" u="none" strike="noStrike" kern="1200" cap="none" spc="0" normalizeH="0" baseline="0" noProof="0" dirty="0">
                <a:ln>
                  <a:noFill/>
                </a:ln>
                <a:solidFill>
                  <a:srgbClr val="FFFFFF"/>
                </a:solidFill>
                <a:effectLst>
                  <a:outerShdw blurRad="50800" dist="38100" dir="5400000" rotWithShape="0">
                    <a:srgbClr val="000000"/>
                  </a:outerShdw>
                </a:effectLst>
                <a:uLnTx/>
                <a:uFillTx/>
                <a:latin typeface="Impact" panose="020B0806030902050204" pitchFamily="34" charset="0"/>
                <a:ea typeface="Helvetica"/>
                <a:cs typeface="Helvetica"/>
                <a:sym typeface="Helvetica"/>
              </a:rPr>
              <a:t>IGGER</a:t>
            </a:r>
          </a:p>
        </p:txBody>
      </p:sp>
      <p:grpSp>
        <p:nvGrpSpPr>
          <p:cNvPr id="2" name="Group 1">
            <a:extLst>
              <a:ext uri="{FF2B5EF4-FFF2-40B4-BE49-F238E27FC236}">
                <a16:creationId xmlns:a16="http://schemas.microsoft.com/office/drawing/2014/main" id="{F68A96B9-2979-3B76-252C-65703692F09A}"/>
              </a:ext>
            </a:extLst>
          </p:cNvPr>
          <p:cNvGrpSpPr/>
          <p:nvPr/>
        </p:nvGrpSpPr>
        <p:grpSpPr>
          <a:xfrm>
            <a:off x="-27028" y="6203556"/>
            <a:ext cx="12220940" cy="654444"/>
            <a:chOff x="-27028" y="6203556"/>
            <a:chExt cx="12220940" cy="654444"/>
          </a:xfrm>
        </p:grpSpPr>
        <p:sp>
          <p:nvSpPr>
            <p:cNvPr id="3" name="Rectangle 2">
              <a:extLst>
                <a:ext uri="{FF2B5EF4-FFF2-40B4-BE49-F238E27FC236}">
                  <a16:creationId xmlns:a16="http://schemas.microsoft.com/office/drawing/2014/main" id="{DA6A17CA-6743-3F4E-A9A3-B79EE35A1692}"/>
                </a:ext>
              </a:extLst>
            </p:cNvPr>
            <p:cNvSpPr/>
            <p:nvPr/>
          </p:nvSpPr>
          <p:spPr>
            <a:xfrm>
              <a:off x="0" y="6224028"/>
              <a:ext cx="12192000" cy="63397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cs typeface="Poppins" panose="00000500000000000000" pitchFamily="2" charset="0"/>
                <a:sym typeface="Arial"/>
              </a:endParaRPr>
            </a:p>
          </p:txBody>
        </p:sp>
        <p:grpSp>
          <p:nvGrpSpPr>
            <p:cNvPr id="4" name="Group 3">
              <a:extLst>
                <a:ext uri="{FF2B5EF4-FFF2-40B4-BE49-F238E27FC236}">
                  <a16:creationId xmlns:a16="http://schemas.microsoft.com/office/drawing/2014/main" id="{6D58FDF6-B842-AC29-AA21-23E3DB7DAD91}"/>
                </a:ext>
              </a:extLst>
            </p:cNvPr>
            <p:cNvGrpSpPr/>
            <p:nvPr/>
          </p:nvGrpSpPr>
          <p:grpSpPr>
            <a:xfrm>
              <a:off x="-27028" y="6203556"/>
              <a:ext cx="12220940" cy="502558"/>
              <a:chOff x="-27028" y="6203556"/>
              <a:chExt cx="12220940" cy="502558"/>
            </a:xfrm>
          </p:grpSpPr>
          <p:pic>
            <p:nvPicPr>
              <p:cNvPr id="5" name="Graphic 4">
                <a:extLst>
                  <a:ext uri="{FF2B5EF4-FFF2-40B4-BE49-F238E27FC236}">
                    <a16:creationId xmlns:a16="http://schemas.microsoft.com/office/drawing/2014/main" id="{1A4EA321-BC27-4902-BDF0-3E50F05ADA2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6" name="TextBox 5">
                <a:extLst>
                  <a:ext uri="{FF2B5EF4-FFF2-40B4-BE49-F238E27FC236}">
                    <a16:creationId xmlns:a16="http://schemas.microsoft.com/office/drawing/2014/main" id="{2F42AF8E-4916-9060-7BE5-65FA5F141E3D}"/>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Tree>
    <p:extLst>
      <p:ext uri="{BB962C8B-B14F-4D97-AF65-F5344CB8AC3E}">
        <p14:creationId xmlns:p14="http://schemas.microsoft.com/office/powerpoint/2010/main" val="166274717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7"/>
        <p:cNvGrpSpPr/>
        <p:nvPr/>
      </p:nvGrpSpPr>
      <p:grpSpPr>
        <a:xfrm>
          <a:off x="0" y="0"/>
          <a:ext cx="0" cy="0"/>
          <a:chOff x="0" y="0"/>
          <a:chExt cx="0" cy="0"/>
        </a:xfrm>
      </p:grpSpPr>
      <p:pic>
        <p:nvPicPr>
          <p:cNvPr id="4" name="Picture 3">
            <a:extLst>
              <a:ext uri="{FF2B5EF4-FFF2-40B4-BE49-F238E27FC236}">
                <a16:creationId xmlns:a16="http://schemas.microsoft.com/office/drawing/2014/main" id="{89447A1F-673F-C6BC-56D5-0C8E08DCEE93}"/>
              </a:ext>
            </a:extLst>
          </p:cNvPr>
          <p:cNvPicPr>
            <a:picLocks noChangeAspect="1"/>
          </p:cNvPicPr>
          <p:nvPr/>
        </p:nvPicPr>
        <p:blipFill>
          <a:blip r:embed="rId3"/>
          <a:srcRect l="20066" r="5095" b="9274"/>
          <a:stretch/>
        </p:blipFill>
        <p:spPr>
          <a:xfrm>
            <a:off x="0" y="-521732"/>
            <a:ext cx="12192000" cy="6858000"/>
          </a:xfrm>
          <a:prstGeom prst="rect">
            <a:avLst/>
          </a:prstGeom>
        </p:spPr>
      </p:pic>
      <p:grpSp>
        <p:nvGrpSpPr>
          <p:cNvPr id="5" name="Google Shape;89;p3">
            <a:extLst>
              <a:ext uri="{FF2B5EF4-FFF2-40B4-BE49-F238E27FC236}">
                <a16:creationId xmlns:a16="http://schemas.microsoft.com/office/drawing/2014/main" id="{84930DA1-71FF-2B80-3DC9-8AE4DD0EAF50}"/>
              </a:ext>
            </a:extLst>
          </p:cNvPr>
          <p:cNvGrpSpPr/>
          <p:nvPr/>
        </p:nvGrpSpPr>
        <p:grpSpPr>
          <a:xfrm>
            <a:off x="-27028" y="6203556"/>
            <a:ext cx="12220940" cy="654444"/>
            <a:chOff x="-27028" y="6203556"/>
            <a:chExt cx="12220940" cy="654444"/>
          </a:xfrm>
        </p:grpSpPr>
        <p:sp>
          <p:nvSpPr>
            <p:cNvPr id="6" name="Google Shape;90;p3">
              <a:extLst>
                <a:ext uri="{FF2B5EF4-FFF2-40B4-BE49-F238E27FC236}">
                  <a16:creationId xmlns:a16="http://schemas.microsoft.com/office/drawing/2014/main" id="{D4EBF00F-0ADF-C6E1-6498-FAE2B44902D2}"/>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7" name="Google Shape;91;p3">
              <a:extLst>
                <a:ext uri="{FF2B5EF4-FFF2-40B4-BE49-F238E27FC236}">
                  <a16:creationId xmlns:a16="http://schemas.microsoft.com/office/drawing/2014/main" id="{2179446A-3BD7-3C7F-12F1-E235215826D2}"/>
                </a:ext>
              </a:extLst>
            </p:cNvPr>
            <p:cNvGrpSpPr/>
            <p:nvPr/>
          </p:nvGrpSpPr>
          <p:grpSpPr>
            <a:xfrm>
              <a:off x="-27028" y="6203556"/>
              <a:ext cx="12220940" cy="502558"/>
              <a:chOff x="-27028" y="6203556"/>
              <a:chExt cx="12220940" cy="502558"/>
            </a:xfrm>
          </p:grpSpPr>
          <p:pic>
            <p:nvPicPr>
              <p:cNvPr id="8" name="Google Shape;92;p3">
                <a:extLst>
                  <a:ext uri="{FF2B5EF4-FFF2-40B4-BE49-F238E27FC236}">
                    <a16:creationId xmlns:a16="http://schemas.microsoft.com/office/drawing/2014/main" id="{B14CE6A5-C42D-99F6-D549-10FF9769EE40}"/>
                  </a:ext>
                </a:extLst>
              </p:cNvPr>
              <p:cNvPicPr preferRelativeResize="0"/>
              <p:nvPr/>
            </p:nvPicPr>
            <p:blipFill rotWithShape="1">
              <a:blip r:embed="rId4">
                <a:alphaModFix/>
              </a:blip>
              <a:srcRect/>
              <a:stretch/>
            </p:blipFill>
            <p:spPr>
              <a:xfrm rot="10800000" flipH="1">
                <a:off x="-27028" y="6203556"/>
                <a:ext cx="12220940" cy="49917"/>
              </a:xfrm>
              <a:prstGeom prst="rect">
                <a:avLst/>
              </a:prstGeom>
              <a:noFill/>
              <a:ln>
                <a:noFill/>
              </a:ln>
            </p:spPr>
          </p:pic>
          <p:sp>
            <p:nvSpPr>
              <p:cNvPr id="9" name="Google Shape;93;p3">
                <a:extLst>
                  <a:ext uri="{FF2B5EF4-FFF2-40B4-BE49-F238E27FC236}">
                    <a16:creationId xmlns:a16="http://schemas.microsoft.com/office/drawing/2014/main" id="{E98869E1-A533-8B5D-55E6-49D147152E66}"/>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
        <p:nvSpPr>
          <p:cNvPr id="3" name="Google Shape;214;p34">
            <a:extLst>
              <a:ext uri="{FF2B5EF4-FFF2-40B4-BE49-F238E27FC236}">
                <a16:creationId xmlns:a16="http://schemas.microsoft.com/office/drawing/2014/main" id="{D6E6B508-A8C1-2243-6039-C370EF2BE899}"/>
              </a:ext>
            </a:extLst>
          </p:cNvPr>
          <p:cNvSpPr txBox="1"/>
          <p:nvPr/>
        </p:nvSpPr>
        <p:spPr>
          <a:xfrm rot="-392710">
            <a:off x="516554" y="1778965"/>
            <a:ext cx="10509776" cy="1862008"/>
          </a:xfrm>
          <a:prstGeom prst="rect">
            <a:avLst/>
          </a:prstGeom>
          <a:noFill/>
          <a:ln>
            <a:noFill/>
          </a:ln>
          <a:effectLst>
            <a:outerShdw blurRad="76200" dist="38100" dir="16200000" rotWithShape="0">
              <a:srgbClr val="000000">
                <a:alpha val="84705"/>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8000"/>
              <a:buFont typeface="Impact"/>
              <a:buNone/>
              <a:tabLst/>
              <a:defRPr/>
            </a:pPr>
            <a:r>
              <a:rPr kumimoji="0" lang="en-US" sz="11500" b="0" i="1" u="none" strike="noStrike" kern="1200" cap="none" spc="0" normalizeH="0" baseline="0" noProof="0" dirty="0">
                <a:ln>
                  <a:noFill/>
                </a:ln>
                <a:solidFill>
                  <a:srgbClr val="FFC000"/>
                </a:solidFill>
                <a:effectLst/>
                <a:uLnTx/>
                <a:uFillTx/>
                <a:latin typeface="Impact"/>
                <a:ea typeface="Impact"/>
                <a:cs typeface="Impact"/>
                <a:sym typeface="Impact"/>
              </a:rPr>
              <a:t>SCALING</a:t>
            </a:r>
            <a:endParaRPr kumimoji="0" sz="11500" b="0" i="1" u="none" strike="noStrike" kern="1200" cap="none" spc="0" normalizeH="0" baseline="0" noProof="0" dirty="0">
              <a:ln>
                <a:noFill/>
              </a:ln>
              <a:solidFill>
                <a:srgbClr val="FFC000"/>
              </a:solidFill>
              <a:effectLst/>
              <a:uLnTx/>
              <a:uFillTx/>
              <a:latin typeface="Impact"/>
              <a:ea typeface="Impact"/>
              <a:cs typeface="Impact"/>
              <a:sym typeface="Impac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43"/>
        <p:cNvGrpSpPr/>
        <p:nvPr/>
      </p:nvGrpSpPr>
      <p:grpSpPr>
        <a:xfrm>
          <a:off x="0" y="0"/>
          <a:ext cx="0" cy="0"/>
          <a:chOff x="0" y="0"/>
          <a:chExt cx="0" cy="0"/>
        </a:xfrm>
      </p:grpSpPr>
      <p:sp>
        <p:nvSpPr>
          <p:cNvPr id="44" name="Google Shape;44;p2"/>
          <p:cNvSpPr txBox="1"/>
          <p:nvPr/>
        </p:nvSpPr>
        <p:spPr>
          <a:xfrm>
            <a:off x="3504953" y="434575"/>
            <a:ext cx="5182097" cy="661693"/>
          </a:xfrm>
          <a:prstGeom prst="rect">
            <a:avLst/>
          </a:prstGeom>
          <a:noFill/>
          <a:ln>
            <a:noFill/>
          </a:ln>
        </p:spPr>
        <p:txBody>
          <a:bodyPr spcFirstLastPara="1" wrap="square" lIns="45700" tIns="22825" rIns="45700" bIns="228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b="1" i="0" u="none" strike="noStrike" kern="0" cap="none" spc="0" normalizeH="0" baseline="0" noProof="0" dirty="0">
                <a:ln>
                  <a:noFill/>
                </a:ln>
                <a:solidFill>
                  <a:srgbClr val="FFC000"/>
                </a:solidFill>
                <a:effectLst/>
                <a:uLnTx/>
                <a:uFillTx/>
                <a:latin typeface="Poppins"/>
                <a:ea typeface="Montserrat"/>
                <a:cs typeface="Montserrat"/>
                <a:sym typeface="Montserrat"/>
              </a:rPr>
              <a:t> BUSINESS MODEL</a:t>
            </a:r>
            <a:endParaRPr kumimoji="0" sz="700" b="0" i="0" u="none" strike="noStrike" kern="0" cap="none" spc="0" normalizeH="0" baseline="0" noProof="0" dirty="0">
              <a:ln>
                <a:noFill/>
              </a:ln>
              <a:solidFill>
                <a:srgbClr val="FFC000"/>
              </a:solidFill>
              <a:effectLst/>
              <a:uLnTx/>
              <a:uFillTx/>
              <a:latin typeface="Poppins"/>
              <a:cs typeface="Poppins" panose="00000500000000000000" pitchFamily="2" charset="0"/>
              <a:sym typeface="Arial"/>
            </a:endParaRPr>
          </a:p>
        </p:txBody>
      </p:sp>
      <p:sp>
        <p:nvSpPr>
          <p:cNvPr id="45" name="Google Shape;45;p2"/>
          <p:cNvSpPr txBox="1"/>
          <p:nvPr/>
        </p:nvSpPr>
        <p:spPr>
          <a:xfrm>
            <a:off x="3504953" y="1043197"/>
            <a:ext cx="5182097" cy="323139"/>
          </a:xfrm>
          <a:prstGeom prst="rect">
            <a:avLst/>
          </a:prstGeom>
          <a:noFill/>
          <a:ln>
            <a:noFill/>
          </a:ln>
        </p:spPr>
        <p:txBody>
          <a:bodyPr spcFirstLastPara="1" wrap="square" lIns="45700" tIns="22825" rIns="45700" bIns="228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0" i="0" u="none" strike="noStrike" kern="0" cap="none" spc="0" normalizeH="0" baseline="0" noProof="0" dirty="0">
                <a:ln>
                  <a:noFill/>
                </a:ln>
                <a:solidFill>
                  <a:prstClr val="white"/>
                </a:solidFill>
                <a:effectLst/>
                <a:uLnTx/>
                <a:uFillTx/>
                <a:latin typeface="Poppins"/>
                <a:ea typeface="Montserrat"/>
                <a:cs typeface="Montserrat"/>
                <a:sym typeface="Montserrat"/>
              </a:rPr>
              <a:t>WHAT’S YOUR BUSINESS?</a:t>
            </a:r>
            <a:endParaRPr kumimoji="0" sz="700" b="0" i="0" u="none" strike="noStrike" kern="0" cap="none" spc="0" normalizeH="0" baseline="0" noProof="0" dirty="0">
              <a:ln>
                <a:noFill/>
              </a:ln>
              <a:solidFill>
                <a:prstClr val="white"/>
              </a:solidFill>
              <a:effectLst/>
              <a:uLnTx/>
              <a:uFillTx/>
              <a:latin typeface="Poppins"/>
              <a:cs typeface="Poppins" panose="00000500000000000000" pitchFamily="2" charset="0"/>
              <a:sym typeface="Arial"/>
            </a:endParaRPr>
          </a:p>
        </p:txBody>
      </p:sp>
      <p:grpSp>
        <p:nvGrpSpPr>
          <p:cNvPr id="8" name="Group 7">
            <a:extLst>
              <a:ext uri="{FF2B5EF4-FFF2-40B4-BE49-F238E27FC236}">
                <a16:creationId xmlns:a16="http://schemas.microsoft.com/office/drawing/2014/main" id="{47FC895B-8305-C777-ABD6-1983BEBBB412}"/>
              </a:ext>
            </a:extLst>
          </p:cNvPr>
          <p:cNvGrpSpPr/>
          <p:nvPr/>
        </p:nvGrpSpPr>
        <p:grpSpPr>
          <a:xfrm>
            <a:off x="2178131" y="1650128"/>
            <a:ext cx="2210797" cy="2691779"/>
            <a:chOff x="2178131" y="1650128"/>
            <a:chExt cx="2210797" cy="2691779"/>
          </a:xfrm>
        </p:grpSpPr>
        <p:sp>
          <p:nvSpPr>
            <p:cNvPr id="58" name="Google Shape;58;p2"/>
            <p:cNvSpPr txBox="1"/>
            <p:nvPr/>
          </p:nvSpPr>
          <p:spPr>
            <a:xfrm>
              <a:off x="2178131" y="1650128"/>
              <a:ext cx="1823719" cy="877137"/>
            </a:xfrm>
            <a:prstGeom prst="rect">
              <a:avLst/>
            </a:prstGeom>
            <a:noFill/>
            <a:ln>
              <a:noFill/>
            </a:ln>
          </p:spPr>
          <p:txBody>
            <a:bodyPr spcFirstLastPara="1" wrap="square" lIns="45700" tIns="22825" rIns="45700" bIns="22825" anchor="t" anchorCtr="0">
              <a:spAutoFit/>
            </a:bodyPr>
            <a:lstStyle/>
            <a:p>
              <a:pPr marL="0" marR="0" lvl="0" indent="0" algn="ctr" defTabSz="914400" rtl="0" eaLnBrk="1" fontAlgn="auto" latinLnBrk="0" hangingPunct="1">
                <a:lnSpc>
                  <a:spcPct val="2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ea typeface="Lato Black"/>
                  <a:cs typeface="Poppins" panose="00000500000000000000" pitchFamily="2" charset="0"/>
                  <a:sym typeface="Lato Black"/>
                </a:rPr>
                <a:t>VALUE PROPOSITION</a:t>
              </a:r>
              <a:endParaRPr kumimoji="0" sz="800" b="1" i="0" u="none" strike="noStrike" kern="0" cap="none" spc="0" normalizeH="0" baseline="0" noProof="0" dirty="0">
                <a:ln>
                  <a:noFill/>
                </a:ln>
                <a:solidFill>
                  <a:srgbClr val="FFC000"/>
                </a:solidFill>
                <a:effectLst/>
                <a:uLnTx/>
                <a:uFillTx/>
                <a:latin typeface="Poppins"/>
                <a:cs typeface="Poppins" panose="00000500000000000000" pitchFamily="2" charset="0"/>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000" b="0" i="0" u="none" strike="noStrike" kern="0" cap="none" spc="0" normalizeH="0" baseline="0" noProof="0" dirty="0">
                  <a:ln>
                    <a:noFill/>
                  </a:ln>
                  <a:solidFill>
                    <a:prstClr val="white"/>
                  </a:solidFill>
                  <a:effectLst/>
                  <a:uLnTx/>
                  <a:uFillTx/>
                  <a:latin typeface="Poppins"/>
                  <a:ea typeface="Montserrat"/>
                  <a:cs typeface="Montserrat"/>
                  <a:sym typeface="Montserrat"/>
                </a:rPr>
                <a:t>A business service and/or product needs to solve a specific custom problem</a:t>
              </a:r>
              <a:endParaRPr kumimoji="0" sz="1600" b="0" i="0" u="none" strike="noStrike" kern="0" cap="none" spc="0" normalizeH="0" baseline="0" noProof="0" dirty="0">
                <a:ln>
                  <a:noFill/>
                </a:ln>
                <a:solidFill>
                  <a:prstClr val="white"/>
                </a:solidFill>
                <a:effectLst/>
                <a:uLnTx/>
                <a:uFillTx/>
                <a:latin typeface="Poppins"/>
                <a:ea typeface="Montserrat"/>
                <a:cs typeface="Montserrat"/>
                <a:sym typeface="Montserrat"/>
              </a:endParaRPr>
            </a:p>
          </p:txBody>
        </p:sp>
        <p:grpSp>
          <p:nvGrpSpPr>
            <p:cNvPr id="20" name="Group 19">
              <a:extLst>
                <a:ext uri="{FF2B5EF4-FFF2-40B4-BE49-F238E27FC236}">
                  <a16:creationId xmlns:a16="http://schemas.microsoft.com/office/drawing/2014/main" id="{ADDFD219-A94A-F0B7-4872-3EF48098B8DE}"/>
                </a:ext>
              </a:extLst>
            </p:cNvPr>
            <p:cNvGrpSpPr/>
            <p:nvPr/>
          </p:nvGrpSpPr>
          <p:grpSpPr>
            <a:xfrm>
              <a:off x="2549516" y="3076496"/>
              <a:ext cx="1839412" cy="1265411"/>
              <a:chOff x="2549516" y="3076496"/>
              <a:chExt cx="1839412" cy="1265411"/>
            </a:xfrm>
          </p:grpSpPr>
          <p:pic>
            <p:nvPicPr>
              <p:cNvPr id="13" name="Graphic 12">
                <a:extLst>
                  <a:ext uri="{FF2B5EF4-FFF2-40B4-BE49-F238E27FC236}">
                    <a16:creationId xmlns:a16="http://schemas.microsoft.com/office/drawing/2014/main" id="{C1FBA031-DBBF-106A-5DAC-1C34C0E99BD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49516" y="3076496"/>
                <a:ext cx="1839412" cy="1265411"/>
              </a:xfrm>
              <a:prstGeom prst="rect">
                <a:avLst/>
              </a:prstGeom>
            </p:spPr>
          </p:pic>
          <p:pic>
            <p:nvPicPr>
              <p:cNvPr id="59" name="Google Shape;59;p2" descr="A hand holding a diamond&#10;&#10;Description automatically generated"/>
              <p:cNvPicPr preferRelativeResize="0"/>
              <p:nvPr/>
            </p:nvPicPr>
            <p:blipFill rotWithShape="1">
              <a:blip r:embed="rId5">
                <a:alphaModFix/>
              </a:blip>
              <a:srcRect/>
              <a:stretch/>
            </p:blipFill>
            <p:spPr>
              <a:xfrm>
                <a:off x="3276234" y="3337658"/>
                <a:ext cx="593045" cy="593045"/>
              </a:xfrm>
              <a:prstGeom prst="rect">
                <a:avLst/>
              </a:prstGeom>
              <a:noFill/>
              <a:ln>
                <a:noFill/>
              </a:ln>
            </p:spPr>
          </p:pic>
        </p:grpSp>
        <p:cxnSp>
          <p:nvCxnSpPr>
            <p:cNvPr id="76" name="Google Shape;76;p2"/>
            <p:cNvCxnSpPr/>
            <p:nvPr/>
          </p:nvCxnSpPr>
          <p:spPr>
            <a:xfrm>
              <a:off x="3194477" y="2665989"/>
              <a:ext cx="0" cy="377344"/>
            </a:xfrm>
            <a:prstGeom prst="straightConnector1">
              <a:avLst/>
            </a:prstGeom>
            <a:noFill/>
            <a:ln w="38100" cap="flat" cmpd="sng">
              <a:solidFill>
                <a:schemeClr val="bg1"/>
              </a:solidFill>
              <a:prstDash val="dot"/>
              <a:miter lim="800000"/>
              <a:headEnd type="none" w="sm" len="sm"/>
              <a:tailEnd type="none" w="sm" len="sm"/>
            </a:ln>
          </p:spPr>
        </p:cxnSp>
      </p:grpSp>
      <p:grpSp>
        <p:nvGrpSpPr>
          <p:cNvPr id="11" name="Group 10">
            <a:extLst>
              <a:ext uri="{FF2B5EF4-FFF2-40B4-BE49-F238E27FC236}">
                <a16:creationId xmlns:a16="http://schemas.microsoft.com/office/drawing/2014/main" id="{05867230-AD1F-6D1B-DE31-394418BEA581}"/>
              </a:ext>
            </a:extLst>
          </p:cNvPr>
          <p:cNvGrpSpPr/>
          <p:nvPr/>
        </p:nvGrpSpPr>
        <p:grpSpPr>
          <a:xfrm>
            <a:off x="4647773" y="1677654"/>
            <a:ext cx="2415497" cy="2664253"/>
            <a:chOff x="4647773" y="1677654"/>
            <a:chExt cx="2415497" cy="2664253"/>
          </a:xfrm>
        </p:grpSpPr>
        <p:sp>
          <p:nvSpPr>
            <p:cNvPr id="64" name="Google Shape;64;p2"/>
            <p:cNvSpPr txBox="1"/>
            <p:nvPr/>
          </p:nvSpPr>
          <p:spPr>
            <a:xfrm>
              <a:off x="4647773" y="1677654"/>
              <a:ext cx="2354021" cy="954081"/>
            </a:xfrm>
            <a:prstGeom prst="rect">
              <a:avLst/>
            </a:prstGeom>
            <a:noFill/>
            <a:ln>
              <a:noFill/>
            </a:ln>
          </p:spPr>
          <p:txBody>
            <a:bodyPr spcFirstLastPara="1" wrap="square" lIns="45700" tIns="22825" rIns="45700" bIns="22825" anchor="t" anchorCtr="0">
              <a:spAutoFit/>
            </a:bodyPr>
            <a:lstStyle/>
            <a:p>
              <a:pPr marL="0" marR="0" lvl="0" indent="0" algn="ctr" defTabSz="914400" rtl="0" eaLnBrk="1" fontAlgn="auto" latinLnBrk="0" hangingPunct="1">
                <a:lnSpc>
                  <a:spcPct val="2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ea typeface="Lato Black"/>
                  <a:cs typeface="Poppins" panose="00000500000000000000" pitchFamily="2" charset="0"/>
                  <a:sym typeface="Lato Black"/>
                </a:rPr>
                <a:t>CUSTOMER RELATIONSHIPS</a:t>
              </a:r>
              <a:endParaRPr kumimoji="0" sz="800" b="1" i="0" u="none" strike="noStrike" kern="0" cap="none" spc="0" normalizeH="0" baseline="0" noProof="0" dirty="0">
                <a:ln>
                  <a:noFill/>
                </a:ln>
                <a:solidFill>
                  <a:srgbClr val="FFC000"/>
                </a:solidFill>
                <a:effectLst/>
                <a:uLnTx/>
                <a:uFillTx/>
                <a:latin typeface="Poppins"/>
                <a:cs typeface="Poppins" panose="00000500000000000000" pitchFamily="2" charset="0"/>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900" b="0" i="0" u="none" strike="noStrike" kern="0" cap="none" spc="0" normalizeH="0" baseline="0" noProof="0" dirty="0">
                  <a:ln>
                    <a:noFill/>
                  </a:ln>
                  <a:solidFill>
                    <a:prstClr val="white"/>
                  </a:solidFill>
                  <a:effectLst/>
                  <a:uLnTx/>
                  <a:uFillTx/>
                  <a:latin typeface="Poppins"/>
                  <a:ea typeface="Montserrat"/>
                  <a:cs typeface="Montserrat"/>
                  <a:sym typeface="Montserrat"/>
                </a:rPr>
                <a:t>Customer relationships lead to improve value proposition </a:t>
              </a:r>
              <a:endParaRPr kumimoji="0" sz="1400" b="0" i="0" u="none" strike="noStrike" kern="0" cap="none" spc="0" normalizeH="0" baseline="0" noProof="0" dirty="0">
                <a:ln>
                  <a:noFill/>
                </a:ln>
                <a:solidFill>
                  <a:prstClr val="white"/>
                </a:solidFill>
                <a:effectLst/>
                <a:uLnTx/>
                <a:uFillTx/>
                <a:latin typeface="Poppins"/>
                <a:ea typeface="Montserrat"/>
                <a:cs typeface="Montserrat"/>
                <a:sym typeface="Montserrat"/>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br>
                <a:rPr kumimoji="0" lang="en-US" sz="1000" b="0" i="0" u="none" strike="noStrike" kern="0" cap="none" spc="0" normalizeH="0" baseline="0" noProof="0" dirty="0">
                  <a:ln>
                    <a:noFill/>
                  </a:ln>
                  <a:solidFill>
                    <a:prstClr val="white"/>
                  </a:solidFill>
                  <a:effectLst/>
                  <a:uLnTx/>
                  <a:uFillTx/>
                  <a:latin typeface="Poppins"/>
                  <a:cs typeface="Poppins" panose="00000500000000000000" pitchFamily="2" charset="0"/>
                  <a:sym typeface="Arial"/>
                </a:rPr>
              </a:br>
              <a:endParaRPr kumimoji="0" sz="700" b="0" i="0" u="none" strike="noStrike" kern="0" cap="none" spc="0" normalizeH="0" baseline="0" noProof="0" dirty="0">
                <a:ln>
                  <a:noFill/>
                </a:ln>
                <a:solidFill>
                  <a:prstClr val="white"/>
                </a:solidFill>
                <a:effectLst/>
                <a:uLnTx/>
                <a:uFillTx/>
                <a:latin typeface="Poppins"/>
                <a:cs typeface="Poppins" panose="00000500000000000000" pitchFamily="2" charset="0"/>
                <a:sym typeface="Arial"/>
              </a:endParaRPr>
            </a:p>
          </p:txBody>
        </p:sp>
        <p:grpSp>
          <p:nvGrpSpPr>
            <p:cNvPr id="22" name="Group 21">
              <a:extLst>
                <a:ext uri="{FF2B5EF4-FFF2-40B4-BE49-F238E27FC236}">
                  <a16:creationId xmlns:a16="http://schemas.microsoft.com/office/drawing/2014/main" id="{478A3DDC-48DE-4D90-1159-05ACBF6830FC}"/>
                </a:ext>
              </a:extLst>
            </p:cNvPr>
            <p:cNvGrpSpPr/>
            <p:nvPr/>
          </p:nvGrpSpPr>
          <p:grpSpPr>
            <a:xfrm>
              <a:off x="5223858" y="3076496"/>
              <a:ext cx="1839412" cy="1265411"/>
              <a:chOff x="5223858" y="3076496"/>
              <a:chExt cx="1839412" cy="1265411"/>
            </a:xfrm>
          </p:grpSpPr>
          <p:pic>
            <p:nvPicPr>
              <p:cNvPr id="15" name="Graphic 14">
                <a:extLst>
                  <a:ext uri="{FF2B5EF4-FFF2-40B4-BE49-F238E27FC236}">
                    <a16:creationId xmlns:a16="http://schemas.microsoft.com/office/drawing/2014/main" id="{AC719D3C-AEB1-AC22-1805-F9A9215B4A6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223858" y="3076496"/>
                <a:ext cx="1839412" cy="1265411"/>
              </a:xfrm>
              <a:prstGeom prst="rect">
                <a:avLst/>
              </a:prstGeom>
            </p:spPr>
          </p:pic>
          <p:pic>
            <p:nvPicPr>
              <p:cNvPr id="65" name="Google Shape;65;p2" descr="A white outline of hands shaking with a person in the background&#10;&#10;Description automatically generated"/>
              <p:cNvPicPr preferRelativeResize="0"/>
              <p:nvPr/>
            </p:nvPicPr>
            <p:blipFill rotWithShape="1">
              <a:blip r:embed="rId6">
                <a:alphaModFix/>
              </a:blip>
              <a:srcRect/>
              <a:stretch/>
            </p:blipFill>
            <p:spPr>
              <a:xfrm>
                <a:off x="5963678" y="3366786"/>
                <a:ext cx="587456" cy="587456"/>
              </a:xfrm>
              <a:prstGeom prst="rect">
                <a:avLst/>
              </a:prstGeom>
              <a:noFill/>
              <a:ln>
                <a:noFill/>
              </a:ln>
            </p:spPr>
          </p:pic>
        </p:grpSp>
        <p:cxnSp>
          <p:nvCxnSpPr>
            <p:cNvPr id="77" name="Google Shape;77;p2"/>
            <p:cNvCxnSpPr/>
            <p:nvPr/>
          </p:nvCxnSpPr>
          <p:spPr>
            <a:xfrm>
              <a:off x="5913877" y="2665989"/>
              <a:ext cx="0" cy="377344"/>
            </a:xfrm>
            <a:prstGeom prst="straightConnector1">
              <a:avLst/>
            </a:prstGeom>
            <a:noFill/>
            <a:ln w="38100" cap="flat" cmpd="sng">
              <a:solidFill>
                <a:schemeClr val="bg1"/>
              </a:solidFill>
              <a:prstDash val="dot"/>
              <a:miter lim="800000"/>
              <a:headEnd type="none" w="sm" len="sm"/>
              <a:tailEnd type="none" w="sm" len="sm"/>
            </a:ln>
          </p:spPr>
        </p:cxnSp>
      </p:grpSp>
      <p:grpSp>
        <p:nvGrpSpPr>
          <p:cNvPr id="26" name="Group 25">
            <a:extLst>
              <a:ext uri="{FF2B5EF4-FFF2-40B4-BE49-F238E27FC236}">
                <a16:creationId xmlns:a16="http://schemas.microsoft.com/office/drawing/2014/main" id="{769D1B6F-809C-8C89-D979-C9048BAD7776}"/>
              </a:ext>
            </a:extLst>
          </p:cNvPr>
          <p:cNvGrpSpPr/>
          <p:nvPr/>
        </p:nvGrpSpPr>
        <p:grpSpPr>
          <a:xfrm>
            <a:off x="7522609" y="1663839"/>
            <a:ext cx="2341423" cy="2678068"/>
            <a:chOff x="7522609" y="1663839"/>
            <a:chExt cx="2341423" cy="2678068"/>
          </a:xfrm>
        </p:grpSpPr>
        <p:sp>
          <p:nvSpPr>
            <p:cNvPr id="70" name="Google Shape;70;p2"/>
            <p:cNvSpPr txBox="1"/>
            <p:nvPr/>
          </p:nvSpPr>
          <p:spPr>
            <a:xfrm>
              <a:off x="7522609" y="1663839"/>
              <a:ext cx="2341423" cy="830970"/>
            </a:xfrm>
            <a:prstGeom prst="rect">
              <a:avLst/>
            </a:prstGeom>
            <a:noFill/>
            <a:ln>
              <a:noFill/>
            </a:ln>
          </p:spPr>
          <p:txBody>
            <a:bodyPr spcFirstLastPara="1" wrap="square" lIns="45700" tIns="22825" rIns="45700" bIns="22825" anchor="t" anchorCtr="0">
              <a:spAutoFit/>
            </a:bodyPr>
            <a:lstStyle/>
            <a:p>
              <a:pPr marL="0" marR="0" lvl="0" indent="0" algn="ctr" defTabSz="914400" rtl="0" eaLnBrk="1" fontAlgn="auto" latinLnBrk="0" hangingPunct="1">
                <a:lnSpc>
                  <a:spcPct val="2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ea typeface="Lato Black"/>
                  <a:cs typeface="Poppins" panose="00000500000000000000" pitchFamily="2" charset="0"/>
                  <a:sym typeface="Lato Black"/>
                </a:rPr>
                <a:t>CLIENT FACING PROCESSES</a:t>
              </a:r>
              <a:endParaRPr kumimoji="0" sz="800" b="1" i="0" u="none" strike="noStrike" kern="0" cap="none" spc="0" normalizeH="0" baseline="0" noProof="0" dirty="0">
                <a:ln>
                  <a:noFill/>
                </a:ln>
                <a:solidFill>
                  <a:srgbClr val="FFC000"/>
                </a:solidFill>
                <a:effectLst/>
                <a:uLnTx/>
                <a:uFillTx/>
                <a:latin typeface="Poppins"/>
                <a:cs typeface="Poppins" panose="00000500000000000000" pitchFamily="2" charset="0"/>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900" b="0" i="0" u="none" strike="noStrike" kern="0" cap="none" spc="0" normalizeH="0" baseline="0" noProof="0" dirty="0">
                  <a:ln>
                    <a:noFill/>
                  </a:ln>
                  <a:solidFill>
                    <a:prstClr val="white"/>
                  </a:solidFill>
                  <a:effectLst/>
                  <a:uLnTx/>
                  <a:uFillTx/>
                  <a:latin typeface="Poppins"/>
                  <a:ea typeface="Montserrat"/>
                  <a:cs typeface="Montserrat"/>
                  <a:sym typeface="Montserrat"/>
                </a:rPr>
                <a:t>Business processes need to be streamlined to enable efficient customer service</a:t>
              </a:r>
              <a:endParaRPr kumimoji="0" sz="900" b="0" i="0" u="none" strike="noStrike" kern="0" cap="none" spc="0" normalizeH="0" baseline="0" noProof="0" dirty="0">
                <a:ln>
                  <a:noFill/>
                </a:ln>
                <a:solidFill>
                  <a:prstClr val="white"/>
                </a:solidFill>
                <a:effectLst/>
                <a:uLnTx/>
                <a:uFillTx/>
                <a:latin typeface="Poppins"/>
                <a:ea typeface="Montserrat"/>
                <a:cs typeface="Montserrat"/>
                <a:sym typeface="Montserrat"/>
              </a:endParaRPr>
            </a:p>
          </p:txBody>
        </p:sp>
        <p:grpSp>
          <p:nvGrpSpPr>
            <p:cNvPr id="24" name="Group 23">
              <a:extLst>
                <a:ext uri="{FF2B5EF4-FFF2-40B4-BE49-F238E27FC236}">
                  <a16:creationId xmlns:a16="http://schemas.microsoft.com/office/drawing/2014/main" id="{531064F9-A1F4-BA6C-266C-47DDEB6A97C5}"/>
                </a:ext>
              </a:extLst>
            </p:cNvPr>
            <p:cNvGrpSpPr/>
            <p:nvPr/>
          </p:nvGrpSpPr>
          <p:grpSpPr>
            <a:xfrm>
              <a:off x="7898200" y="3076496"/>
              <a:ext cx="1839412" cy="1265411"/>
              <a:chOff x="7898200" y="3076496"/>
              <a:chExt cx="1839412" cy="1265411"/>
            </a:xfrm>
          </p:grpSpPr>
          <p:pic>
            <p:nvPicPr>
              <p:cNvPr id="17" name="Graphic 16">
                <a:extLst>
                  <a:ext uri="{FF2B5EF4-FFF2-40B4-BE49-F238E27FC236}">
                    <a16:creationId xmlns:a16="http://schemas.microsoft.com/office/drawing/2014/main" id="{64E00286-6C29-A2AB-6930-73B5206DB1D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898200" y="3076496"/>
                <a:ext cx="1839412" cy="1265411"/>
              </a:xfrm>
              <a:prstGeom prst="rect">
                <a:avLst/>
              </a:prstGeom>
            </p:spPr>
          </p:pic>
          <p:pic>
            <p:nvPicPr>
              <p:cNvPr id="71" name="Google Shape;71;p2" descr="A white line drawing of gears&#10;&#10;Description automatically generated"/>
              <p:cNvPicPr preferRelativeResize="0"/>
              <p:nvPr/>
            </p:nvPicPr>
            <p:blipFill rotWithShape="1">
              <a:blip r:embed="rId7">
                <a:alphaModFix/>
              </a:blip>
              <a:srcRect/>
              <a:stretch/>
            </p:blipFill>
            <p:spPr>
              <a:xfrm>
                <a:off x="8628988" y="3346520"/>
                <a:ext cx="607040" cy="607040"/>
              </a:xfrm>
              <a:prstGeom prst="rect">
                <a:avLst/>
              </a:prstGeom>
              <a:noFill/>
              <a:ln>
                <a:noFill/>
              </a:ln>
            </p:spPr>
          </p:pic>
        </p:grpSp>
        <p:cxnSp>
          <p:nvCxnSpPr>
            <p:cNvPr id="78" name="Google Shape;78;p2"/>
            <p:cNvCxnSpPr/>
            <p:nvPr/>
          </p:nvCxnSpPr>
          <p:spPr>
            <a:xfrm>
              <a:off x="8621556" y="2665989"/>
              <a:ext cx="0" cy="377344"/>
            </a:xfrm>
            <a:prstGeom prst="straightConnector1">
              <a:avLst/>
            </a:prstGeom>
            <a:noFill/>
            <a:ln w="38100" cap="flat" cmpd="sng">
              <a:solidFill>
                <a:schemeClr val="bg1"/>
              </a:solidFill>
              <a:prstDash val="dot"/>
              <a:miter lim="800000"/>
              <a:headEnd type="none" w="sm" len="sm"/>
              <a:tailEnd type="none" w="sm" len="sm"/>
            </a:ln>
          </p:spPr>
        </p:cxnSp>
      </p:grpSp>
      <p:grpSp>
        <p:nvGrpSpPr>
          <p:cNvPr id="27" name="Group 26">
            <a:extLst>
              <a:ext uri="{FF2B5EF4-FFF2-40B4-BE49-F238E27FC236}">
                <a16:creationId xmlns:a16="http://schemas.microsoft.com/office/drawing/2014/main" id="{AAF50F32-2174-BA9B-143C-D1C8CA0B6203}"/>
              </a:ext>
            </a:extLst>
          </p:cNvPr>
          <p:cNvGrpSpPr/>
          <p:nvPr/>
        </p:nvGrpSpPr>
        <p:grpSpPr>
          <a:xfrm>
            <a:off x="8965717" y="3076496"/>
            <a:ext cx="2109064" cy="2951419"/>
            <a:chOff x="8965717" y="3076496"/>
            <a:chExt cx="2109064" cy="2951419"/>
          </a:xfrm>
        </p:grpSpPr>
        <p:sp>
          <p:nvSpPr>
            <p:cNvPr id="73" name="Google Shape;73;p2"/>
            <p:cNvSpPr txBox="1"/>
            <p:nvPr/>
          </p:nvSpPr>
          <p:spPr>
            <a:xfrm>
              <a:off x="8965717" y="4704502"/>
              <a:ext cx="1823719" cy="1323413"/>
            </a:xfrm>
            <a:prstGeom prst="rect">
              <a:avLst/>
            </a:prstGeom>
            <a:noFill/>
            <a:ln>
              <a:noFill/>
            </a:ln>
          </p:spPr>
          <p:txBody>
            <a:bodyPr spcFirstLastPara="1" wrap="square" lIns="45700" tIns="22825" rIns="45700" bIns="22825" anchor="t" anchorCtr="0">
              <a:spAutoFit/>
            </a:bodyPr>
            <a:lstStyle/>
            <a:p>
              <a:pPr marL="0" marR="0" lvl="0" indent="0" algn="ctr" defTabSz="914400" rtl="0" eaLnBrk="1" fontAlgn="auto" latinLnBrk="0" hangingPunct="1">
                <a:lnSpc>
                  <a:spcPct val="2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ea typeface="Lato Black"/>
                  <a:cs typeface="Poppins" panose="00000500000000000000" pitchFamily="2" charset="0"/>
                  <a:sym typeface="Lato Black"/>
                </a:rPr>
                <a:t>COST STRUCTURE</a:t>
              </a:r>
              <a:endParaRPr kumimoji="0" sz="800" b="1" i="0" u="none" strike="noStrike" kern="0" cap="none" spc="0" normalizeH="0" baseline="0" noProof="0" dirty="0">
                <a:ln>
                  <a:noFill/>
                </a:ln>
                <a:solidFill>
                  <a:srgbClr val="FFC000"/>
                </a:solidFill>
                <a:effectLst/>
                <a:uLnTx/>
                <a:uFillTx/>
                <a:latin typeface="Poppins"/>
                <a:cs typeface="Poppins" panose="00000500000000000000" pitchFamily="2" charset="0"/>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900" b="0" i="0" u="none" strike="noStrike" kern="0" cap="none" spc="0" normalizeH="0" baseline="0" noProof="0" dirty="0">
                  <a:ln>
                    <a:noFill/>
                  </a:ln>
                  <a:solidFill>
                    <a:prstClr val="white"/>
                  </a:solidFill>
                  <a:effectLst/>
                  <a:uLnTx/>
                  <a:uFillTx/>
                  <a:latin typeface="Poppins"/>
                  <a:ea typeface="Montserrat"/>
                  <a:cs typeface="Montserrat"/>
                  <a:sym typeface="Montserrat"/>
                </a:rPr>
                <a:t>In order to put forward a compelling value proposition, the supporting cost structure needs to be efficient </a:t>
              </a:r>
              <a:endParaRPr kumimoji="0" sz="1200" b="0" i="0" u="none" strike="noStrike" kern="0" cap="none" spc="0" normalizeH="0" baseline="0" noProof="0" dirty="0">
                <a:ln>
                  <a:noFill/>
                </a:ln>
                <a:solidFill>
                  <a:prstClr val="white"/>
                </a:solidFill>
                <a:effectLst/>
                <a:uLnTx/>
                <a:uFillTx/>
                <a:latin typeface="Poppins"/>
                <a:ea typeface="Montserrat"/>
                <a:cs typeface="Montserrat"/>
                <a:sym typeface="Montserrat"/>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br>
                <a:rPr kumimoji="0" lang="en-US" sz="900" b="0" i="0" u="none" strike="noStrike" kern="0" cap="none" spc="0" normalizeH="0" baseline="0" noProof="0" dirty="0">
                  <a:ln>
                    <a:noFill/>
                  </a:ln>
                  <a:solidFill>
                    <a:prstClr val="white"/>
                  </a:solidFill>
                  <a:effectLst/>
                  <a:uLnTx/>
                  <a:uFillTx/>
                  <a:latin typeface="Poppins"/>
                  <a:cs typeface="Poppins" panose="00000500000000000000" pitchFamily="2" charset="0"/>
                  <a:sym typeface="Arial"/>
                </a:rPr>
              </a:br>
              <a:endParaRPr kumimoji="0" sz="1400" b="0" i="0" u="none" strike="noStrike" kern="0" cap="none" spc="0" normalizeH="0" baseline="0" noProof="0" dirty="0">
                <a:ln>
                  <a:noFill/>
                </a:ln>
                <a:solidFill>
                  <a:prstClr val="white"/>
                </a:solidFill>
                <a:effectLst/>
                <a:uLnTx/>
                <a:uFillTx/>
                <a:latin typeface="Poppins"/>
                <a:ea typeface="Montserrat"/>
                <a:cs typeface="Montserrat"/>
                <a:sym typeface="Montserrat"/>
              </a:endParaRPr>
            </a:p>
          </p:txBody>
        </p:sp>
        <p:grpSp>
          <p:nvGrpSpPr>
            <p:cNvPr id="25" name="Group 24">
              <a:extLst>
                <a:ext uri="{FF2B5EF4-FFF2-40B4-BE49-F238E27FC236}">
                  <a16:creationId xmlns:a16="http://schemas.microsoft.com/office/drawing/2014/main" id="{840A4469-6728-898F-FFDA-7FE51EAF92AE}"/>
                </a:ext>
              </a:extLst>
            </p:cNvPr>
            <p:cNvGrpSpPr/>
            <p:nvPr/>
          </p:nvGrpSpPr>
          <p:grpSpPr>
            <a:xfrm>
              <a:off x="9235369" y="3076496"/>
              <a:ext cx="1839412" cy="1265411"/>
              <a:chOff x="9235369" y="3076496"/>
              <a:chExt cx="1839412" cy="1265411"/>
            </a:xfrm>
          </p:grpSpPr>
          <p:pic>
            <p:nvPicPr>
              <p:cNvPr id="12" name="Graphic 11">
                <a:extLst>
                  <a:ext uri="{FF2B5EF4-FFF2-40B4-BE49-F238E27FC236}">
                    <a16:creationId xmlns:a16="http://schemas.microsoft.com/office/drawing/2014/main" id="{506DEFA7-6A9F-6F07-0163-519DE0E4FD3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35369" y="3076496"/>
                <a:ext cx="1839412" cy="1265411"/>
              </a:xfrm>
              <a:prstGeom prst="rect">
                <a:avLst/>
              </a:prstGeom>
            </p:spPr>
          </p:pic>
          <p:pic>
            <p:nvPicPr>
              <p:cNvPr id="74" name="Google Shape;74;p2" descr="A truck with boxes on it and a globe&#10;&#10;Description automatically generated"/>
              <p:cNvPicPr preferRelativeResize="0"/>
              <p:nvPr/>
            </p:nvPicPr>
            <p:blipFill rotWithShape="1">
              <a:blip r:embed="rId8">
                <a:alphaModFix/>
              </a:blip>
              <a:srcRect/>
              <a:stretch/>
            </p:blipFill>
            <p:spPr>
              <a:xfrm>
                <a:off x="9962089" y="3415505"/>
                <a:ext cx="538737" cy="538737"/>
              </a:xfrm>
              <a:prstGeom prst="rect">
                <a:avLst/>
              </a:prstGeom>
              <a:noFill/>
              <a:ln>
                <a:noFill/>
              </a:ln>
            </p:spPr>
          </p:pic>
        </p:grpSp>
        <p:cxnSp>
          <p:nvCxnSpPr>
            <p:cNvPr id="79" name="Google Shape;79;p2"/>
            <p:cNvCxnSpPr/>
            <p:nvPr/>
          </p:nvCxnSpPr>
          <p:spPr>
            <a:xfrm>
              <a:off x="9969535" y="4295283"/>
              <a:ext cx="0" cy="377344"/>
            </a:xfrm>
            <a:prstGeom prst="straightConnector1">
              <a:avLst/>
            </a:prstGeom>
            <a:noFill/>
            <a:ln w="38100" cap="flat" cmpd="sng">
              <a:solidFill>
                <a:schemeClr val="bg1"/>
              </a:solidFill>
              <a:prstDash val="dot"/>
              <a:miter lim="800000"/>
              <a:headEnd type="none" w="sm" len="sm"/>
              <a:tailEnd type="none" w="sm" len="sm"/>
            </a:ln>
          </p:spPr>
        </p:cxnSp>
      </p:grpSp>
      <p:grpSp>
        <p:nvGrpSpPr>
          <p:cNvPr id="19" name="Group 18">
            <a:extLst>
              <a:ext uri="{FF2B5EF4-FFF2-40B4-BE49-F238E27FC236}">
                <a16:creationId xmlns:a16="http://schemas.microsoft.com/office/drawing/2014/main" id="{17E1BFAE-2BF3-508C-0F3F-26E5DDA9096B}"/>
              </a:ext>
            </a:extLst>
          </p:cNvPr>
          <p:cNvGrpSpPr/>
          <p:nvPr/>
        </p:nvGrpSpPr>
        <p:grpSpPr>
          <a:xfrm>
            <a:off x="6234596" y="3076496"/>
            <a:ext cx="2165845" cy="2674419"/>
            <a:chOff x="6234596" y="3076496"/>
            <a:chExt cx="2165845" cy="2674419"/>
          </a:xfrm>
        </p:grpSpPr>
        <p:sp>
          <p:nvSpPr>
            <p:cNvPr id="67" name="Google Shape;67;p2"/>
            <p:cNvSpPr txBox="1"/>
            <p:nvPr/>
          </p:nvSpPr>
          <p:spPr>
            <a:xfrm>
              <a:off x="6234596" y="4704501"/>
              <a:ext cx="1823719" cy="1046414"/>
            </a:xfrm>
            <a:prstGeom prst="rect">
              <a:avLst/>
            </a:prstGeom>
            <a:noFill/>
            <a:ln>
              <a:noFill/>
            </a:ln>
          </p:spPr>
          <p:txBody>
            <a:bodyPr spcFirstLastPara="1" wrap="square" lIns="45700" tIns="22825" rIns="45700" bIns="22825" anchor="t" anchorCtr="0">
              <a:spAutoFit/>
            </a:bodyPr>
            <a:lstStyle/>
            <a:p>
              <a:pPr marL="0" marR="0" lvl="0" indent="0" algn="ctr" defTabSz="914400" rtl="0" eaLnBrk="1" fontAlgn="auto" latinLnBrk="0" hangingPunct="1">
                <a:lnSpc>
                  <a:spcPct val="2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ea typeface="Lato Black"/>
                  <a:cs typeface="Poppins" panose="00000500000000000000" pitchFamily="2" charset="0"/>
                  <a:sym typeface="Lato Black"/>
                </a:rPr>
                <a:t>REVENUE STREAMS</a:t>
              </a:r>
              <a:endParaRPr kumimoji="0" sz="800" b="1" i="0" u="none" strike="noStrike" kern="0" cap="none" spc="0" normalizeH="0" baseline="0" noProof="0" dirty="0">
                <a:ln>
                  <a:noFill/>
                </a:ln>
                <a:solidFill>
                  <a:srgbClr val="FFC000"/>
                </a:solidFill>
                <a:effectLst/>
                <a:uLnTx/>
                <a:uFillTx/>
                <a:latin typeface="Poppins"/>
                <a:cs typeface="Poppins" panose="00000500000000000000" pitchFamily="2" charset="0"/>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900" b="0" i="0" u="none" strike="noStrike" kern="0" cap="none" spc="0" normalizeH="0" baseline="0" noProof="0" dirty="0">
                  <a:ln>
                    <a:noFill/>
                  </a:ln>
                  <a:solidFill>
                    <a:prstClr val="white"/>
                  </a:solidFill>
                  <a:effectLst/>
                  <a:uLnTx/>
                  <a:uFillTx/>
                  <a:latin typeface="Poppins"/>
                  <a:ea typeface="Montserrat"/>
                  <a:cs typeface="Montserrat"/>
                  <a:sym typeface="Montserrat"/>
                </a:rPr>
                <a:t>Revenue streams results from value proposition</a:t>
              </a:r>
              <a:endParaRPr kumimoji="0" sz="1200" b="0" i="0" u="none" strike="noStrike" kern="0" cap="none" spc="0" normalizeH="0" baseline="0" noProof="0" dirty="0">
                <a:ln>
                  <a:noFill/>
                </a:ln>
                <a:solidFill>
                  <a:prstClr val="white"/>
                </a:solidFill>
                <a:effectLst/>
                <a:uLnTx/>
                <a:uFillTx/>
                <a:latin typeface="Poppins"/>
                <a:ea typeface="Montserrat"/>
                <a:cs typeface="Montserrat"/>
                <a:sym typeface="Montserrat"/>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br>
                <a:rPr kumimoji="0" lang="en-US" sz="900" b="0" i="0" u="none" strike="noStrike" kern="0" cap="none" spc="0" normalizeH="0" baseline="0" noProof="0" dirty="0">
                  <a:ln>
                    <a:noFill/>
                  </a:ln>
                  <a:solidFill>
                    <a:prstClr val="white"/>
                  </a:solidFill>
                  <a:effectLst/>
                  <a:uLnTx/>
                  <a:uFillTx/>
                  <a:latin typeface="Poppins"/>
                  <a:cs typeface="Poppins" panose="00000500000000000000" pitchFamily="2" charset="0"/>
                  <a:sym typeface="Arial"/>
                </a:rPr>
              </a:br>
              <a:endParaRPr kumimoji="0" sz="1400" b="0" i="0" u="none" strike="noStrike" kern="0" cap="none" spc="0" normalizeH="0" baseline="0" noProof="0" dirty="0">
                <a:ln>
                  <a:noFill/>
                </a:ln>
                <a:solidFill>
                  <a:prstClr val="white"/>
                </a:solidFill>
                <a:effectLst/>
                <a:uLnTx/>
                <a:uFillTx/>
                <a:latin typeface="Poppins"/>
                <a:ea typeface="Montserrat"/>
                <a:cs typeface="Montserrat"/>
                <a:sym typeface="Montserrat"/>
              </a:endParaRPr>
            </a:p>
          </p:txBody>
        </p:sp>
        <p:grpSp>
          <p:nvGrpSpPr>
            <p:cNvPr id="23" name="Group 22">
              <a:extLst>
                <a:ext uri="{FF2B5EF4-FFF2-40B4-BE49-F238E27FC236}">
                  <a16:creationId xmlns:a16="http://schemas.microsoft.com/office/drawing/2014/main" id="{28F54966-007B-8B64-9837-13D8E4C22491}"/>
                </a:ext>
              </a:extLst>
            </p:cNvPr>
            <p:cNvGrpSpPr/>
            <p:nvPr/>
          </p:nvGrpSpPr>
          <p:grpSpPr>
            <a:xfrm>
              <a:off x="6561029" y="3076496"/>
              <a:ext cx="1839412" cy="1265411"/>
              <a:chOff x="6561029" y="3076496"/>
              <a:chExt cx="1839412" cy="1265411"/>
            </a:xfrm>
          </p:grpSpPr>
          <p:pic>
            <p:nvPicPr>
              <p:cNvPr id="16" name="Graphic 15">
                <a:extLst>
                  <a:ext uri="{FF2B5EF4-FFF2-40B4-BE49-F238E27FC236}">
                    <a16:creationId xmlns:a16="http://schemas.microsoft.com/office/drawing/2014/main" id="{B28C0E79-CD22-1BB8-66E8-4B61875C08E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61029" y="3076496"/>
                <a:ext cx="1839412" cy="1265411"/>
              </a:xfrm>
              <a:prstGeom prst="rect">
                <a:avLst/>
              </a:prstGeom>
            </p:spPr>
          </p:pic>
          <p:pic>
            <p:nvPicPr>
              <p:cNvPr id="68" name="Google Shape;68;p2" descr="A hand holding money and arrows&#10;&#10;Description automatically generated"/>
              <p:cNvPicPr preferRelativeResize="0"/>
              <p:nvPr/>
            </p:nvPicPr>
            <p:blipFill rotWithShape="1">
              <a:blip r:embed="rId9">
                <a:alphaModFix/>
              </a:blip>
              <a:srcRect/>
              <a:stretch/>
            </p:blipFill>
            <p:spPr>
              <a:xfrm>
                <a:off x="7204422" y="3388722"/>
                <a:ext cx="601737" cy="601737"/>
              </a:xfrm>
              <a:prstGeom prst="rect">
                <a:avLst/>
              </a:prstGeom>
              <a:noFill/>
              <a:ln>
                <a:noFill/>
              </a:ln>
            </p:spPr>
          </p:pic>
        </p:grpSp>
        <p:cxnSp>
          <p:nvCxnSpPr>
            <p:cNvPr id="80" name="Google Shape;80;p2"/>
            <p:cNvCxnSpPr/>
            <p:nvPr/>
          </p:nvCxnSpPr>
          <p:spPr>
            <a:xfrm>
              <a:off x="7238413" y="4295283"/>
              <a:ext cx="0" cy="377344"/>
            </a:xfrm>
            <a:prstGeom prst="straightConnector1">
              <a:avLst/>
            </a:prstGeom>
            <a:noFill/>
            <a:ln w="38100" cap="flat" cmpd="sng">
              <a:solidFill>
                <a:schemeClr val="bg1"/>
              </a:solidFill>
              <a:prstDash val="dot"/>
              <a:miter lim="800000"/>
              <a:headEnd type="none" w="sm" len="sm"/>
              <a:tailEnd type="none" w="sm" len="sm"/>
            </a:ln>
          </p:spPr>
        </p:cxnSp>
      </p:grpSp>
      <p:grpSp>
        <p:nvGrpSpPr>
          <p:cNvPr id="10" name="Group 9">
            <a:extLst>
              <a:ext uri="{FF2B5EF4-FFF2-40B4-BE49-F238E27FC236}">
                <a16:creationId xmlns:a16="http://schemas.microsoft.com/office/drawing/2014/main" id="{8AB34332-FBB8-F716-4C80-1C93950FDE0A}"/>
              </a:ext>
            </a:extLst>
          </p:cNvPr>
          <p:cNvGrpSpPr/>
          <p:nvPr/>
        </p:nvGrpSpPr>
        <p:grpSpPr>
          <a:xfrm>
            <a:off x="3441889" y="3076496"/>
            <a:ext cx="2284210" cy="2458975"/>
            <a:chOff x="3441889" y="3076496"/>
            <a:chExt cx="2284210" cy="2458975"/>
          </a:xfrm>
        </p:grpSpPr>
        <p:sp>
          <p:nvSpPr>
            <p:cNvPr id="61" name="Google Shape;61;p2"/>
            <p:cNvSpPr txBox="1"/>
            <p:nvPr/>
          </p:nvSpPr>
          <p:spPr>
            <a:xfrm>
              <a:off x="3441889" y="4704501"/>
              <a:ext cx="2124885" cy="830970"/>
            </a:xfrm>
            <a:prstGeom prst="rect">
              <a:avLst/>
            </a:prstGeom>
            <a:noFill/>
            <a:ln>
              <a:noFill/>
            </a:ln>
          </p:spPr>
          <p:txBody>
            <a:bodyPr spcFirstLastPara="1" wrap="square" lIns="45700" tIns="22825" rIns="45700" bIns="22825" anchor="t" anchorCtr="0">
              <a:spAutoFit/>
            </a:bodyPr>
            <a:lstStyle/>
            <a:p>
              <a:pPr marL="0" marR="0" lvl="0" indent="0" algn="ctr" defTabSz="914400" rtl="0" eaLnBrk="1" fontAlgn="auto" latinLnBrk="0" hangingPunct="1">
                <a:lnSpc>
                  <a:spcPct val="2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ea typeface="Lato Black"/>
                  <a:cs typeface="Poppins" panose="00000500000000000000" pitchFamily="2" charset="0"/>
                  <a:sym typeface="Lato Black"/>
                </a:rPr>
                <a:t>DISTRIBUTION CHANNELS</a:t>
              </a:r>
              <a:endParaRPr kumimoji="0" sz="800" b="1" i="0" u="none" strike="noStrike" kern="0" cap="none" spc="0" normalizeH="0" baseline="0" noProof="0" dirty="0">
                <a:ln>
                  <a:noFill/>
                </a:ln>
                <a:solidFill>
                  <a:srgbClr val="FFC000"/>
                </a:solidFill>
                <a:effectLst/>
                <a:uLnTx/>
                <a:uFillTx/>
                <a:latin typeface="Poppins"/>
                <a:cs typeface="Poppins" panose="00000500000000000000" pitchFamily="2" charset="0"/>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900" b="0" i="0" u="none" strike="noStrike" kern="0" cap="none" spc="0" normalizeH="0" baseline="0" noProof="0" dirty="0">
                  <a:ln>
                    <a:noFill/>
                  </a:ln>
                  <a:solidFill>
                    <a:prstClr val="white"/>
                  </a:solidFill>
                  <a:effectLst/>
                  <a:uLnTx/>
                  <a:uFillTx/>
                  <a:latin typeface="Poppins"/>
                  <a:ea typeface="Montserrat"/>
                  <a:cs typeface="Montserrat"/>
                  <a:sym typeface="Montserrat"/>
                </a:rPr>
                <a:t>Channels through which your </a:t>
              </a:r>
              <a:r>
                <a:rPr kumimoji="0" lang="en-US" sz="900" b="0" i="0" u="none" strike="noStrike" kern="0" cap="none" spc="0" normalizeH="0" baseline="0" noProof="0" dirty="0" err="1">
                  <a:ln>
                    <a:noFill/>
                  </a:ln>
                  <a:solidFill>
                    <a:prstClr val="white"/>
                  </a:solidFill>
                  <a:effectLst/>
                  <a:uLnTx/>
                  <a:uFillTx/>
                  <a:latin typeface="Poppins"/>
                  <a:ea typeface="Montserrat"/>
                  <a:cs typeface="Montserrat"/>
                  <a:sym typeface="Montserrat"/>
                </a:rPr>
                <a:t>organisation</a:t>
              </a:r>
              <a:r>
                <a:rPr kumimoji="0" lang="en-US" sz="900" b="0" i="0" u="none" strike="noStrike" kern="0" cap="none" spc="0" normalizeH="0" baseline="0" noProof="0" dirty="0">
                  <a:ln>
                    <a:noFill/>
                  </a:ln>
                  <a:solidFill>
                    <a:prstClr val="white"/>
                  </a:solidFill>
                  <a:effectLst/>
                  <a:uLnTx/>
                  <a:uFillTx/>
                  <a:latin typeface="Poppins"/>
                  <a:ea typeface="Montserrat"/>
                  <a:cs typeface="Montserrat"/>
                  <a:sym typeface="Montserrat"/>
                </a:rPr>
                <a:t> delivers its service and/or products</a:t>
              </a:r>
              <a:endParaRPr kumimoji="0" sz="1400" b="0" i="0" u="none" strike="noStrike" kern="0" cap="none" spc="0" normalizeH="0" baseline="0" noProof="0" dirty="0">
                <a:ln>
                  <a:noFill/>
                </a:ln>
                <a:solidFill>
                  <a:prstClr val="white"/>
                </a:solidFill>
                <a:effectLst/>
                <a:uLnTx/>
                <a:uFillTx/>
                <a:latin typeface="Poppins"/>
                <a:ea typeface="Montserrat"/>
                <a:cs typeface="Montserrat"/>
                <a:sym typeface="Montserrat"/>
              </a:endParaRPr>
            </a:p>
          </p:txBody>
        </p:sp>
        <p:grpSp>
          <p:nvGrpSpPr>
            <p:cNvPr id="21" name="Group 20">
              <a:extLst>
                <a:ext uri="{FF2B5EF4-FFF2-40B4-BE49-F238E27FC236}">
                  <a16:creationId xmlns:a16="http://schemas.microsoft.com/office/drawing/2014/main" id="{44E194AC-EFC2-6D87-E5F8-C46725D7A7E0}"/>
                </a:ext>
              </a:extLst>
            </p:cNvPr>
            <p:cNvGrpSpPr/>
            <p:nvPr/>
          </p:nvGrpSpPr>
          <p:grpSpPr>
            <a:xfrm>
              <a:off x="3886687" y="3076496"/>
              <a:ext cx="1839412" cy="1265411"/>
              <a:chOff x="3886687" y="3076496"/>
              <a:chExt cx="1839412" cy="1265411"/>
            </a:xfrm>
          </p:grpSpPr>
          <p:pic>
            <p:nvPicPr>
              <p:cNvPr id="14" name="Graphic 13">
                <a:extLst>
                  <a:ext uri="{FF2B5EF4-FFF2-40B4-BE49-F238E27FC236}">
                    <a16:creationId xmlns:a16="http://schemas.microsoft.com/office/drawing/2014/main" id="{FE11192A-B461-F7DB-9FCE-1C033F3CEE0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86687" y="3076496"/>
                <a:ext cx="1839412" cy="1265411"/>
              </a:xfrm>
              <a:prstGeom prst="rect">
                <a:avLst/>
              </a:prstGeom>
            </p:spPr>
          </p:pic>
          <p:pic>
            <p:nvPicPr>
              <p:cNvPr id="62" name="Google Shape;62;p2" descr="A white line drawing of a gear with arrows&#10;&#10;Description automatically generated"/>
              <p:cNvPicPr preferRelativeResize="0"/>
              <p:nvPr/>
            </p:nvPicPr>
            <p:blipFill rotWithShape="1">
              <a:blip r:embed="rId10">
                <a:alphaModFix/>
              </a:blip>
              <a:srcRect/>
              <a:stretch/>
            </p:blipFill>
            <p:spPr>
              <a:xfrm>
                <a:off x="4641388" y="3427273"/>
                <a:ext cx="544305" cy="544305"/>
              </a:xfrm>
              <a:prstGeom prst="rect">
                <a:avLst/>
              </a:prstGeom>
              <a:noFill/>
              <a:ln>
                <a:noFill/>
              </a:ln>
            </p:spPr>
          </p:pic>
        </p:grpSp>
        <p:cxnSp>
          <p:nvCxnSpPr>
            <p:cNvPr id="81" name="Google Shape;81;p2"/>
            <p:cNvCxnSpPr/>
            <p:nvPr/>
          </p:nvCxnSpPr>
          <p:spPr>
            <a:xfrm>
              <a:off x="4554177" y="4295283"/>
              <a:ext cx="0" cy="377344"/>
            </a:xfrm>
            <a:prstGeom prst="straightConnector1">
              <a:avLst/>
            </a:prstGeom>
            <a:noFill/>
            <a:ln w="38100" cap="flat" cmpd="sng">
              <a:solidFill>
                <a:schemeClr val="bg1"/>
              </a:solidFill>
              <a:prstDash val="dot"/>
              <a:miter lim="800000"/>
              <a:headEnd type="none" w="sm" len="sm"/>
              <a:tailEnd type="none" w="sm" len="sm"/>
            </a:ln>
          </p:spPr>
        </p:cxnSp>
      </p:grpSp>
      <p:grpSp>
        <p:nvGrpSpPr>
          <p:cNvPr id="28" name="Group 27">
            <a:extLst>
              <a:ext uri="{FF2B5EF4-FFF2-40B4-BE49-F238E27FC236}">
                <a16:creationId xmlns:a16="http://schemas.microsoft.com/office/drawing/2014/main" id="{99E240B7-3AB3-409B-F0A7-CB9748EB595C}"/>
              </a:ext>
            </a:extLst>
          </p:cNvPr>
          <p:cNvGrpSpPr/>
          <p:nvPr/>
        </p:nvGrpSpPr>
        <p:grpSpPr>
          <a:xfrm>
            <a:off x="969806" y="3076496"/>
            <a:ext cx="2081951" cy="2765609"/>
            <a:chOff x="969806" y="3076496"/>
            <a:chExt cx="2081951" cy="2765609"/>
          </a:xfrm>
        </p:grpSpPr>
        <p:sp>
          <p:nvSpPr>
            <p:cNvPr id="55" name="Google Shape;55;p2"/>
            <p:cNvSpPr txBox="1"/>
            <p:nvPr/>
          </p:nvSpPr>
          <p:spPr>
            <a:xfrm>
              <a:off x="969806" y="4703358"/>
              <a:ext cx="1823719" cy="1138747"/>
            </a:xfrm>
            <a:prstGeom prst="rect">
              <a:avLst/>
            </a:prstGeom>
            <a:noFill/>
            <a:ln>
              <a:noFill/>
            </a:ln>
          </p:spPr>
          <p:txBody>
            <a:bodyPr spcFirstLastPara="1" wrap="square" lIns="45700" tIns="22825" rIns="45700" bIns="22825" anchor="t" anchorCtr="0">
              <a:spAutoFit/>
            </a:bodyPr>
            <a:lstStyle/>
            <a:p>
              <a:pPr marL="0" marR="0" lvl="0" indent="0" algn="ctr" defTabSz="914400" rtl="0" eaLnBrk="1" fontAlgn="auto" latinLnBrk="0" hangingPunct="1">
                <a:lnSpc>
                  <a:spcPct val="2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ea typeface="Montserrat"/>
                  <a:cs typeface="Montserrat"/>
                  <a:sym typeface="Montserrat"/>
                </a:rPr>
                <a:t>CLIENT SEGMENTS</a:t>
              </a:r>
              <a:endParaRPr kumimoji="0" sz="800" b="1" i="0" u="none" strike="noStrike" kern="0" cap="none" spc="0" normalizeH="0" baseline="0" noProof="0" dirty="0">
                <a:ln>
                  <a:noFill/>
                </a:ln>
                <a:solidFill>
                  <a:srgbClr val="FFC000"/>
                </a:solidFill>
                <a:effectLst/>
                <a:uLnTx/>
                <a:uFillTx/>
                <a:latin typeface="Poppins"/>
                <a:ea typeface="Montserrat"/>
                <a:cs typeface="Montserrat"/>
                <a:sym typeface="Montserrat"/>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000" b="0" i="0" u="none" strike="noStrike" kern="0" cap="none" spc="0" normalizeH="0" baseline="0" noProof="0" dirty="0">
                  <a:ln>
                    <a:noFill/>
                  </a:ln>
                  <a:solidFill>
                    <a:prstClr val="white"/>
                  </a:solidFill>
                  <a:effectLst/>
                  <a:uLnTx/>
                  <a:uFillTx/>
                  <a:latin typeface="Poppins"/>
                  <a:ea typeface="Montserrat"/>
                  <a:cs typeface="Montserrat"/>
                  <a:sym typeface="Montserrat"/>
                </a:rPr>
                <a:t>A business to have a clear understanding of which segments they operate in</a:t>
              </a:r>
              <a:endParaRPr kumimoji="0" sz="1600" b="0" i="0" u="none" strike="noStrike" kern="0" cap="none" spc="0" normalizeH="0" baseline="0" noProof="0" dirty="0">
                <a:ln>
                  <a:noFill/>
                </a:ln>
                <a:solidFill>
                  <a:prstClr val="white"/>
                </a:solidFill>
                <a:effectLst/>
                <a:uLnTx/>
                <a:uFillTx/>
                <a:latin typeface="Poppins"/>
                <a:ea typeface="Montserrat"/>
                <a:cs typeface="Montserrat"/>
                <a:sym typeface="Montserrat"/>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br>
                <a:rPr kumimoji="0" lang="en-US" sz="1000" b="0" i="0" u="none" strike="noStrike" kern="0" cap="none" spc="0" normalizeH="0" baseline="0" noProof="0" dirty="0">
                  <a:ln>
                    <a:noFill/>
                  </a:ln>
                  <a:solidFill>
                    <a:prstClr val="white"/>
                  </a:solidFill>
                  <a:effectLst/>
                  <a:uLnTx/>
                  <a:uFillTx/>
                  <a:latin typeface="Poppins"/>
                  <a:cs typeface="Poppins" panose="00000500000000000000" pitchFamily="2" charset="0"/>
                  <a:sym typeface="Arial"/>
                </a:rPr>
              </a:br>
              <a:endParaRPr kumimoji="0" sz="700" b="0" i="0" u="none" strike="noStrike" kern="0" cap="none" spc="0" normalizeH="0" baseline="0" noProof="0" dirty="0">
                <a:ln>
                  <a:noFill/>
                </a:ln>
                <a:solidFill>
                  <a:prstClr val="white"/>
                </a:solidFill>
                <a:effectLst/>
                <a:uLnTx/>
                <a:uFillTx/>
                <a:latin typeface="Poppins"/>
                <a:cs typeface="Poppins" panose="00000500000000000000" pitchFamily="2" charset="0"/>
                <a:sym typeface="Arial"/>
              </a:endParaRPr>
            </a:p>
          </p:txBody>
        </p:sp>
        <p:grpSp>
          <p:nvGrpSpPr>
            <p:cNvPr id="18" name="Group 17">
              <a:extLst>
                <a:ext uri="{FF2B5EF4-FFF2-40B4-BE49-F238E27FC236}">
                  <a16:creationId xmlns:a16="http://schemas.microsoft.com/office/drawing/2014/main" id="{2A67F7B6-5080-AD44-8ED2-4EF117238659}"/>
                </a:ext>
              </a:extLst>
            </p:cNvPr>
            <p:cNvGrpSpPr/>
            <p:nvPr/>
          </p:nvGrpSpPr>
          <p:grpSpPr>
            <a:xfrm>
              <a:off x="1212345" y="3076496"/>
              <a:ext cx="1839412" cy="1265411"/>
              <a:chOff x="1212345" y="3076496"/>
              <a:chExt cx="1839412" cy="1265411"/>
            </a:xfrm>
          </p:grpSpPr>
          <p:pic>
            <p:nvPicPr>
              <p:cNvPr id="9" name="Graphic 8">
                <a:extLst>
                  <a:ext uri="{FF2B5EF4-FFF2-40B4-BE49-F238E27FC236}">
                    <a16:creationId xmlns:a16="http://schemas.microsoft.com/office/drawing/2014/main" id="{A2825857-05DF-0683-77B3-DAD8F4C3FC2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12345" y="3076496"/>
                <a:ext cx="1839412" cy="1265411"/>
              </a:xfrm>
              <a:prstGeom prst="rect">
                <a:avLst/>
              </a:prstGeom>
            </p:spPr>
          </p:pic>
          <p:pic>
            <p:nvPicPr>
              <p:cNvPr id="56" name="Google Shape;56;p2" descr="A white line drawing of people in a hexagon shape&#10;&#10;Description automatically generated"/>
              <p:cNvPicPr preferRelativeResize="0"/>
              <p:nvPr/>
            </p:nvPicPr>
            <p:blipFill rotWithShape="1">
              <a:blip r:embed="rId11">
                <a:alphaModFix/>
              </a:blip>
              <a:srcRect/>
              <a:stretch/>
            </p:blipFill>
            <p:spPr>
              <a:xfrm>
                <a:off x="2010426" y="3415505"/>
                <a:ext cx="554571" cy="550166"/>
              </a:xfrm>
              <a:prstGeom prst="rect">
                <a:avLst/>
              </a:prstGeom>
              <a:noFill/>
              <a:ln>
                <a:noFill/>
              </a:ln>
            </p:spPr>
          </p:pic>
        </p:grpSp>
        <p:cxnSp>
          <p:nvCxnSpPr>
            <p:cNvPr id="82" name="Google Shape;82;p2"/>
            <p:cNvCxnSpPr/>
            <p:nvPr/>
          </p:nvCxnSpPr>
          <p:spPr>
            <a:xfrm>
              <a:off x="1881664" y="4295283"/>
              <a:ext cx="0" cy="377344"/>
            </a:xfrm>
            <a:prstGeom prst="straightConnector1">
              <a:avLst/>
            </a:prstGeom>
            <a:noFill/>
            <a:ln w="38100" cap="flat" cmpd="sng">
              <a:solidFill>
                <a:schemeClr val="bg1"/>
              </a:solidFill>
              <a:prstDash val="dot"/>
              <a:miter lim="800000"/>
              <a:headEnd type="none" w="sm" len="sm"/>
              <a:tailEnd type="none" w="sm" len="sm"/>
            </a:ln>
          </p:spPr>
        </p:cxnSp>
      </p:grpSp>
      <p:grpSp>
        <p:nvGrpSpPr>
          <p:cNvPr id="3" name="Google Shape;89;p3">
            <a:extLst>
              <a:ext uri="{FF2B5EF4-FFF2-40B4-BE49-F238E27FC236}">
                <a16:creationId xmlns:a16="http://schemas.microsoft.com/office/drawing/2014/main" id="{6C368FEA-EE18-77D5-3979-5E8257EDDDC8}"/>
              </a:ext>
            </a:extLst>
          </p:cNvPr>
          <p:cNvGrpSpPr/>
          <p:nvPr/>
        </p:nvGrpSpPr>
        <p:grpSpPr>
          <a:xfrm>
            <a:off x="-27028" y="6203556"/>
            <a:ext cx="12220940" cy="654444"/>
            <a:chOff x="-27028" y="6203556"/>
            <a:chExt cx="12220940" cy="654444"/>
          </a:xfrm>
        </p:grpSpPr>
        <p:sp>
          <p:nvSpPr>
            <p:cNvPr id="4" name="Google Shape;90;p3">
              <a:extLst>
                <a:ext uri="{FF2B5EF4-FFF2-40B4-BE49-F238E27FC236}">
                  <a16:creationId xmlns:a16="http://schemas.microsoft.com/office/drawing/2014/main" id="{15A56320-BD42-69A0-021F-057CA169662D}"/>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5" name="Google Shape;91;p3">
              <a:extLst>
                <a:ext uri="{FF2B5EF4-FFF2-40B4-BE49-F238E27FC236}">
                  <a16:creationId xmlns:a16="http://schemas.microsoft.com/office/drawing/2014/main" id="{F6E599F8-2B39-1E86-7C7C-0114FDBAD4C7}"/>
                </a:ext>
              </a:extLst>
            </p:cNvPr>
            <p:cNvGrpSpPr/>
            <p:nvPr/>
          </p:nvGrpSpPr>
          <p:grpSpPr>
            <a:xfrm>
              <a:off x="-27028" y="6203556"/>
              <a:ext cx="12220940" cy="502558"/>
              <a:chOff x="-27028" y="6203556"/>
              <a:chExt cx="12220940" cy="502558"/>
            </a:xfrm>
          </p:grpSpPr>
          <p:pic>
            <p:nvPicPr>
              <p:cNvPr id="6" name="Google Shape;92;p3">
                <a:extLst>
                  <a:ext uri="{FF2B5EF4-FFF2-40B4-BE49-F238E27FC236}">
                    <a16:creationId xmlns:a16="http://schemas.microsoft.com/office/drawing/2014/main" id="{33144968-0211-60C7-7FB9-613ECC820DD6}"/>
                  </a:ext>
                </a:extLst>
              </p:cNvPr>
              <p:cNvPicPr preferRelativeResize="0"/>
              <p:nvPr/>
            </p:nvPicPr>
            <p:blipFill rotWithShape="1">
              <a:blip r:embed="rId12">
                <a:alphaModFix/>
              </a:blip>
              <a:srcRect/>
              <a:stretch/>
            </p:blipFill>
            <p:spPr>
              <a:xfrm rot="10800000" flipH="1">
                <a:off x="-27028" y="6203556"/>
                <a:ext cx="12220940" cy="49917"/>
              </a:xfrm>
              <a:prstGeom prst="rect">
                <a:avLst/>
              </a:prstGeom>
              <a:noFill/>
              <a:ln>
                <a:noFill/>
              </a:ln>
            </p:spPr>
          </p:pic>
          <p:sp>
            <p:nvSpPr>
              <p:cNvPr id="7" name="Google Shape;93;p3">
                <a:extLst>
                  <a:ext uri="{FF2B5EF4-FFF2-40B4-BE49-F238E27FC236}">
                    <a16:creationId xmlns:a16="http://schemas.microsoft.com/office/drawing/2014/main" id="{EB55C081-D025-5C04-BA4C-C477049CFF9C}"/>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44"/>
                                        </p:tgtEl>
                                        <p:attrNameLst>
                                          <p:attrName>style.visibility</p:attrName>
                                        </p:attrNameLst>
                                      </p:cBhvr>
                                      <p:to>
                                        <p:strVal val="visible"/>
                                      </p:to>
                                    </p:set>
                                    <p:anim calcmode="lin" valueType="num">
                                      <p:cBhvr additive="base">
                                        <p:cTn id="7" dur="1000"/>
                                        <p:tgtEl>
                                          <p:spTgt spid="44"/>
                                        </p:tgtEl>
                                        <p:attrNameLst>
                                          <p:attrName>ppt_x</p:attrName>
                                        </p:attrNameLst>
                                      </p:cBhvr>
                                      <p:tavLst>
                                        <p:tav tm="0">
                                          <p:val>
                                            <p:strVal val="#ppt_x-1"/>
                                          </p:val>
                                        </p:tav>
                                        <p:tav tm="100000">
                                          <p:val>
                                            <p:strVal val="#ppt_x"/>
                                          </p:val>
                                        </p:tav>
                                      </p:tavLst>
                                    </p:anim>
                                  </p:childTnLst>
                                </p:cTn>
                              </p:par>
                              <p:par>
                                <p:cTn id="8" presetID="2" presetClass="entr" presetSubtype="8" fill="hold" nodeType="withEffect">
                                  <p:stCondLst>
                                    <p:cond delay="0"/>
                                  </p:stCondLst>
                                  <p:childTnLst>
                                    <p:set>
                                      <p:cBhvr>
                                        <p:cTn id="9" dur="1" fill="hold">
                                          <p:stCondLst>
                                            <p:cond delay="0"/>
                                          </p:stCondLst>
                                        </p:cTn>
                                        <p:tgtEl>
                                          <p:spTgt spid="45"/>
                                        </p:tgtEl>
                                        <p:attrNameLst>
                                          <p:attrName>style.visibility</p:attrName>
                                        </p:attrNameLst>
                                      </p:cBhvr>
                                      <p:to>
                                        <p:strVal val="visible"/>
                                      </p:to>
                                    </p:set>
                                    <p:anim calcmode="lin" valueType="num">
                                      <p:cBhvr additive="base">
                                        <p:cTn id="10" dur="1000"/>
                                        <p:tgtEl>
                                          <p:spTgt spid="45"/>
                                        </p:tgtEl>
                                        <p:attrNameLst>
                                          <p:attrName>ppt_x</p:attrName>
                                        </p:attrNameLst>
                                      </p:cBhvr>
                                      <p:tavLst>
                                        <p:tav tm="0">
                                          <p:val>
                                            <p:strVal val="#ppt_x-1"/>
                                          </p:val>
                                        </p:tav>
                                        <p:tav tm="100000">
                                          <p:val>
                                            <p:strVal val="#ppt_x"/>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2" fill="hold" nodeType="clickEffect">
                                  <p:stCondLst>
                                    <p:cond delay="0"/>
                                  </p:stCondLst>
                                  <p:childTnLst>
                                    <p:set>
                                      <p:cBhvr>
                                        <p:cTn id="14" dur="1" fill="hold">
                                          <p:stCondLst>
                                            <p:cond delay="0"/>
                                          </p:stCondLst>
                                        </p:cTn>
                                        <p:tgtEl>
                                          <p:spTgt spid="28"/>
                                        </p:tgtEl>
                                        <p:attrNameLst>
                                          <p:attrName>style.visibility</p:attrName>
                                        </p:attrNameLst>
                                      </p:cBhvr>
                                      <p:to>
                                        <p:strVal val="visible"/>
                                      </p:to>
                                    </p:set>
                                    <p:anim calcmode="lin" valueType="num">
                                      <p:cBhvr additive="base">
                                        <p:cTn id="15" dur="500" fill="hold"/>
                                        <p:tgtEl>
                                          <p:spTgt spid="28"/>
                                        </p:tgtEl>
                                        <p:attrNameLst>
                                          <p:attrName>ppt_x</p:attrName>
                                        </p:attrNameLst>
                                      </p:cBhvr>
                                      <p:tavLst>
                                        <p:tav tm="0">
                                          <p:val>
                                            <p:strVal val="1+#ppt_w/2"/>
                                          </p:val>
                                        </p:tav>
                                        <p:tav tm="100000">
                                          <p:val>
                                            <p:strVal val="#ppt_x"/>
                                          </p:val>
                                        </p:tav>
                                      </p:tavLst>
                                    </p:anim>
                                    <p:anim calcmode="lin" valueType="num">
                                      <p:cBhvr additive="base">
                                        <p:cTn id="16" dur="500" fill="hold"/>
                                        <p:tgtEl>
                                          <p:spTgt spid="28"/>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2"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1+#ppt_w/2"/>
                                          </p:val>
                                        </p:tav>
                                        <p:tav tm="100000">
                                          <p:val>
                                            <p:strVal val="#ppt_x"/>
                                          </p:val>
                                        </p:tav>
                                      </p:tavLst>
                                    </p:anim>
                                    <p:anim calcmode="lin" valueType="num">
                                      <p:cBhvr additive="base">
                                        <p:cTn id="22"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2"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1+#ppt_w/2"/>
                                          </p:val>
                                        </p:tav>
                                        <p:tav tm="100000">
                                          <p:val>
                                            <p:strVal val="#ppt_x"/>
                                          </p:val>
                                        </p:tav>
                                      </p:tavLst>
                                    </p:anim>
                                    <p:anim calcmode="lin" valueType="num">
                                      <p:cBhvr additive="base">
                                        <p:cTn id="28"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2" fill="hold" nodeType="clickEffect">
                                  <p:stCondLst>
                                    <p:cond delay="0"/>
                                  </p:stCondLst>
                                  <p:childTnLst>
                                    <p:set>
                                      <p:cBhvr>
                                        <p:cTn id="32" dur="1" fill="hold">
                                          <p:stCondLst>
                                            <p:cond delay="0"/>
                                          </p:stCondLst>
                                        </p:cTn>
                                        <p:tgtEl>
                                          <p:spTgt spid="11"/>
                                        </p:tgtEl>
                                        <p:attrNameLst>
                                          <p:attrName>style.visibility</p:attrName>
                                        </p:attrNameLst>
                                      </p:cBhvr>
                                      <p:to>
                                        <p:strVal val="visible"/>
                                      </p:to>
                                    </p:set>
                                    <p:anim calcmode="lin" valueType="num">
                                      <p:cBhvr additive="base">
                                        <p:cTn id="33" dur="500" fill="hold"/>
                                        <p:tgtEl>
                                          <p:spTgt spid="11"/>
                                        </p:tgtEl>
                                        <p:attrNameLst>
                                          <p:attrName>ppt_x</p:attrName>
                                        </p:attrNameLst>
                                      </p:cBhvr>
                                      <p:tavLst>
                                        <p:tav tm="0">
                                          <p:val>
                                            <p:strVal val="1+#ppt_w/2"/>
                                          </p:val>
                                        </p:tav>
                                        <p:tav tm="100000">
                                          <p:val>
                                            <p:strVal val="#ppt_x"/>
                                          </p:val>
                                        </p:tav>
                                      </p:tavLst>
                                    </p:anim>
                                    <p:anim calcmode="lin" valueType="num">
                                      <p:cBhvr additive="base">
                                        <p:cTn id="34"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2" fill="hold" nodeType="clickEffect">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cBhvr additive="base">
                                        <p:cTn id="39" dur="500" fill="hold"/>
                                        <p:tgtEl>
                                          <p:spTgt spid="19"/>
                                        </p:tgtEl>
                                        <p:attrNameLst>
                                          <p:attrName>ppt_x</p:attrName>
                                        </p:attrNameLst>
                                      </p:cBhvr>
                                      <p:tavLst>
                                        <p:tav tm="0">
                                          <p:val>
                                            <p:strVal val="1+#ppt_w/2"/>
                                          </p:val>
                                        </p:tav>
                                        <p:tav tm="100000">
                                          <p:val>
                                            <p:strVal val="#ppt_x"/>
                                          </p:val>
                                        </p:tav>
                                      </p:tavLst>
                                    </p:anim>
                                    <p:anim calcmode="lin" valueType="num">
                                      <p:cBhvr additive="base">
                                        <p:cTn id="40"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2" fill="hold" nodeType="clickEffect">
                                  <p:stCondLst>
                                    <p:cond delay="0"/>
                                  </p:stCondLst>
                                  <p:childTnLst>
                                    <p:set>
                                      <p:cBhvr>
                                        <p:cTn id="44" dur="1" fill="hold">
                                          <p:stCondLst>
                                            <p:cond delay="0"/>
                                          </p:stCondLst>
                                        </p:cTn>
                                        <p:tgtEl>
                                          <p:spTgt spid="26"/>
                                        </p:tgtEl>
                                        <p:attrNameLst>
                                          <p:attrName>style.visibility</p:attrName>
                                        </p:attrNameLst>
                                      </p:cBhvr>
                                      <p:to>
                                        <p:strVal val="visible"/>
                                      </p:to>
                                    </p:set>
                                    <p:anim calcmode="lin" valueType="num">
                                      <p:cBhvr additive="base">
                                        <p:cTn id="45" dur="500" fill="hold"/>
                                        <p:tgtEl>
                                          <p:spTgt spid="26"/>
                                        </p:tgtEl>
                                        <p:attrNameLst>
                                          <p:attrName>ppt_x</p:attrName>
                                        </p:attrNameLst>
                                      </p:cBhvr>
                                      <p:tavLst>
                                        <p:tav tm="0">
                                          <p:val>
                                            <p:strVal val="1+#ppt_w/2"/>
                                          </p:val>
                                        </p:tav>
                                        <p:tav tm="100000">
                                          <p:val>
                                            <p:strVal val="#ppt_x"/>
                                          </p:val>
                                        </p:tav>
                                      </p:tavLst>
                                    </p:anim>
                                    <p:anim calcmode="lin" valueType="num">
                                      <p:cBhvr additive="base">
                                        <p:cTn id="46"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2" fill="hold" nodeType="clickEffect">
                                  <p:stCondLst>
                                    <p:cond delay="0"/>
                                  </p:stCondLst>
                                  <p:childTnLst>
                                    <p:set>
                                      <p:cBhvr>
                                        <p:cTn id="50" dur="1" fill="hold">
                                          <p:stCondLst>
                                            <p:cond delay="0"/>
                                          </p:stCondLst>
                                        </p:cTn>
                                        <p:tgtEl>
                                          <p:spTgt spid="27"/>
                                        </p:tgtEl>
                                        <p:attrNameLst>
                                          <p:attrName>style.visibility</p:attrName>
                                        </p:attrNameLst>
                                      </p:cBhvr>
                                      <p:to>
                                        <p:strVal val="visible"/>
                                      </p:to>
                                    </p:set>
                                    <p:anim calcmode="lin" valueType="num">
                                      <p:cBhvr additive="base">
                                        <p:cTn id="51" dur="500" fill="hold"/>
                                        <p:tgtEl>
                                          <p:spTgt spid="27"/>
                                        </p:tgtEl>
                                        <p:attrNameLst>
                                          <p:attrName>ppt_x</p:attrName>
                                        </p:attrNameLst>
                                      </p:cBhvr>
                                      <p:tavLst>
                                        <p:tav tm="0">
                                          <p:val>
                                            <p:strVal val="1+#ppt_w/2"/>
                                          </p:val>
                                        </p:tav>
                                        <p:tav tm="100000">
                                          <p:val>
                                            <p:strVal val="#ppt_x"/>
                                          </p:val>
                                        </p:tav>
                                      </p:tavLst>
                                    </p:anim>
                                    <p:anim calcmode="lin" valueType="num">
                                      <p:cBhvr additive="base">
                                        <p:cTn id="52" dur="500" fill="hold"/>
                                        <p:tgtEl>
                                          <p:spTgt spid="2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3"/>
          <p:cNvSpPr txBox="1"/>
          <p:nvPr/>
        </p:nvSpPr>
        <p:spPr>
          <a:xfrm>
            <a:off x="1464038" y="236826"/>
            <a:ext cx="9595848" cy="76123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50000"/>
              </a:lnSpc>
              <a:spcBef>
                <a:spcPts val="0"/>
              </a:spcBef>
              <a:spcAft>
                <a:spcPts val="0"/>
              </a:spcAft>
              <a:buClr>
                <a:srgbClr val="000000"/>
              </a:buClr>
              <a:buSzPts val="3200"/>
              <a:buFont typeface="Arial"/>
              <a:buNone/>
              <a:tabLst/>
              <a:defRPr/>
            </a:pPr>
            <a:r>
              <a:rPr kumimoji="0" lang="en-US" sz="3200" b="1" i="0" u="none" strike="noStrike" kern="0" cap="none" spc="0" normalizeH="0" baseline="0" noProof="0">
                <a:ln>
                  <a:noFill/>
                </a:ln>
                <a:solidFill>
                  <a:srgbClr val="FFC000"/>
                </a:solidFill>
                <a:effectLst/>
                <a:uLnTx/>
                <a:uFillTx/>
                <a:latin typeface="Poppins"/>
                <a:ea typeface="Poppins"/>
                <a:cs typeface="Poppins"/>
                <a:sym typeface="Poppins"/>
              </a:rPr>
              <a:t>SCALING A BUSINESS: A BREAKDOWN</a:t>
            </a:r>
            <a:endParaRPr kumimoji="0" sz="3200" b="1" i="0" u="none" strike="noStrike" kern="0" cap="none" spc="0" normalizeH="0" baseline="0" noProof="0">
              <a:ln>
                <a:noFill/>
              </a:ln>
              <a:solidFill>
                <a:srgbClr val="FFC000"/>
              </a:solidFill>
              <a:effectLst/>
              <a:uLnTx/>
              <a:uFillTx/>
              <a:latin typeface="Poppins"/>
              <a:ea typeface="Poppins"/>
              <a:cs typeface="Poppins"/>
              <a:sym typeface="Poppins"/>
            </a:endParaRPr>
          </a:p>
        </p:txBody>
      </p:sp>
      <p:grpSp>
        <p:nvGrpSpPr>
          <p:cNvPr id="89" name="Google Shape;89;p3"/>
          <p:cNvGrpSpPr/>
          <p:nvPr/>
        </p:nvGrpSpPr>
        <p:grpSpPr>
          <a:xfrm>
            <a:off x="-27028" y="6203556"/>
            <a:ext cx="12220940" cy="654444"/>
            <a:chOff x="-27028" y="6203556"/>
            <a:chExt cx="12220940" cy="654444"/>
          </a:xfrm>
        </p:grpSpPr>
        <p:sp>
          <p:nvSpPr>
            <p:cNvPr id="90" name="Google Shape;90;p3"/>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91" name="Google Shape;91;p3"/>
            <p:cNvGrpSpPr/>
            <p:nvPr/>
          </p:nvGrpSpPr>
          <p:grpSpPr>
            <a:xfrm>
              <a:off x="-27028" y="6203556"/>
              <a:ext cx="12220940" cy="502558"/>
              <a:chOff x="-27028" y="6203556"/>
              <a:chExt cx="12220940" cy="502558"/>
            </a:xfrm>
          </p:grpSpPr>
          <p:pic>
            <p:nvPicPr>
              <p:cNvPr id="92" name="Google Shape;92;p3"/>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93" name="Google Shape;93;p3"/>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cxnSp>
        <p:nvCxnSpPr>
          <p:cNvPr id="94" name="Google Shape;94;p3"/>
          <p:cNvCxnSpPr/>
          <p:nvPr/>
        </p:nvCxnSpPr>
        <p:spPr>
          <a:xfrm>
            <a:off x="8384458" y="1554114"/>
            <a:ext cx="0" cy="3947293"/>
          </a:xfrm>
          <a:prstGeom prst="straightConnector1">
            <a:avLst/>
          </a:prstGeom>
          <a:noFill/>
          <a:ln w="25400" cap="flat" cmpd="sng">
            <a:solidFill>
              <a:srgbClr val="D8D8D8"/>
            </a:solidFill>
            <a:prstDash val="solid"/>
            <a:round/>
            <a:headEnd type="triangle" w="med" len="med"/>
            <a:tailEnd type="triangle" w="med" len="med"/>
          </a:ln>
        </p:spPr>
      </p:cxnSp>
      <p:cxnSp>
        <p:nvCxnSpPr>
          <p:cNvPr id="95" name="Google Shape;95;p3"/>
          <p:cNvCxnSpPr/>
          <p:nvPr/>
        </p:nvCxnSpPr>
        <p:spPr>
          <a:xfrm>
            <a:off x="6101757" y="3512290"/>
            <a:ext cx="4552208" cy="0"/>
          </a:xfrm>
          <a:prstGeom prst="straightConnector1">
            <a:avLst/>
          </a:prstGeom>
          <a:noFill/>
          <a:ln w="25400" cap="flat" cmpd="sng">
            <a:solidFill>
              <a:srgbClr val="D8D8D8"/>
            </a:solidFill>
            <a:prstDash val="solid"/>
            <a:round/>
            <a:headEnd type="triangle" w="med" len="med"/>
            <a:tailEnd type="triangle" w="med" len="med"/>
          </a:ln>
        </p:spPr>
      </p:cxnSp>
      <p:sp>
        <p:nvSpPr>
          <p:cNvPr id="96" name="Google Shape;96;p3"/>
          <p:cNvSpPr/>
          <p:nvPr/>
        </p:nvSpPr>
        <p:spPr>
          <a:xfrm>
            <a:off x="6412415" y="1714009"/>
            <a:ext cx="1548699" cy="1553016"/>
          </a:xfrm>
          <a:prstGeom prst="ellipse">
            <a:avLst/>
          </a:prstGeom>
          <a:solidFill>
            <a:srgbClr val="FFC00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sp>
        <p:nvSpPr>
          <p:cNvPr id="97" name="Google Shape;97;p3"/>
          <p:cNvSpPr/>
          <p:nvPr/>
        </p:nvSpPr>
        <p:spPr>
          <a:xfrm>
            <a:off x="8907197" y="1717736"/>
            <a:ext cx="1555822" cy="1574835"/>
          </a:xfrm>
          <a:prstGeom prst="ellipse">
            <a:avLst/>
          </a:prstGeom>
          <a:solidFill>
            <a:srgbClr val="FFC00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sp>
        <p:nvSpPr>
          <p:cNvPr id="98" name="Google Shape;98;p3"/>
          <p:cNvSpPr/>
          <p:nvPr/>
        </p:nvSpPr>
        <p:spPr>
          <a:xfrm>
            <a:off x="6824597" y="1173701"/>
            <a:ext cx="3106532" cy="33851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C000"/>
              </a:buClr>
              <a:buSzPts val="1600"/>
              <a:buFont typeface="Raleway"/>
              <a:buNone/>
              <a:tabLst/>
              <a:defRPr/>
            </a:pP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Raleway"/>
                <a:cs typeface="Poppins" panose="00000500000000000000" pitchFamily="2" charset="0"/>
                <a:sym typeface="Raleway"/>
              </a:rPr>
              <a:t>Internal Focus</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99" name="Google Shape;99;p3"/>
          <p:cNvSpPr/>
          <p:nvPr/>
        </p:nvSpPr>
        <p:spPr>
          <a:xfrm>
            <a:off x="6827956" y="5568403"/>
            <a:ext cx="3113006" cy="33851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C000"/>
              </a:buClr>
              <a:buSzPts val="1600"/>
              <a:buFont typeface="Raleway"/>
              <a:buNone/>
              <a:tabLst/>
              <a:defRPr/>
            </a:pP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Raleway"/>
                <a:cs typeface="Poppins" panose="00000500000000000000" pitchFamily="2" charset="0"/>
                <a:sym typeface="Raleway"/>
              </a:rPr>
              <a:t>External Focus</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100" name="Google Shape;100;p3"/>
          <p:cNvSpPr/>
          <p:nvPr/>
        </p:nvSpPr>
        <p:spPr>
          <a:xfrm>
            <a:off x="6555021" y="2352017"/>
            <a:ext cx="1263487"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a:buNone/>
              <a:tabLst/>
              <a:defRPr/>
            </a:pPr>
            <a:r>
              <a:rPr kumimoji="0" lang="en-US" sz="1200" b="1" i="0" u="none" strike="noStrike" kern="0" cap="none" spc="0" normalizeH="0" baseline="0" noProof="0" dirty="0">
                <a:ln>
                  <a:noFill/>
                </a:ln>
                <a:solidFill>
                  <a:srgbClr val="FFFFFF"/>
                </a:solidFill>
                <a:effectLst/>
                <a:uLnTx/>
                <a:uFillTx/>
                <a:latin typeface="Poppins"/>
                <a:ea typeface="Poppins"/>
                <a:cs typeface="Poppins"/>
                <a:sym typeface="Poppins"/>
              </a:rPr>
              <a:t>Quality Focus</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101" name="Google Shape;101;p3"/>
          <p:cNvSpPr/>
          <p:nvPr/>
        </p:nvSpPr>
        <p:spPr>
          <a:xfrm>
            <a:off x="9077409" y="2278471"/>
            <a:ext cx="1215397" cy="461665"/>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a:buNone/>
              <a:tabLst/>
              <a:defRPr/>
            </a:pPr>
            <a:r>
              <a:rPr kumimoji="0" lang="en-US" sz="1200" b="1" i="0" u="none" strike="noStrike" kern="0" cap="none" spc="0" normalizeH="0" baseline="0" noProof="0" dirty="0">
                <a:ln>
                  <a:noFill/>
                </a:ln>
                <a:solidFill>
                  <a:srgbClr val="FFFFFF"/>
                </a:solidFill>
                <a:effectLst/>
                <a:uLnTx/>
                <a:uFillTx/>
                <a:latin typeface="Poppins"/>
                <a:ea typeface="Poppins"/>
                <a:cs typeface="Poppins"/>
                <a:sym typeface="Poppins"/>
              </a:rPr>
              <a:t>Process </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a:p>
            <a:pPr marL="0" marR="0" lvl="0" indent="0" algn="ctr" defTabSz="914400" rtl="0" eaLnBrk="1" fontAlgn="auto" latinLnBrk="0" hangingPunct="1">
              <a:lnSpc>
                <a:spcPct val="100000"/>
              </a:lnSpc>
              <a:spcBef>
                <a:spcPts val="0"/>
              </a:spcBef>
              <a:spcAft>
                <a:spcPts val="0"/>
              </a:spcAft>
              <a:buClr>
                <a:srgbClr val="FFFFFF"/>
              </a:buClr>
              <a:buSzPts val="1200"/>
              <a:buFont typeface="Poppins"/>
              <a:buNone/>
              <a:tabLst/>
              <a:defRPr/>
            </a:pPr>
            <a:r>
              <a:rPr kumimoji="0" lang="en-US" sz="1200" b="1" i="0" u="none" strike="noStrike" kern="0" cap="none" spc="0" normalizeH="0" baseline="0" noProof="0" dirty="0">
                <a:ln>
                  <a:noFill/>
                </a:ln>
                <a:solidFill>
                  <a:srgbClr val="FFFFFF"/>
                </a:solidFill>
                <a:effectLst/>
                <a:uLnTx/>
                <a:uFillTx/>
                <a:latin typeface="Poppins"/>
                <a:ea typeface="Poppins"/>
                <a:cs typeface="Poppins"/>
                <a:sym typeface="Poppins"/>
              </a:rPr>
              <a:t>Optimization</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102" name="Google Shape;102;p3"/>
          <p:cNvSpPr/>
          <p:nvPr/>
        </p:nvSpPr>
        <p:spPr>
          <a:xfrm>
            <a:off x="1104310" y="2383729"/>
            <a:ext cx="4060345" cy="2308284"/>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50000"/>
              </a:lnSpc>
              <a:spcBef>
                <a:spcPts val="0"/>
              </a:spcBef>
              <a:spcAft>
                <a:spcPts val="0"/>
              </a:spcAft>
              <a:buClr>
                <a:srgbClr val="FFC000"/>
              </a:buClr>
              <a:buSzPts val="2400"/>
              <a:buFont typeface="Poppins"/>
              <a:buNone/>
              <a:tabLst/>
              <a:defRPr/>
            </a:pPr>
            <a:r>
              <a:rPr kumimoji="0" lang="en-US" sz="2400" b="1" i="0" u="none" strike="noStrike" kern="0" cap="none" spc="0" normalizeH="0" baseline="0" noProof="0" dirty="0">
                <a:ln>
                  <a:noFill/>
                </a:ln>
                <a:solidFill>
                  <a:srgbClr val="FFC000"/>
                </a:solidFill>
                <a:effectLst/>
                <a:uLnTx/>
                <a:uFillTx/>
                <a:latin typeface="Poppins"/>
                <a:ea typeface="Poppins"/>
                <a:cs typeface="Poppins"/>
                <a:sym typeface="Poppins"/>
              </a:rPr>
              <a:t>Scaling</a:t>
            </a:r>
            <a:r>
              <a:rPr kumimoji="0" lang="en-US" sz="2400" b="0" i="0" u="none" strike="noStrike" kern="0" cap="none" spc="0" normalizeH="0" baseline="0" noProof="0" dirty="0">
                <a:ln>
                  <a:noFill/>
                </a:ln>
                <a:solidFill>
                  <a:srgbClr val="FFFFFF"/>
                </a:solidFill>
                <a:effectLst/>
                <a:uLnTx/>
                <a:uFillTx/>
                <a:latin typeface="Poppins"/>
                <a:ea typeface="Poppins"/>
                <a:cs typeface="Poppins"/>
                <a:sym typeface="Poppins"/>
              </a:rPr>
              <a:t> a business is </a:t>
            </a:r>
            <a:r>
              <a:rPr kumimoji="0" lang="en-US" sz="2400" b="1" i="0" u="none" strike="noStrike" kern="0" cap="none" spc="0" normalizeH="0" baseline="0" noProof="0" dirty="0">
                <a:ln>
                  <a:noFill/>
                </a:ln>
                <a:solidFill>
                  <a:srgbClr val="FFC000"/>
                </a:solidFill>
                <a:effectLst/>
                <a:uLnTx/>
                <a:uFillTx/>
                <a:latin typeface="Poppins"/>
                <a:ea typeface="Poppins"/>
                <a:cs typeface="Poppins"/>
                <a:sym typeface="Poppins"/>
              </a:rPr>
              <a:t>multifaceted</a:t>
            </a:r>
            <a:r>
              <a:rPr kumimoji="0" lang="en-US" sz="2400" b="0" i="0" u="none" strike="noStrike" kern="0" cap="none" spc="0" normalizeH="0" baseline="0" noProof="0" dirty="0">
                <a:ln>
                  <a:noFill/>
                </a:ln>
                <a:solidFill>
                  <a:srgbClr val="FFFFFF"/>
                </a:solidFill>
                <a:effectLst/>
                <a:uLnTx/>
                <a:uFillTx/>
                <a:latin typeface="Poppins"/>
                <a:ea typeface="Poppins"/>
                <a:cs typeface="Poppins"/>
                <a:sym typeface="Poppins"/>
              </a:rPr>
              <a:t> in nature, with an </a:t>
            </a:r>
            <a:r>
              <a:rPr kumimoji="0" lang="en-US" sz="2400" b="1" i="0" u="none" strike="noStrike" kern="0" cap="none" spc="0" normalizeH="0" baseline="0" noProof="0" dirty="0">
                <a:ln>
                  <a:noFill/>
                </a:ln>
                <a:solidFill>
                  <a:srgbClr val="FFC000"/>
                </a:solidFill>
                <a:effectLst/>
                <a:uLnTx/>
                <a:uFillTx/>
                <a:latin typeface="Poppins"/>
                <a:ea typeface="Poppins"/>
                <a:cs typeface="Poppins"/>
                <a:sym typeface="Poppins"/>
              </a:rPr>
              <a:t>interplay</a:t>
            </a:r>
            <a:r>
              <a:rPr kumimoji="0" lang="en-US" sz="2400" b="0" i="0" u="none" strike="noStrike" kern="0" cap="none" spc="0" normalizeH="0" baseline="0" noProof="0" dirty="0">
                <a:ln>
                  <a:noFill/>
                </a:ln>
                <a:solidFill>
                  <a:srgbClr val="FFFFFF"/>
                </a:solidFill>
                <a:effectLst/>
                <a:uLnTx/>
                <a:uFillTx/>
                <a:latin typeface="Poppins"/>
                <a:ea typeface="Poppins"/>
                <a:cs typeface="Poppins"/>
                <a:sym typeface="Poppins"/>
              </a:rPr>
              <a:t> of a number </a:t>
            </a:r>
            <a:r>
              <a:rPr kumimoji="0" lang="en-US" sz="2400" b="1" i="0" u="none" strike="noStrike" kern="0" cap="none" spc="0" normalizeH="0" baseline="0" noProof="0" dirty="0">
                <a:ln>
                  <a:noFill/>
                </a:ln>
                <a:solidFill>
                  <a:srgbClr val="FFC000"/>
                </a:solidFill>
                <a:effectLst/>
                <a:uLnTx/>
                <a:uFillTx/>
                <a:latin typeface="Poppins"/>
                <a:ea typeface="Poppins"/>
                <a:cs typeface="Poppins"/>
                <a:sym typeface="Poppins"/>
              </a:rPr>
              <a:t>of factors</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103" name="Google Shape;103;p3"/>
          <p:cNvSpPr/>
          <p:nvPr/>
        </p:nvSpPr>
        <p:spPr>
          <a:xfrm>
            <a:off x="6436949" y="3824498"/>
            <a:ext cx="1513279" cy="1543937"/>
          </a:xfrm>
          <a:prstGeom prst="ellipse">
            <a:avLst/>
          </a:prstGeom>
          <a:solidFill>
            <a:srgbClr val="FFC00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sp>
        <p:nvSpPr>
          <p:cNvPr id="104" name="Google Shape;104;p3"/>
          <p:cNvSpPr/>
          <p:nvPr/>
        </p:nvSpPr>
        <p:spPr>
          <a:xfrm>
            <a:off x="6732230" y="4365633"/>
            <a:ext cx="944490" cy="461665"/>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a:buNone/>
              <a:tabLst/>
              <a:defRPr/>
            </a:pPr>
            <a:r>
              <a:rPr kumimoji="0" lang="en-US" sz="1200" b="1" i="0" u="none" strike="noStrike" kern="0" cap="none" spc="0" normalizeH="0" baseline="0" noProof="0" dirty="0">
                <a:ln>
                  <a:noFill/>
                </a:ln>
                <a:solidFill>
                  <a:srgbClr val="FFFFFF"/>
                </a:solidFill>
                <a:effectLst/>
                <a:uLnTx/>
                <a:uFillTx/>
                <a:latin typeface="Poppins"/>
                <a:ea typeface="Poppins"/>
                <a:cs typeface="Poppins"/>
                <a:sym typeface="Poppins"/>
              </a:rPr>
              <a:t>Capacity </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a:p>
            <a:pPr marL="0" marR="0" lvl="0" indent="0" algn="ctr" defTabSz="914400" rtl="0" eaLnBrk="1" fontAlgn="auto" latinLnBrk="0" hangingPunct="1">
              <a:lnSpc>
                <a:spcPct val="100000"/>
              </a:lnSpc>
              <a:spcBef>
                <a:spcPts val="0"/>
              </a:spcBef>
              <a:spcAft>
                <a:spcPts val="0"/>
              </a:spcAft>
              <a:buClr>
                <a:srgbClr val="FFFFFF"/>
              </a:buClr>
              <a:buSzPts val="1200"/>
              <a:buFont typeface="Poppins"/>
              <a:buNone/>
              <a:tabLst/>
              <a:defRPr/>
            </a:pPr>
            <a:r>
              <a:rPr kumimoji="0" lang="en-US" sz="1200" b="1" i="0" u="none" strike="noStrike" kern="0" cap="none" spc="0" normalizeH="0" baseline="0" noProof="0" dirty="0">
                <a:ln>
                  <a:noFill/>
                </a:ln>
                <a:solidFill>
                  <a:srgbClr val="FFFFFF"/>
                </a:solidFill>
                <a:effectLst/>
                <a:uLnTx/>
                <a:uFillTx/>
                <a:latin typeface="Poppins"/>
                <a:ea typeface="Poppins"/>
                <a:cs typeface="Poppins"/>
                <a:sym typeface="Poppins"/>
              </a:rPr>
              <a:t>Building</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105" name="Google Shape;105;p3"/>
          <p:cNvSpPr/>
          <p:nvPr/>
        </p:nvSpPr>
        <p:spPr>
          <a:xfrm>
            <a:off x="8914320" y="3771446"/>
            <a:ext cx="1548699" cy="1553016"/>
          </a:xfrm>
          <a:prstGeom prst="ellipse">
            <a:avLst/>
          </a:prstGeom>
          <a:solidFill>
            <a:srgbClr val="FFC00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sp>
        <p:nvSpPr>
          <p:cNvPr id="106" name="Google Shape;106;p3"/>
          <p:cNvSpPr/>
          <p:nvPr/>
        </p:nvSpPr>
        <p:spPr>
          <a:xfrm>
            <a:off x="9183206" y="4353901"/>
            <a:ext cx="1003801" cy="461665"/>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a:buNone/>
              <a:tabLst/>
              <a:defRPr/>
            </a:pPr>
            <a:r>
              <a:rPr kumimoji="0" lang="en-US" sz="1200" b="1" i="0" u="none" strike="noStrike" kern="0" cap="none" spc="0" normalizeH="0" baseline="0" noProof="0" dirty="0">
                <a:ln>
                  <a:noFill/>
                </a:ln>
                <a:solidFill>
                  <a:srgbClr val="FFFFFF"/>
                </a:solidFill>
                <a:effectLst/>
                <a:uLnTx/>
                <a:uFillTx/>
                <a:latin typeface="Poppins"/>
                <a:ea typeface="Poppins"/>
                <a:cs typeface="Poppins"/>
                <a:sym typeface="Poppins"/>
              </a:rPr>
              <a:t>Market </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a:p>
            <a:pPr marL="0" marR="0" lvl="0" indent="0" algn="ctr" defTabSz="914400" rtl="0" eaLnBrk="1" fontAlgn="auto" latinLnBrk="0" hangingPunct="1">
              <a:lnSpc>
                <a:spcPct val="100000"/>
              </a:lnSpc>
              <a:spcBef>
                <a:spcPts val="0"/>
              </a:spcBef>
              <a:spcAft>
                <a:spcPts val="0"/>
              </a:spcAft>
              <a:buClr>
                <a:srgbClr val="FFFFFF"/>
              </a:buClr>
              <a:buSzPts val="1200"/>
              <a:buFont typeface="Poppins"/>
              <a:buNone/>
              <a:tabLst/>
              <a:defRPr/>
            </a:pPr>
            <a:r>
              <a:rPr kumimoji="0" lang="en-US" sz="1200" b="1" i="0" u="none" strike="noStrike" kern="0" cap="none" spc="0" normalizeH="0" baseline="0" noProof="0" dirty="0">
                <a:ln>
                  <a:noFill/>
                </a:ln>
                <a:solidFill>
                  <a:srgbClr val="FFFFFF"/>
                </a:solidFill>
                <a:effectLst/>
                <a:uLnTx/>
                <a:uFillTx/>
                <a:latin typeface="Poppins"/>
                <a:ea typeface="Poppins"/>
                <a:cs typeface="Poppins"/>
                <a:sym typeface="Poppins"/>
              </a:rPr>
              <a:t>Expansion</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88"/>
                                        </p:tgtEl>
                                        <p:attrNameLst>
                                          <p:attrName>style.visibility</p:attrName>
                                        </p:attrNameLst>
                                      </p:cBhvr>
                                      <p:to>
                                        <p:strVal val="visible"/>
                                      </p:to>
                                    </p:set>
                                    <p:animEffect transition="in" filter="fade">
                                      <p:cBhvr>
                                        <p:cTn id="7" dur="500"/>
                                        <p:tgtEl>
                                          <p:spTgt spid="8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
                                        </p:tgtEl>
                                        <p:attrNameLst>
                                          <p:attrName>style.visibility</p:attrName>
                                        </p:attrNameLst>
                                      </p:cBhvr>
                                      <p:to>
                                        <p:strVal val="visible"/>
                                      </p:to>
                                    </p:set>
                                    <p:animEffect transition="in" filter="fade">
                                      <p:cBhvr>
                                        <p:cTn id="12" dur="500"/>
                                        <p:tgtEl>
                                          <p:spTgt spid="10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4"/>
                                        </p:tgtEl>
                                        <p:attrNameLst>
                                          <p:attrName>style.visibility</p:attrName>
                                        </p:attrNameLst>
                                      </p:cBhvr>
                                      <p:to>
                                        <p:strVal val="visible"/>
                                      </p:to>
                                    </p:set>
                                    <p:animEffect transition="in" filter="fade">
                                      <p:cBhvr>
                                        <p:cTn id="17" dur="500"/>
                                        <p:tgtEl>
                                          <p:spTgt spid="9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5"/>
                                        </p:tgtEl>
                                        <p:attrNameLst>
                                          <p:attrName>style.visibility</p:attrName>
                                        </p:attrNameLst>
                                      </p:cBhvr>
                                      <p:to>
                                        <p:strVal val="visible"/>
                                      </p:to>
                                    </p:set>
                                    <p:animEffect transition="in" filter="fade">
                                      <p:cBhvr>
                                        <p:cTn id="22" dur="500"/>
                                        <p:tgtEl>
                                          <p:spTgt spid="95"/>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96"/>
                                        </p:tgtEl>
                                        <p:attrNameLst>
                                          <p:attrName>style.visibility</p:attrName>
                                        </p:attrNameLst>
                                      </p:cBhvr>
                                      <p:to>
                                        <p:strVal val="visible"/>
                                      </p:to>
                                    </p:set>
                                    <p:anim calcmode="lin" valueType="num">
                                      <p:cBhvr additive="base">
                                        <p:cTn id="27" dur="500"/>
                                        <p:tgtEl>
                                          <p:spTgt spid="96"/>
                                        </p:tgtEl>
                                        <p:attrNameLst>
                                          <p:attrName>ppt_y</p:attrName>
                                        </p:attrNameLst>
                                      </p:cBhvr>
                                      <p:tavLst>
                                        <p:tav tm="0">
                                          <p:val>
                                            <p:strVal val="#ppt_y+1"/>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100"/>
                                        </p:tgtEl>
                                        <p:attrNameLst>
                                          <p:attrName>style.visibility</p:attrName>
                                        </p:attrNameLst>
                                      </p:cBhvr>
                                      <p:to>
                                        <p:strVal val="visible"/>
                                      </p:to>
                                    </p:set>
                                    <p:anim calcmode="lin" valueType="num">
                                      <p:cBhvr additive="base">
                                        <p:cTn id="30" dur="500"/>
                                        <p:tgtEl>
                                          <p:spTgt spid="100"/>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01"/>
                                        </p:tgtEl>
                                        <p:attrNameLst>
                                          <p:attrName>style.visibility</p:attrName>
                                        </p:attrNameLst>
                                      </p:cBhvr>
                                      <p:to>
                                        <p:strVal val="visible"/>
                                      </p:to>
                                    </p:set>
                                    <p:anim calcmode="lin" valueType="num">
                                      <p:cBhvr additive="base">
                                        <p:cTn id="35" dur="500"/>
                                        <p:tgtEl>
                                          <p:spTgt spid="101"/>
                                        </p:tgtEl>
                                        <p:attrNameLst>
                                          <p:attrName>ppt_y</p:attrName>
                                        </p:attrNameLst>
                                      </p:cBhvr>
                                      <p:tavLst>
                                        <p:tav tm="0">
                                          <p:val>
                                            <p:strVal val="#ppt_y+1"/>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97"/>
                                        </p:tgtEl>
                                        <p:attrNameLst>
                                          <p:attrName>style.visibility</p:attrName>
                                        </p:attrNameLst>
                                      </p:cBhvr>
                                      <p:to>
                                        <p:strVal val="visible"/>
                                      </p:to>
                                    </p:set>
                                    <p:anim calcmode="lin" valueType="num">
                                      <p:cBhvr additive="base">
                                        <p:cTn id="38" dur="500"/>
                                        <p:tgtEl>
                                          <p:spTgt spid="97"/>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98"/>
                                        </p:tgtEl>
                                        <p:attrNameLst>
                                          <p:attrName>style.visibility</p:attrName>
                                        </p:attrNameLst>
                                      </p:cBhvr>
                                      <p:to>
                                        <p:strVal val="visible"/>
                                      </p:to>
                                    </p:set>
                                    <p:animEffect transition="in" filter="fade">
                                      <p:cBhvr>
                                        <p:cTn id="43" dur="500"/>
                                        <p:tgtEl>
                                          <p:spTgt spid="98"/>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104"/>
                                        </p:tgtEl>
                                        <p:attrNameLst>
                                          <p:attrName>style.visibility</p:attrName>
                                        </p:attrNameLst>
                                      </p:cBhvr>
                                      <p:to>
                                        <p:strVal val="visible"/>
                                      </p:to>
                                    </p:set>
                                    <p:anim calcmode="lin" valueType="num">
                                      <p:cBhvr additive="base">
                                        <p:cTn id="48" dur="500"/>
                                        <p:tgtEl>
                                          <p:spTgt spid="104"/>
                                        </p:tgtEl>
                                        <p:attrNameLst>
                                          <p:attrName>ppt_y</p:attrName>
                                        </p:attrNameLst>
                                      </p:cBhvr>
                                      <p:tavLst>
                                        <p:tav tm="0">
                                          <p:val>
                                            <p:strVal val="#ppt_y+1"/>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03"/>
                                        </p:tgtEl>
                                        <p:attrNameLst>
                                          <p:attrName>style.visibility</p:attrName>
                                        </p:attrNameLst>
                                      </p:cBhvr>
                                      <p:to>
                                        <p:strVal val="visible"/>
                                      </p:to>
                                    </p:set>
                                    <p:anim calcmode="lin" valueType="num">
                                      <p:cBhvr additive="base">
                                        <p:cTn id="51" dur="500"/>
                                        <p:tgtEl>
                                          <p:spTgt spid="103"/>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106"/>
                                        </p:tgtEl>
                                        <p:attrNameLst>
                                          <p:attrName>style.visibility</p:attrName>
                                        </p:attrNameLst>
                                      </p:cBhvr>
                                      <p:to>
                                        <p:strVal val="visible"/>
                                      </p:to>
                                    </p:set>
                                    <p:anim calcmode="lin" valueType="num">
                                      <p:cBhvr additive="base">
                                        <p:cTn id="56" dur="500"/>
                                        <p:tgtEl>
                                          <p:spTgt spid="106"/>
                                        </p:tgtEl>
                                        <p:attrNameLst>
                                          <p:attrName>ppt_y</p:attrName>
                                        </p:attrNameLst>
                                      </p:cBhvr>
                                      <p:tavLst>
                                        <p:tav tm="0">
                                          <p:val>
                                            <p:strVal val="#ppt_y+1"/>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105"/>
                                        </p:tgtEl>
                                        <p:attrNameLst>
                                          <p:attrName>style.visibility</p:attrName>
                                        </p:attrNameLst>
                                      </p:cBhvr>
                                      <p:to>
                                        <p:strVal val="visible"/>
                                      </p:to>
                                    </p:set>
                                    <p:anim calcmode="lin" valueType="num">
                                      <p:cBhvr additive="base">
                                        <p:cTn id="59" dur="500"/>
                                        <p:tgtEl>
                                          <p:spTgt spid="105"/>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99"/>
                                        </p:tgtEl>
                                        <p:attrNameLst>
                                          <p:attrName>style.visibility</p:attrName>
                                        </p:attrNameLst>
                                      </p:cBhvr>
                                      <p:to>
                                        <p:strVal val="visible"/>
                                      </p:to>
                                    </p:set>
                                    <p:animEffect transition="in" filter="fade">
                                      <p:cBhvr>
                                        <p:cTn id="64" dur="500"/>
                                        <p:tgtEl>
                                          <p:spTgt spid="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121"/>
        <p:cNvGrpSpPr/>
        <p:nvPr/>
      </p:nvGrpSpPr>
      <p:grpSpPr>
        <a:xfrm>
          <a:off x="0" y="0"/>
          <a:ext cx="0" cy="0"/>
          <a:chOff x="0" y="0"/>
          <a:chExt cx="0" cy="0"/>
        </a:xfrm>
      </p:grpSpPr>
      <p:sp>
        <p:nvSpPr>
          <p:cNvPr id="122" name="Google Shape;122;p5"/>
          <p:cNvSpPr/>
          <p:nvPr/>
        </p:nvSpPr>
        <p:spPr>
          <a:xfrm>
            <a:off x="3614997" y="1403217"/>
            <a:ext cx="4962009" cy="4305272"/>
          </a:xfrm>
          <a:custGeom>
            <a:avLst/>
            <a:gdLst/>
            <a:ahLst/>
            <a:cxnLst/>
            <a:rect l="l" t="t" r="r" b="b"/>
            <a:pathLst>
              <a:path w="21600" h="21600" extrusionOk="0">
                <a:moveTo>
                  <a:pt x="0" y="21600"/>
                </a:moveTo>
                <a:lnTo>
                  <a:pt x="10800" y="0"/>
                </a:lnTo>
                <a:lnTo>
                  <a:pt x="21600" y="21600"/>
                </a:lnTo>
                <a:lnTo>
                  <a:pt x="0" y="21600"/>
                </a:lnTo>
                <a:close/>
              </a:path>
            </a:pathLst>
          </a:custGeom>
          <a:solidFill>
            <a:srgbClr val="FFC000"/>
          </a:solidFill>
          <a:ln>
            <a:noFill/>
          </a:ln>
          <a:effectLst>
            <a:outerShdw blurRad="457200" dist="495300" dir="5400000" sx="94000" sy="94000" algn="t" rotWithShape="0">
              <a:srgbClr val="000000">
                <a:alpha val="20000"/>
              </a:srgbClr>
            </a:outerShdw>
          </a:effectLst>
        </p:spPr>
        <p:txBody>
          <a:bodyPr spcFirstLastPara="1" wrap="square" lIns="45700" tIns="22825" rIns="45700" bIns="228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3600"/>
              <a:buFont typeface="Arial"/>
              <a:buNone/>
              <a:tabLst/>
              <a:defRPr/>
            </a:pPr>
            <a:endParaRPr kumimoji="0" sz="18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sp>
        <p:nvSpPr>
          <p:cNvPr id="123" name="Google Shape;123;p5"/>
          <p:cNvSpPr txBox="1"/>
          <p:nvPr/>
        </p:nvSpPr>
        <p:spPr>
          <a:xfrm>
            <a:off x="3254615" y="393954"/>
            <a:ext cx="5682760" cy="661693"/>
          </a:xfrm>
          <a:prstGeom prst="rect">
            <a:avLst/>
          </a:prstGeom>
          <a:noFill/>
          <a:ln>
            <a:noFill/>
          </a:ln>
        </p:spPr>
        <p:txBody>
          <a:bodyPr spcFirstLastPara="1" wrap="square" lIns="45700" tIns="22825" rIns="45700" bIns="22825"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8000"/>
              <a:buFont typeface="Poppins"/>
              <a:buNone/>
              <a:tabLst/>
              <a:defRPr/>
            </a:pPr>
            <a:r>
              <a:rPr kumimoji="0" lang="en-US" sz="4000" b="1" i="0" u="none" strike="noStrike" kern="0" cap="none" spc="0" normalizeH="0" baseline="0" noProof="0" dirty="0">
                <a:ln>
                  <a:noFill/>
                </a:ln>
                <a:solidFill>
                  <a:srgbClr val="FFFFFF"/>
                </a:solidFill>
                <a:effectLst/>
                <a:uLnTx/>
                <a:uFillTx/>
                <a:latin typeface="Poppins"/>
                <a:ea typeface="Poppins"/>
                <a:cs typeface="Poppins"/>
                <a:sym typeface="Poppins"/>
              </a:rPr>
              <a:t>Science of </a:t>
            </a:r>
            <a:r>
              <a:rPr kumimoji="0" lang="en-US" sz="4000" b="1" i="0" u="none" strike="noStrike" kern="0" cap="none" spc="0" normalizeH="0" baseline="0" noProof="0" dirty="0">
                <a:ln>
                  <a:noFill/>
                </a:ln>
                <a:solidFill>
                  <a:srgbClr val="FFC000"/>
                </a:solidFill>
                <a:effectLst/>
                <a:uLnTx/>
                <a:uFillTx/>
                <a:latin typeface="Poppins"/>
                <a:ea typeface="Poppins"/>
                <a:cs typeface="Poppins"/>
                <a:sym typeface="Poppins"/>
              </a:rPr>
              <a:t>Scaling</a:t>
            </a:r>
            <a:endParaRPr kumimoji="0" sz="700" b="0" i="0" u="none" strike="noStrike" kern="0" cap="none" spc="0" normalizeH="0" baseline="0" noProof="0" dirty="0">
              <a:ln>
                <a:noFill/>
              </a:ln>
              <a:solidFill>
                <a:srgbClr val="FFC000"/>
              </a:solidFill>
              <a:effectLst/>
              <a:uLnTx/>
              <a:uFillTx/>
              <a:latin typeface="Poppins" panose="00000500000000000000" pitchFamily="2" charset="0"/>
              <a:cs typeface="Poppins" panose="00000500000000000000" pitchFamily="2" charset="0"/>
              <a:sym typeface="Arial"/>
            </a:endParaRPr>
          </a:p>
        </p:txBody>
      </p:sp>
      <p:grpSp>
        <p:nvGrpSpPr>
          <p:cNvPr id="124" name="Google Shape;124;p5"/>
          <p:cNvGrpSpPr/>
          <p:nvPr/>
        </p:nvGrpSpPr>
        <p:grpSpPr>
          <a:xfrm>
            <a:off x="4776447" y="2085457"/>
            <a:ext cx="5559229" cy="1485600"/>
            <a:chOff x="9554136" y="5006054"/>
            <a:chExt cx="11119904" cy="2971587"/>
          </a:xfrm>
        </p:grpSpPr>
        <p:grpSp>
          <p:nvGrpSpPr>
            <p:cNvPr id="125" name="Google Shape;125;p5"/>
            <p:cNvGrpSpPr/>
            <p:nvPr/>
          </p:nvGrpSpPr>
          <p:grpSpPr>
            <a:xfrm>
              <a:off x="9554136" y="6329501"/>
              <a:ext cx="5278906" cy="1648140"/>
              <a:chOff x="9793918" y="5387233"/>
              <a:chExt cx="4799345" cy="1498416"/>
            </a:xfrm>
          </p:grpSpPr>
          <p:sp>
            <p:nvSpPr>
              <p:cNvPr id="126" name="Google Shape;126;p5"/>
              <p:cNvSpPr/>
              <p:nvPr/>
            </p:nvSpPr>
            <p:spPr>
              <a:xfrm>
                <a:off x="14333388" y="6647890"/>
                <a:ext cx="259875" cy="237759"/>
              </a:xfrm>
              <a:custGeom>
                <a:avLst/>
                <a:gdLst/>
                <a:ahLst/>
                <a:cxnLst/>
                <a:rect l="l" t="t" r="r" b="b"/>
                <a:pathLst>
                  <a:path w="21600" h="21600" extrusionOk="0">
                    <a:moveTo>
                      <a:pt x="10570" y="21600"/>
                    </a:moveTo>
                    <a:lnTo>
                      <a:pt x="0" y="0"/>
                    </a:lnTo>
                    <a:lnTo>
                      <a:pt x="21600" y="0"/>
                    </a:lnTo>
                    <a:lnTo>
                      <a:pt x="10570" y="21600"/>
                    </a:lnTo>
                    <a:close/>
                  </a:path>
                </a:pathLst>
              </a:custGeom>
              <a:solidFill>
                <a:srgbClr val="09112A"/>
              </a:solidFill>
              <a:ln>
                <a:noFill/>
              </a:ln>
            </p:spPr>
            <p:txBody>
              <a:bodyPr spcFirstLastPara="1" wrap="square" lIns="45700" tIns="45700" rIns="45700"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127" name="Google Shape;127;p5"/>
              <p:cNvSpPr/>
              <p:nvPr/>
            </p:nvSpPr>
            <p:spPr>
              <a:xfrm>
                <a:off x="9793918" y="6647890"/>
                <a:ext cx="270933" cy="237759"/>
              </a:xfrm>
              <a:custGeom>
                <a:avLst/>
                <a:gdLst/>
                <a:ahLst/>
                <a:cxnLst/>
                <a:rect l="l" t="t" r="r" b="b"/>
                <a:pathLst>
                  <a:path w="21600" h="21600" extrusionOk="0">
                    <a:moveTo>
                      <a:pt x="10139" y="21600"/>
                    </a:moveTo>
                    <a:lnTo>
                      <a:pt x="0" y="0"/>
                    </a:lnTo>
                    <a:lnTo>
                      <a:pt x="21600" y="0"/>
                    </a:lnTo>
                    <a:lnTo>
                      <a:pt x="10139" y="21600"/>
                    </a:lnTo>
                    <a:close/>
                  </a:path>
                </a:pathLst>
              </a:custGeom>
              <a:solidFill>
                <a:srgbClr val="09112A"/>
              </a:solidFill>
              <a:ln>
                <a:noFill/>
              </a:ln>
            </p:spPr>
            <p:txBody>
              <a:bodyPr spcFirstLastPara="1" wrap="square" lIns="45700" tIns="45700" rIns="45700"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128" name="Google Shape;128;p5"/>
              <p:cNvSpPr/>
              <p:nvPr/>
            </p:nvSpPr>
            <p:spPr>
              <a:xfrm>
                <a:off x="9793918" y="5387233"/>
                <a:ext cx="4799343" cy="1260657"/>
              </a:xfrm>
              <a:custGeom>
                <a:avLst/>
                <a:gdLst/>
                <a:ahLst/>
                <a:cxnLst/>
                <a:rect l="l" t="t" r="r" b="b"/>
                <a:pathLst>
                  <a:path w="21600" h="21600" extrusionOk="0">
                    <a:moveTo>
                      <a:pt x="18365" y="0"/>
                    </a:moveTo>
                    <a:lnTo>
                      <a:pt x="3235" y="0"/>
                    </a:lnTo>
                    <a:lnTo>
                      <a:pt x="0" y="21600"/>
                    </a:lnTo>
                    <a:lnTo>
                      <a:pt x="21600" y="21600"/>
                    </a:lnTo>
                    <a:lnTo>
                      <a:pt x="18365" y="0"/>
                    </a:lnTo>
                    <a:close/>
                  </a:path>
                </a:pathLst>
              </a:custGeom>
              <a:solidFill>
                <a:schemeClr val="accent6">
                  <a:lumMod val="75000"/>
                </a:schemeClr>
              </a:solidFill>
              <a:ln>
                <a:noFill/>
              </a:ln>
              <a:effectLst>
                <a:outerShdw blurRad="50800" dist="38100" dir="5400000" rotWithShape="0">
                  <a:srgbClr val="000000">
                    <a:alpha val="40000"/>
                  </a:srgbClr>
                </a:outerShdw>
              </a:effectLst>
            </p:spPr>
            <p:txBody>
              <a:bodyPr spcFirstLastPara="1" wrap="square" lIns="45700" tIns="45700" rIns="45700"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129" name="Google Shape;129;p5"/>
              <p:cNvSpPr txBox="1"/>
              <p:nvPr/>
            </p:nvSpPr>
            <p:spPr>
              <a:xfrm>
                <a:off x="10543836" y="5706501"/>
                <a:ext cx="3299400" cy="576450"/>
              </a:xfrm>
              <a:prstGeom prst="rect">
                <a:avLst/>
              </a:prstGeom>
              <a:noFill/>
              <a:ln>
                <a:noFill/>
              </a:ln>
            </p:spPr>
            <p:txBody>
              <a:bodyPr spcFirstLastPara="1" wrap="square" lIns="45700" tIns="22825" rIns="45700" bIns="22825" anchor="t" anchorCtr="0">
                <a:spAutoFit/>
              </a:bodyPr>
              <a:lstStyle/>
              <a:p>
                <a:pPr marL="0" marR="0" lvl="0" indent="0" algn="ctr" defTabSz="914400" rtl="0" eaLnBrk="1" fontAlgn="auto" latinLnBrk="0" hangingPunct="1">
                  <a:lnSpc>
                    <a:spcPct val="110000"/>
                  </a:lnSpc>
                  <a:spcBef>
                    <a:spcPts val="0"/>
                  </a:spcBef>
                  <a:spcAft>
                    <a:spcPts val="0"/>
                  </a:spcAft>
                  <a:buClr>
                    <a:srgbClr val="000000"/>
                  </a:buClr>
                  <a:buSzPts val="3200"/>
                  <a:buFont typeface="Poppins"/>
                  <a:buNone/>
                  <a:tabLst/>
                  <a:defRPr/>
                </a:pPr>
                <a:r>
                  <a:rPr kumimoji="0" lang="en-US" sz="1600" b="1" i="0" u="none" strike="noStrike" kern="0" cap="none" spc="0" normalizeH="0" baseline="0" noProof="0">
                    <a:ln>
                      <a:noFill/>
                    </a:ln>
                    <a:solidFill>
                      <a:srgbClr val="FFFFFF"/>
                    </a:solidFill>
                    <a:effectLst/>
                    <a:uLnTx/>
                    <a:uFillTx/>
                    <a:latin typeface="Poppins"/>
                    <a:ea typeface="Poppins"/>
                    <a:cs typeface="Poppins"/>
                    <a:sym typeface="Poppins"/>
                  </a:rPr>
                  <a:t>Build Insights</a:t>
                </a:r>
                <a:endParaRPr kumimoji="0" sz="1600" b="1" i="0" u="none" strike="noStrike" kern="0" cap="none" spc="0" normalizeH="0" baseline="0" noProof="0">
                  <a:ln>
                    <a:noFill/>
                  </a:ln>
                  <a:solidFill>
                    <a:srgbClr val="FFFFFF"/>
                  </a:solidFill>
                  <a:effectLst/>
                  <a:uLnTx/>
                  <a:uFillTx/>
                  <a:latin typeface="Poppins"/>
                  <a:ea typeface="Poppins"/>
                  <a:cs typeface="Poppins"/>
                  <a:sym typeface="Poppins"/>
                </a:endParaRPr>
              </a:p>
            </p:txBody>
          </p:sp>
        </p:grpSp>
        <p:grpSp>
          <p:nvGrpSpPr>
            <p:cNvPr id="130" name="Google Shape;130;p5"/>
            <p:cNvGrpSpPr/>
            <p:nvPr/>
          </p:nvGrpSpPr>
          <p:grpSpPr>
            <a:xfrm>
              <a:off x="14014845" y="5006054"/>
              <a:ext cx="6659195" cy="2446807"/>
              <a:chOff x="18119293" y="5509856"/>
              <a:chExt cx="6659195" cy="2446807"/>
            </a:xfrm>
          </p:grpSpPr>
          <p:sp>
            <p:nvSpPr>
              <p:cNvPr id="131" name="Google Shape;131;p5"/>
              <p:cNvSpPr/>
              <p:nvPr/>
            </p:nvSpPr>
            <p:spPr>
              <a:xfrm flipH="1">
                <a:off x="18119293" y="6146955"/>
                <a:ext cx="5542682" cy="1809708"/>
              </a:xfrm>
              <a:custGeom>
                <a:avLst/>
                <a:gdLst/>
                <a:ahLst/>
                <a:cxnLst/>
                <a:rect l="l" t="t" r="r" b="b"/>
                <a:pathLst>
                  <a:path w="5542682" h="2189748" extrusionOk="0">
                    <a:moveTo>
                      <a:pt x="628939" y="0"/>
                    </a:moveTo>
                    <a:lnTo>
                      <a:pt x="3638261" y="0"/>
                    </a:lnTo>
                    <a:cubicBezTo>
                      <a:pt x="3942195" y="0"/>
                      <a:pt x="4195776" y="215589"/>
                      <a:pt x="4254422" y="502186"/>
                    </a:cubicBezTo>
                    <a:lnTo>
                      <a:pt x="4265213" y="609226"/>
                    </a:lnTo>
                    <a:lnTo>
                      <a:pt x="5542682" y="1720984"/>
                    </a:lnTo>
                    <a:lnTo>
                      <a:pt x="4244047" y="1720984"/>
                    </a:lnTo>
                    <a:lnTo>
                      <a:pt x="4217775" y="1805620"/>
                    </a:lnTo>
                    <a:cubicBezTo>
                      <a:pt x="4122297" y="2031356"/>
                      <a:pt x="3898776" y="2189748"/>
                      <a:pt x="3638261" y="2189748"/>
                    </a:cubicBezTo>
                    <a:lnTo>
                      <a:pt x="628939" y="2189748"/>
                    </a:lnTo>
                    <a:cubicBezTo>
                      <a:pt x="281586" y="2189748"/>
                      <a:pt x="0" y="1908162"/>
                      <a:pt x="0" y="1560809"/>
                    </a:cubicBezTo>
                    <a:lnTo>
                      <a:pt x="0" y="628939"/>
                    </a:lnTo>
                    <a:cubicBezTo>
                      <a:pt x="0" y="281586"/>
                      <a:pt x="281586" y="0"/>
                      <a:pt x="628939" y="0"/>
                    </a:cubicBezTo>
                    <a:close/>
                  </a:path>
                </a:pathLst>
              </a:custGeom>
              <a:solidFill>
                <a:srgbClr val="F2F2F2"/>
              </a:solidFill>
              <a:ln>
                <a:noFill/>
              </a:ln>
            </p:spPr>
            <p:txBody>
              <a:bodyPr spcFirstLastPara="1" wrap="square" lIns="45700" tIns="22825" rIns="45700" bIns="228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sp>
            <p:nvSpPr>
              <p:cNvPr id="132" name="Google Shape;132;p5"/>
              <p:cNvSpPr txBox="1"/>
              <p:nvPr/>
            </p:nvSpPr>
            <p:spPr>
              <a:xfrm flipH="1">
                <a:off x="19587508" y="6711712"/>
                <a:ext cx="2268599" cy="785560"/>
              </a:xfrm>
              <a:prstGeom prst="rect">
                <a:avLst/>
              </a:prstGeom>
              <a:noFill/>
              <a:ln>
                <a:noFill/>
              </a:ln>
            </p:spPr>
            <p:txBody>
              <a:bodyPr spcFirstLastPara="1" wrap="square" lIns="45700" tIns="22825" rIns="45700" bIns="22825" anchor="t" anchorCtr="0">
                <a:spAutoFit/>
              </a:bodyPr>
              <a:lstStyle/>
              <a:p>
                <a:pPr marL="0" marR="0" lvl="0" indent="0" algn="l" defTabSz="914400" rtl="0" eaLnBrk="1" fontAlgn="auto" latinLnBrk="0" hangingPunct="1">
                  <a:lnSpc>
                    <a:spcPct val="100000"/>
                  </a:lnSpc>
                  <a:spcBef>
                    <a:spcPts val="0"/>
                  </a:spcBef>
                  <a:spcAft>
                    <a:spcPts val="0"/>
                  </a:spcAft>
                  <a:buClr>
                    <a:srgbClr val="121212"/>
                  </a:buClr>
                  <a:buSzPts val="1500"/>
                  <a:buFont typeface="Open Sans"/>
                  <a:buNone/>
                  <a:tabLst/>
                  <a:defRPr/>
                </a:pPr>
                <a:r>
                  <a:rPr kumimoji="0" lang="en-US" sz="751" b="0" i="0" u="none" strike="noStrike" kern="0" cap="none" spc="0" normalizeH="0" baseline="0" noProof="0" dirty="0">
                    <a:ln>
                      <a:noFill/>
                    </a:ln>
                    <a:solidFill>
                      <a:srgbClr val="121212"/>
                    </a:solidFill>
                    <a:effectLst/>
                    <a:uLnTx/>
                    <a:uFillTx/>
                    <a:latin typeface="Poppins" panose="00000500000000000000" pitchFamily="2" charset="0"/>
                    <a:ea typeface="Open Sans"/>
                    <a:cs typeface="Poppins" panose="00000500000000000000" pitchFamily="2" charset="0"/>
                    <a:sym typeface="Open Sans"/>
                  </a:rPr>
                  <a:t>78% of SMEs don't have access to insights</a:t>
                </a:r>
                <a:endParaRPr kumimoji="0" sz="751" b="0" i="0" u="none" strike="noStrike" kern="0" cap="none" spc="0" normalizeH="0" baseline="0" noProof="0" dirty="0">
                  <a:ln>
                    <a:noFill/>
                  </a:ln>
                  <a:solidFill>
                    <a:srgbClr val="121212"/>
                  </a:solidFill>
                  <a:effectLst/>
                  <a:uLnTx/>
                  <a:uFillTx/>
                  <a:latin typeface="Poppins" panose="00000500000000000000" pitchFamily="2" charset="0"/>
                  <a:ea typeface="Open Sans"/>
                  <a:cs typeface="Poppins" panose="00000500000000000000" pitchFamily="2" charset="0"/>
                  <a:sym typeface="Open Sans"/>
                </a:endParaRPr>
              </a:p>
            </p:txBody>
          </p:sp>
          <p:sp>
            <p:nvSpPr>
              <p:cNvPr id="133" name="Google Shape;133;p5"/>
              <p:cNvSpPr/>
              <p:nvPr/>
            </p:nvSpPr>
            <p:spPr>
              <a:xfrm flipH="1">
                <a:off x="19996365" y="7610123"/>
                <a:ext cx="2867761" cy="100638"/>
              </a:xfrm>
              <a:prstGeom prst="roundRect">
                <a:avLst>
                  <a:gd name="adj" fmla="val 50000"/>
                </a:avLst>
              </a:prstGeom>
              <a:solidFill>
                <a:schemeClr val="dk2">
                  <a:alpha val="16470"/>
                </a:schemeClr>
              </a:solidFill>
              <a:ln>
                <a:noFill/>
              </a:ln>
            </p:spPr>
            <p:txBody>
              <a:bodyPr spcFirstLastPara="1" wrap="square" lIns="45700" tIns="22825" rIns="45700" bIns="228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3600"/>
                  <a:buFont typeface="Arial"/>
                  <a:buNone/>
                  <a:tabLst/>
                  <a:defRPr/>
                </a:pPr>
                <a:endParaRPr kumimoji="0" sz="18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sp>
            <p:nvSpPr>
              <p:cNvPr id="134" name="Google Shape;134;p5"/>
              <p:cNvSpPr/>
              <p:nvPr/>
            </p:nvSpPr>
            <p:spPr>
              <a:xfrm flipH="1">
                <a:off x="21764875" y="7610123"/>
                <a:ext cx="1432340" cy="100638"/>
              </a:xfrm>
              <a:prstGeom prst="roundRect">
                <a:avLst>
                  <a:gd name="adj" fmla="val 50000"/>
                </a:avLst>
              </a:prstGeom>
              <a:gradFill>
                <a:gsLst>
                  <a:gs pos="0">
                    <a:schemeClr val="accent5"/>
                  </a:gs>
                  <a:gs pos="3000">
                    <a:schemeClr val="accent5"/>
                  </a:gs>
                  <a:gs pos="100000">
                    <a:srgbClr val="FF0C9C"/>
                  </a:gs>
                </a:gsLst>
                <a:path path="circle">
                  <a:fillToRect l="100000" t="100000"/>
                </a:path>
                <a:tileRect r="-100000" b="-100000"/>
              </a:gradFill>
              <a:ln>
                <a:noFill/>
              </a:ln>
            </p:spPr>
            <p:txBody>
              <a:bodyPr spcFirstLastPara="1" wrap="square" lIns="45700" tIns="22825" rIns="45700" bIns="228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endParaRPr>
              </a:p>
            </p:txBody>
          </p:sp>
          <p:sp>
            <p:nvSpPr>
              <p:cNvPr id="135" name="Google Shape;135;p5"/>
              <p:cNvSpPr txBox="1"/>
              <p:nvPr/>
            </p:nvSpPr>
            <p:spPr>
              <a:xfrm flipH="1">
                <a:off x="21764875" y="6637543"/>
                <a:ext cx="1494536" cy="785136"/>
              </a:xfrm>
              <a:prstGeom prst="rect">
                <a:avLst/>
              </a:prstGeom>
              <a:noFill/>
              <a:ln>
                <a:noFill/>
              </a:ln>
            </p:spPr>
            <p:txBody>
              <a:bodyPr spcFirstLastPara="1" wrap="square" lIns="45700" tIns="22825" rIns="45700" bIns="228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4500"/>
                  <a:buFont typeface="Poppins"/>
                  <a:buNone/>
                  <a:tabLst/>
                  <a:defRPr/>
                </a:pPr>
                <a:r>
                  <a:rPr kumimoji="0" lang="en-US" sz="2251" b="1" i="0" u="none" strike="noStrike" kern="0" cap="none" spc="0" normalizeH="0" baseline="0" noProof="0" dirty="0">
                    <a:ln>
                      <a:noFill/>
                    </a:ln>
                    <a:solidFill>
                      <a:prstClr val="black"/>
                    </a:solidFill>
                    <a:effectLst/>
                    <a:uLnTx/>
                    <a:uFillTx/>
                    <a:latin typeface="Poppins"/>
                    <a:ea typeface="Poppins"/>
                    <a:cs typeface="Poppins"/>
                    <a:sym typeface="Poppins"/>
                  </a:rPr>
                  <a:t>78%</a:t>
                </a:r>
                <a:endParaRPr kumimoji="0" sz="2251" b="1" i="0" u="none" strike="noStrike" kern="0" cap="none" spc="0" normalizeH="0" baseline="0" noProof="0" dirty="0">
                  <a:ln>
                    <a:noFill/>
                  </a:ln>
                  <a:solidFill>
                    <a:prstClr val="black"/>
                  </a:solidFill>
                  <a:effectLst/>
                  <a:uLnTx/>
                  <a:uFillTx/>
                  <a:latin typeface="Poppins"/>
                  <a:ea typeface="Poppins"/>
                  <a:cs typeface="Poppins"/>
                  <a:sym typeface="Poppins"/>
                </a:endParaRPr>
              </a:p>
            </p:txBody>
          </p:sp>
          <p:grpSp>
            <p:nvGrpSpPr>
              <p:cNvPr id="136" name="Google Shape;136;p5"/>
              <p:cNvGrpSpPr/>
              <p:nvPr/>
            </p:nvGrpSpPr>
            <p:grpSpPr>
              <a:xfrm flipH="1">
                <a:off x="23049643" y="5509856"/>
                <a:ext cx="1728845" cy="1728845"/>
                <a:chOff x="4370036" y="7981572"/>
                <a:chExt cx="1728845" cy="1728845"/>
              </a:xfrm>
            </p:grpSpPr>
            <p:sp>
              <p:nvSpPr>
                <p:cNvPr id="137" name="Google Shape;137;p5"/>
                <p:cNvSpPr/>
                <p:nvPr/>
              </p:nvSpPr>
              <p:spPr>
                <a:xfrm>
                  <a:off x="4370036" y="7981572"/>
                  <a:ext cx="1728845" cy="1728845"/>
                </a:xfrm>
                <a:prstGeom prst="roundRect">
                  <a:avLst>
                    <a:gd name="adj" fmla="val 50000"/>
                  </a:avLst>
                </a:prstGeom>
                <a:solidFill>
                  <a:srgbClr val="FFC000"/>
                </a:solidFill>
                <a:ln>
                  <a:noFill/>
                </a:ln>
              </p:spPr>
              <p:txBody>
                <a:bodyPr spcFirstLastPara="1" wrap="square" lIns="45700" tIns="22825" rIns="45700" bIns="228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endParaRPr>
                </a:p>
              </p:txBody>
            </p:sp>
            <p:grpSp>
              <p:nvGrpSpPr>
                <p:cNvPr id="138" name="Google Shape;138;p5"/>
                <p:cNvGrpSpPr/>
                <p:nvPr/>
              </p:nvGrpSpPr>
              <p:grpSpPr>
                <a:xfrm>
                  <a:off x="4775879" y="8362769"/>
                  <a:ext cx="967877" cy="876881"/>
                  <a:chOff x="9367838" y="6688138"/>
                  <a:chExt cx="185738" cy="168276"/>
                </a:xfrm>
              </p:grpSpPr>
              <p:cxnSp>
                <p:nvCxnSpPr>
                  <p:cNvPr id="139" name="Google Shape;139;p5"/>
                  <p:cNvCxnSpPr/>
                  <p:nvPr/>
                </p:nvCxnSpPr>
                <p:spPr>
                  <a:xfrm>
                    <a:off x="9371013" y="6856413"/>
                    <a:ext cx="182563" cy="0"/>
                  </a:xfrm>
                  <a:prstGeom prst="straightConnector1">
                    <a:avLst/>
                  </a:prstGeom>
                  <a:noFill/>
                  <a:ln w="9525" cap="flat" cmpd="sng">
                    <a:solidFill>
                      <a:schemeClr val="bg1"/>
                    </a:solidFill>
                    <a:prstDash val="solid"/>
                    <a:miter lim="800000"/>
                    <a:headEnd type="none" w="sm" len="sm"/>
                    <a:tailEnd type="none" w="sm" len="sm"/>
                  </a:ln>
                </p:spPr>
              </p:cxnSp>
              <p:sp>
                <p:nvSpPr>
                  <p:cNvPr id="140" name="Google Shape;140;p5"/>
                  <p:cNvSpPr/>
                  <p:nvPr/>
                </p:nvSpPr>
                <p:spPr>
                  <a:xfrm>
                    <a:off x="9380538" y="6808788"/>
                    <a:ext cx="26988" cy="47625"/>
                  </a:xfrm>
                  <a:prstGeom prst="rect">
                    <a:avLst/>
                  </a:prstGeom>
                  <a:solidFill>
                    <a:schemeClr val="bg1"/>
                  </a:solidFill>
                  <a:ln w="9525" cap="flat" cmpd="sng">
                    <a:noFill/>
                    <a:prstDash val="solid"/>
                    <a:miter lim="800000"/>
                    <a:headEnd type="none" w="sm" len="sm"/>
                    <a:tailEnd type="none" w="sm" len="sm"/>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141" name="Google Shape;141;p5"/>
                  <p:cNvSpPr/>
                  <p:nvPr/>
                </p:nvSpPr>
                <p:spPr>
                  <a:xfrm>
                    <a:off x="9426575" y="6764338"/>
                    <a:ext cx="25400" cy="92075"/>
                  </a:xfrm>
                  <a:prstGeom prst="rect">
                    <a:avLst/>
                  </a:prstGeom>
                  <a:solidFill>
                    <a:schemeClr val="bg1"/>
                  </a:solidFill>
                  <a:ln w="9525" cap="flat" cmpd="sng">
                    <a:noFill/>
                    <a:prstDash val="solid"/>
                    <a:miter lim="800000"/>
                    <a:headEnd type="none" w="sm" len="sm"/>
                    <a:tailEnd type="none" w="sm" len="sm"/>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142" name="Google Shape;142;p5"/>
                  <p:cNvSpPr/>
                  <p:nvPr/>
                </p:nvSpPr>
                <p:spPr>
                  <a:xfrm>
                    <a:off x="9472613" y="6784976"/>
                    <a:ext cx="26988" cy="71438"/>
                  </a:xfrm>
                  <a:prstGeom prst="rect">
                    <a:avLst/>
                  </a:prstGeom>
                  <a:solidFill>
                    <a:schemeClr val="bg1"/>
                  </a:solidFill>
                  <a:ln w="9525" cap="flat" cmpd="sng">
                    <a:noFill/>
                    <a:prstDash val="solid"/>
                    <a:miter lim="800000"/>
                    <a:headEnd type="none" w="sm" len="sm"/>
                    <a:tailEnd type="none" w="sm" len="sm"/>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143" name="Google Shape;143;p5"/>
                  <p:cNvSpPr/>
                  <p:nvPr/>
                </p:nvSpPr>
                <p:spPr>
                  <a:xfrm>
                    <a:off x="9517063" y="6727825"/>
                    <a:ext cx="26988" cy="128588"/>
                  </a:xfrm>
                  <a:prstGeom prst="rect">
                    <a:avLst/>
                  </a:prstGeom>
                  <a:solidFill>
                    <a:schemeClr val="bg1"/>
                  </a:solidFill>
                  <a:ln w="9525" cap="flat" cmpd="sng">
                    <a:noFill/>
                    <a:prstDash val="solid"/>
                    <a:miter lim="800000"/>
                    <a:headEnd type="none" w="sm" len="sm"/>
                    <a:tailEnd type="none" w="sm" len="sm"/>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144" name="Google Shape;144;p5"/>
                  <p:cNvSpPr/>
                  <p:nvPr/>
                </p:nvSpPr>
                <p:spPr>
                  <a:xfrm>
                    <a:off x="9367838" y="6692900"/>
                    <a:ext cx="155575" cy="88900"/>
                  </a:xfrm>
                  <a:custGeom>
                    <a:avLst/>
                    <a:gdLst/>
                    <a:ahLst/>
                    <a:cxnLst/>
                    <a:rect l="l" t="t" r="r" b="b"/>
                    <a:pathLst>
                      <a:path w="98" h="56" extrusionOk="0">
                        <a:moveTo>
                          <a:pt x="0" y="56"/>
                        </a:moveTo>
                        <a:lnTo>
                          <a:pt x="38" y="18"/>
                        </a:lnTo>
                        <a:lnTo>
                          <a:pt x="60" y="37"/>
                        </a:lnTo>
                        <a:lnTo>
                          <a:pt x="98" y="0"/>
                        </a:lnTo>
                      </a:path>
                    </a:pathLst>
                  </a:custGeom>
                  <a:noFill/>
                  <a:ln w="9525" cap="flat" cmpd="sng">
                    <a:solidFill>
                      <a:schemeClr val="bg1"/>
                    </a:solidFill>
                    <a:prstDash val="solid"/>
                    <a:miter lim="800000"/>
                    <a:headEnd type="none" w="sm" len="sm"/>
                    <a:tailEnd type="none" w="sm" len="sm"/>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cxnSp>
                <p:nvCxnSpPr>
                  <p:cNvPr id="145" name="Google Shape;145;p5"/>
                  <p:cNvCxnSpPr/>
                  <p:nvPr/>
                </p:nvCxnSpPr>
                <p:spPr>
                  <a:xfrm>
                    <a:off x="9496425" y="6689725"/>
                    <a:ext cx="0" cy="0"/>
                  </a:xfrm>
                  <a:prstGeom prst="straightConnector1">
                    <a:avLst/>
                  </a:prstGeom>
                  <a:noFill/>
                  <a:ln w="9525" cap="flat" cmpd="sng">
                    <a:solidFill>
                      <a:schemeClr val="lt2"/>
                    </a:solidFill>
                    <a:prstDash val="solid"/>
                    <a:miter lim="800000"/>
                    <a:headEnd type="none" w="sm" len="sm"/>
                    <a:tailEnd type="none" w="sm" len="sm"/>
                  </a:ln>
                </p:spPr>
              </p:cxnSp>
              <p:cxnSp>
                <p:nvCxnSpPr>
                  <p:cNvPr id="146" name="Google Shape;146;p5"/>
                  <p:cNvCxnSpPr/>
                  <p:nvPr/>
                </p:nvCxnSpPr>
                <p:spPr>
                  <a:xfrm>
                    <a:off x="9521825" y="6689725"/>
                    <a:ext cx="0" cy="0"/>
                  </a:xfrm>
                  <a:prstGeom prst="straightConnector1">
                    <a:avLst/>
                  </a:prstGeom>
                  <a:noFill/>
                  <a:ln w="9525" cap="flat" cmpd="sng">
                    <a:solidFill>
                      <a:schemeClr val="lt2"/>
                    </a:solidFill>
                    <a:prstDash val="solid"/>
                    <a:miter lim="800000"/>
                    <a:headEnd type="none" w="sm" len="sm"/>
                    <a:tailEnd type="none" w="sm" len="sm"/>
                  </a:ln>
                </p:spPr>
              </p:cxnSp>
              <p:cxnSp>
                <p:nvCxnSpPr>
                  <p:cNvPr id="147" name="Google Shape;147;p5"/>
                  <p:cNvCxnSpPr/>
                  <p:nvPr/>
                </p:nvCxnSpPr>
                <p:spPr>
                  <a:xfrm>
                    <a:off x="9496425" y="6691313"/>
                    <a:ext cx="0" cy="0"/>
                  </a:xfrm>
                  <a:prstGeom prst="straightConnector1">
                    <a:avLst/>
                  </a:prstGeom>
                  <a:noFill/>
                  <a:ln w="9525" cap="flat" cmpd="sng">
                    <a:solidFill>
                      <a:schemeClr val="lt2"/>
                    </a:solidFill>
                    <a:prstDash val="solid"/>
                    <a:miter lim="800000"/>
                    <a:headEnd type="none" w="sm" len="sm"/>
                    <a:tailEnd type="none" w="sm" len="sm"/>
                  </a:ln>
                </p:spPr>
              </p:cxnSp>
              <p:cxnSp>
                <p:nvCxnSpPr>
                  <p:cNvPr id="148" name="Google Shape;148;p5"/>
                  <p:cNvCxnSpPr/>
                  <p:nvPr/>
                </p:nvCxnSpPr>
                <p:spPr>
                  <a:xfrm>
                    <a:off x="9525000" y="6689725"/>
                    <a:ext cx="0" cy="0"/>
                  </a:xfrm>
                  <a:prstGeom prst="straightConnector1">
                    <a:avLst/>
                  </a:prstGeom>
                  <a:noFill/>
                  <a:ln w="9525" cap="flat" cmpd="sng">
                    <a:solidFill>
                      <a:schemeClr val="lt2"/>
                    </a:solidFill>
                    <a:prstDash val="solid"/>
                    <a:miter lim="800000"/>
                    <a:headEnd type="none" w="sm" len="sm"/>
                    <a:tailEnd type="none" w="sm" len="sm"/>
                  </a:ln>
                </p:spPr>
              </p:cxnSp>
              <p:cxnSp>
                <p:nvCxnSpPr>
                  <p:cNvPr id="149" name="Google Shape;149;p5"/>
                  <p:cNvCxnSpPr/>
                  <p:nvPr/>
                </p:nvCxnSpPr>
                <p:spPr>
                  <a:xfrm>
                    <a:off x="9501188" y="6689725"/>
                    <a:ext cx="0" cy="0"/>
                  </a:xfrm>
                  <a:prstGeom prst="straightConnector1">
                    <a:avLst/>
                  </a:prstGeom>
                  <a:noFill/>
                  <a:ln w="9525" cap="flat" cmpd="sng">
                    <a:solidFill>
                      <a:schemeClr val="lt2"/>
                    </a:solidFill>
                    <a:prstDash val="solid"/>
                    <a:miter lim="800000"/>
                    <a:headEnd type="none" w="sm" len="sm"/>
                    <a:tailEnd type="none" w="sm" len="sm"/>
                  </a:ln>
                </p:spPr>
              </p:cxnSp>
              <p:cxnSp>
                <p:nvCxnSpPr>
                  <p:cNvPr id="150" name="Google Shape;150;p5"/>
                  <p:cNvCxnSpPr/>
                  <p:nvPr/>
                </p:nvCxnSpPr>
                <p:spPr>
                  <a:xfrm>
                    <a:off x="9525000" y="6689725"/>
                    <a:ext cx="0" cy="0"/>
                  </a:xfrm>
                  <a:prstGeom prst="straightConnector1">
                    <a:avLst/>
                  </a:prstGeom>
                  <a:noFill/>
                  <a:ln w="9525" cap="flat" cmpd="sng">
                    <a:solidFill>
                      <a:schemeClr val="lt2"/>
                    </a:solidFill>
                    <a:prstDash val="solid"/>
                    <a:miter lim="800000"/>
                    <a:headEnd type="none" w="sm" len="sm"/>
                    <a:tailEnd type="none" w="sm" len="sm"/>
                  </a:ln>
                </p:spPr>
              </p:cxnSp>
              <p:cxnSp>
                <p:nvCxnSpPr>
                  <p:cNvPr id="151" name="Google Shape;151;p5"/>
                  <p:cNvCxnSpPr/>
                  <p:nvPr/>
                </p:nvCxnSpPr>
                <p:spPr>
                  <a:xfrm>
                    <a:off x="9502775" y="6688138"/>
                    <a:ext cx="0" cy="0"/>
                  </a:xfrm>
                  <a:prstGeom prst="straightConnector1">
                    <a:avLst/>
                  </a:prstGeom>
                  <a:noFill/>
                  <a:ln w="9525" cap="flat" cmpd="sng">
                    <a:solidFill>
                      <a:schemeClr val="lt2"/>
                    </a:solidFill>
                    <a:prstDash val="solid"/>
                    <a:miter lim="800000"/>
                    <a:headEnd type="none" w="sm" len="sm"/>
                    <a:tailEnd type="none" w="sm" len="sm"/>
                  </a:ln>
                </p:spPr>
              </p:cxnSp>
              <p:cxnSp>
                <p:nvCxnSpPr>
                  <p:cNvPr id="152" name="Google Shape;152;p5"/>
                  <p:cNvCxnSpPr/>
                  <p:nvPr/>
                </p:nvCxnSpPr>
                <p:spPr>
                  <a:xfrm>
                    <a:off x="9525000" y="6689725"/>
                    <a:ext cx="0" cy="0"/>
                  </a:xfrm>
                  <a:prstGeom prst="straightConnector1">
                    <a:avLst/>
                  </a:prstGeom>
                  <a:noFill/>
                  <a:ln w="9525" cap="flat" cmpd="sng">
                    <a:solidFill>
                      <a:schemeClr val="lt2"/>
                    </a:solidFill>
                    <a:prstDash val="solid"/>
                    <a:miter lim="800000"/>
                    <a:headEnd type="none" w="sm" len="sm"/>
                    <a:tailEnd type="none" w="sm" len="sm"/>
                  </a:ln>
                </p:spPr>
              </p:cxnSp>
              <p:cxnSp>
                <p:nvCxnSpPr>
                  <p:cNvPr id="153" name="Google Shape;153;p5"/>
                  <p:cNvCxnSpPr/>
                  <p:nvPr/>
                </p:nvCxnSpPr>
                <p:spPr>
                  <a:xfrm>
                    <a:off x="9499600" y="6692900"/>
                    <a:ext cx="0" cy="0"/>
                  </a:xfrm>
                  <a:prstGeom prst="straightConnector1">
                    <a:avLst/>
                  </a:prstGeom>
                  <a:noFill/>
                  <a:ln w="9525" cap="flat" cmpd="sng">
                    <a:solidFill>
                      <a:schemeClr val="lt2"/>
                    </a:solidFill>
                    <a:prstDash val="solid"/>
                    <a:miter lim="800000"/>
                    <a:headEnd type="none" w="sm" len="sm"/>
                    <a:tailEnd type="none" w="sm" len="sm"/>
                  </a:ln>
                </p:spPr>
              </p:cxnSp>
              <p:cxnSp>
                <p:nvCxnSpPr>
                  <p:cNvPr id="154" name="Google Shape;154;p5"/>
                  <p:cNvCxnSpPr/>
                  <p:nvPr/>
                </p:nvCxnSpPr>
                <p:spPr>
                  <a:xfrm>
                    <a:off x="9523413" y="6692900"/>
                    <a:ext cx="0" cy="0"/>
                  </a:xfrm>
                  <a:prstGeom prst="straightConnector1">
                    <a:avLst/>
                  </a:prstGeom>
                  <a:noFill/>
                  <a:ln w="9525" cap="flat" cmpd="sng">
                    <a:solidFill>
                      <a:schemeClr val="lt2"/>
                    </a:solidFill>
                    <a:prstDash val="solid"/>
                    <a:miter lim="800000"/>
                    <a:headEnd type="none" w="sm" len="sm"/>
                    <a:tailEnd type="none" w="sm" len="sm"/>
                  </a:ln>
                </p:spPr>
              </p:cxnSp>
              <p:sp>
                <p:nvSpPr>
                  <p:cNvPr id="155" name="Google Shape;155;p5"/>
                  <p:cNvSpPr/>
                  <p:nvPr/>
                </p:nvSpPr>
                <p:spPr>
                  <a:xfrm>
                    <a:off x="9501188" y="6692900"/>
                    <a:ext cx="22225" cy="19050"/>
                  </a:xfrm>
                  <a:custGeom>
                    <a:avLst/>
                    <a:gdLst/>
                    <a:ahLst/>
                    <a:cxnLst/>
                    <a:rect l="l" t="t" r="r" b="b"/>
                    <a:pathLst>
                      <a:path w="14" h="12" extrusionOk="0">
                        <a:moveTo>
                          <a:pt x="0" y="0"/>
                        </a:moveTo>
                        <a:lnTo>
                          <a:pt x="14" y="0"/>
                        </a:lnTo>
                        <a:lnTo>
                          <a:pt x="14" y="12"/>
                        </a:lnTo>
                      </a:path>
                    </a:pathLst>
                  </a:custGeom>
                  <a:noFill/>
                  <a:ln w="9525" cap="flat" cmpd="sng">
                    <a:solidFill>
                      <a:schemeClr val="bg1"/>
                    </a:solidFill>
                    <a:prstDash val="solid"/>
                    <a:miter lim="800000"/>
                    <a:headEnd type="none" w="sm" len="sm"/>
                    <a:tailEnd type="none" w="sm" len="sm"/>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grpSp>
          </p:grpSp>
        </p:grpSp>
      </p:grpSp>
      <p:grpSp>
        <p:nvGrpSpPr>
          <p:cNvPr id="156" name="Google Shape;156;p5"/>
          <p:cNvGrpSpPr/>
          <p:nvPr/>
        </p:nvGrpSpPr>
        <p:grpSpPr>
          <a:xfrm>
            <a:off x="3723389" y="3962455"/>
            <a:ext cx="7589411" cy="1564642"/>
            <a:chOff x="7413381" y="8557770"/>
            <a:chExt cx="15180797" cy="3129691"/>
          </a:xfrm>
        </p:grpSpPr>
        <p:grpSp>
          <p:nvGrpSpPr>
            <p:cNvPr id="157" name="Google Shape;157;p5"/>
            <p:cNvGrpSpPr/>
            <p:nvPr/>
          </p:nvGrpSpPr>
          <p:grpSpPr>
            <a:xfrm>
              <a:off x="7413381" y="10027162"/>
              <a:ext cx="9572576" cy="1660299"/>
              <a:chOff x="7847640" y="8748986"/>
              <a:chExt cx="8702956" cy="1509471"/>
            </a:xfrm>
          </p:grpSpPr>
          <p:sp>
            <p:nvSpPr>
              <p:cNvPr id="158" name="Google Shape;158;p5"/>
              <p:cNvSpPr/>
              <p:nvPr/>
            </p:nvSpPr>
            <p:spPr>
              <a:xfrm>
                <a:off x="16274135" y="10009641"/>
                <a:ext cx="276460" cy="248816"/>
              </a:xfrm>
              <a:custGeom>
                <a:avLst/>
                <a:gdLst/>
                <a:ahLst/>
                <a:cxnLst/>
                <a:rect l="l" t="t" r="r" b="b"/>
                <a:pathLst>
                  <a:path w="21600" h="21600" extrusionOk="0">
                    <a:moveTo>
                      <a:pt x="9936" y="21600"/>
                    </a:moveTo>
                    <a:lnTo>
                      <a:pt x="0" y="0"/>
                    </a:lnTo>
                    <a:lnTo>
                      <a:pt x="21600" y="0"/>
                    </a:lnTo>
                    <a:lnTo>
                      <a:pt x="9936" y="21600"/>
                    </a:lnTo>
                    <a:close/>
                  </a:path>
                </a:pathLst>
              </a:custGeom>
              <a:solidFill>
                <a:srgbClr val="14245B"/>
              </a:solidFill>
              <a:ln>
                <a:noFill/>
              </a:ln>
            </p:spPr>
            <p:txBody>
              <a:bodyPr spcFirstLastPara="1" wrap="square" lIns="45700" tIns="45700" rIns="45700"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159" name="Google Shape;159;p5"/>
              <p:cNvSpPr/>
              <p:nvPr/>
            </p:nvSpPr>
            <p:spPr>
              <a:xfrm>
                <a:off x="7847640" y="10009641"/>
                <a:ext cx="276461" cy="248816"/>
              </a:xfrm>
              <a:custGeom>
                <a:avLst/>
                <a:gdLst/>
                <a:ahLst/>
                <a:cxnLst/>
                <a:rect l="l" t="t" r="r" b="b"/>
                <a:pathLst>
                  <a:path w="21600" h="21600" extrusionOk="0">
                    <a:moveTo>
                      <a:pt x="10368" y="21600"/>
                    </a:moveTo>
                    <a:lnTo>
                      <a:pt x="0" y="0"/>
                    </a:lnTo>
                    <a:lnTo>
                      <a:pt x="21600" y="0"/>
                    </a:lnTo>
                    <a:lnTo>
                      <a:pt x="10368" y="21600"/>
                    </a:lnTo>
                    <a:close/>
                  </a:path>
                </a:pathLst>
              </a:custGeom>
              <a:solidFill>
                <a:srgbClr val="14245B"/>
              </a:solidFill>
              <a:ln>
                <a:noFill/>
              </a:ln>
            </p:spPr>
            <p:txBody>
              <a:bodyPr spcFirstLastPara="1" wrap="square" lIns="45700" tIns="45700" rIns="45700"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160" name="Google Shape;160;p5"/>
              <p:cNvSpPr/>
              <p:nvPr/>
            </p:nvSpPr>
            <p:spPr>
              <a:xfrm>
                <a:off x="7847640" y="8748986"/>
                <a:ext cx="8702956" cy="1260659"/>
              </a:xfrm>
              <a:custGeom>
                <a:avLst/>
                <a:gdLst/>
                <a:ahLst/>
                <a:cxnLst/>
                <a:rect l="l" t="t" r="r" b="b"/>
                <a:pathLst>
                  <a:path w="21600" h="21600" extrusionOk="0">
                    <a:moveTo>
                      <a:pt x="0" y="21600"/>
                    </a:moveTo>
                    <a:lnTo>
                      <a:pt x="21600" y="21600"/>
                    </a:lnTo>
                    <a:lnTo>
                      <a:pt x="19775" y="0"/>
                    </a:lnTo>
                    <a:lnTo>
                      <a:pt x="1798" y="0"/>
                    </a:lnTo>
                    <a:lnTo>
                      <a:pt x="0" y="21600"/>
                    </a:lnTo>
                    <a:close/>
                  </a:path>
                </a:pathLst>
              </a:custGeom>
              <a:solidFill>
                <a:schemeClr val="accent6">
                  <a:lumMod val="60000"/>
                  <a:lumOff val="40000"/>
                </a:schemeClr>
              </a:solidFill>
              <a:ln>
                <a:noFill/>
              </a:ln>
              <a:effectLst>
                <a:outerShdw blurRad="50800" dist="38100" dir="5400000" rotWithShape="0">
                  <a:srgbClr val="000000">
                    <a:alpha val="40000"/>
                  </a:srgbClr>
                </a:outerShdw>
              </a:effectLst>
            </p:spPr>
            <p:txBody>
              <a:bodyPr spcFirstLastPara="1" wrap="square" lIns="45700" tIns="45700" rIns="45700"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161" name="Google Shape;161;p5"/>
              <p:cNvSpPr txBox="1"/>
              <p:nvPr/>
            </p:nvSpPr>
            <p:spPr>
              <a:xfrm>
                <a:off x="8640154" y="9068250"/>
                <a:ext cx="7106999" cy="576451"/>
              </a:xfrm>
              <a:prstGeom prst="rect">
                <a:avLst/>
              </a:prstGeom>
              <a:noFill/>
              <a:ln>
                <a:noFill/>
              </a:ln>
            </p:spPr>
            <p:txBody>
              <a:bodyPr spcFirstLastPara="1" wrap="square" lIns="45700" tIns="22825" rIns="45700" bIns="22825" anchor="t" anchorCtr="0">
                <a:spAutoFit/>
              </a:bodyPr>
              <a:lstStyle/>
              <a:p>
                <a:pPr marL="0" marR="0" lvl="0" indent="0" algn="ctr" defTabSz="914400" rtl="0" eaLnBrk="1" fontAlgn="auto" latinLnBrk="0" hangingPunct="1">
                  <a:lnSpc>
                    <a:spcPct val="110000"/>
                  </a:lnSpc>
                  <a:spcBef>
                    <a:spcPts val="0"/>
                  </a:spcBef>
                  <a:spcAft>
                    <a:spcPts val="0"/>
                  </a:spcAft>
                  <a:buClr>
                    <a:srgbClr val="000000"/>
                  </a:buClr>
                  <a:buSzPts val="3200"/>
                  <a:buFont typeface="Poppins"/>
                  <a:buNone/>
                  <a:tabLst/>
                  <a:defRPr/>
                </a:pPr>
                <a:r>
                  <a:rPr kumimoji="0" lang="en-US" sz="1600" b="1" i="0" u="none" strike="noStrike" kern="0" cap="none" spc="0" normalizeH="0" baseline="0" noProof="0">
                    <a:ln>
                      <a:noFill/>
                    </a:ln>
                    <a:solidFill>
                      <a:srgbClr val="FFFFFF"/>
                    </a:solidFill>
                    <a:effectLst/>
                    <a:uLnTx/>
                    <a:uFillTx/>
                    <a:latin typeface="Poppins"/>
                    <a:ea typeface="Poppins"/>
                    <a:cs typeface="Poppins"/>
                    <a:sym typeface="Poppins"/>
                  </a:rPr>
                  <a:t>Synthesis Operations</a:t>
                </a:r>
                <a:endParaRPr kumimoji="0" sz="1600" b="1" i="0" u="none" strike="noStrike" kern="0" cap="none" spc="0" normalizeH="0" baseline="0" noProof="0">
                  <a:ln>
                    <a:noFill/>
                  </a:ln>
                  <a:solidFill>
                    <a:srgbClr val="FFFFFF"/>
                  </a:solidFill>
                  <a:effectLst/>
                  <a:uLnTx/>
                  <a:uFillTx/>
                  <a:latin typeface="Poppins"/>
                  <a:ea typeface="Poppins"/>
                  <a:cs typeface="Poppins"/>
                  <a:sym typeface="Poppins"/>
                </a:endParaRPr>
              </a:p>
            </p:txBody>
          </p:sp>
        </p:grpSp>
        <p:grpSp>
          <p:nvGrpSpPr>
            <p:cNvPr id="162" name="Google Shape;162;p5"/>
            <p:cNvGrpSpPr/>
            <p:nvPr/>
          </p:nvGrpSpPr>
          <p:grpSpPr>
            <a:xfrm>
              <a:off x="16006462" y="8557770"/>
              <a:ext cx="6587716" cy="2793095"/>
              <a:chOff x="19607492" y="8506741"/>
              <a:chExt cx="6587716" cy="2793095"/>
            </a:xfrm>
          </p:grpSpPr>
          <p:sp>
            <p:nvSpPr>
              <p:cNvPr id="163" name="Google Shape;163;p5"/>
              <p:cNvSpPr/>
              <p:nvPr/>
            </p:nvSpPr>
            <p:spPr>
              <a:xfrm flipH="1">
                <a:off x="19607492" y="9490127"/>
                <a:ext cx="5542682" cy="1809709"/>
              </a:xfrm>
              <a:custGeom>
                <a:avLst/>
                <a:gdLst/>
                <a:ahLst/>
                <a:cxnLst/>
                <a:rect l="l" t="t" r="r" b="b"/>
                <a:pathLst>
                  <a:path w="5542682" h="2189748" extrusionOk="0">
                    <a:moveTo>
                      <a:pt x="628939" y="0"/>
                    </a:moveTo>
                    <a:lnTo>
                      <a:pt x="3638261" y="0"/>
                    </a:lnTo>
                    <a:cubicBezTo>
                      <a:pt x="3942195" y="0"/>
                      <a:pt x="4195776" y="215589"/>
                      <a:pt x="4254422" y="502186"/>
                    </a:cubicBezTo>
                    <a:lnTo>
                      <a:pt x="4265213" y="609226"/>
                    </a:lnTo>
                    <a:lnTo>
                      <a:pt x="5542682" y="1720984"/>
                    </a:lnTo>
                    <a:lnTo>
                      <a:pt x="4244047" y="1720984"/>
                    </a:lnTo>
                    <a:lnTo>
                      <a:pt x="4217775" y="1805620"/>
                    </a:lnTo>
                    <a:cubicBezTo>
                      <a:pt x="4122297" y="2031356"/>
                      <a:pt x="3898776" y="2189748"/>
                      <a:pt x="3638261" y="2189748"/>
                    </a:cubicBezTo>
                    <a:lnTo>
                      <a:pt x="628939" y="2189748"/>
                    </a:lnTo>
                    <a:cubicBezTo>
                      <a:pt x="281586" y="2189748"/>
                      <a:pt x="0" y="1908162"/>
                      <a:pt x="0" y="1560809"/>
                    </a:cubicBezTo>
                    <a:lnTo>
                      <a:pt x="0" y="628939"/>
                    </a:lnTo>
                    <a:cubicBezTo>
                      <a:pt x="0" y="281586"/>
                      <a:pt x="281586" y="0"/>
                      <a:pt x="628939" y="0"/>
                    </a:cubicBezTo>
                    <a:close/>
                  </a:path>
                </a:pathLst>
              </a:custGeom>
              <a:solidFill>
                <a:srgbClr val="F2F2F2"/>
              </a:solidFill>
              <a:ln>
                <a:noFill/>
              </a:ln>
            </p:spPr>
            <p:txBody>
              <a:bodyPr spcFirstLastPara="1" wrap="square" lIns="45700" tIns="22825" rIns="45700" bIns="228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sp>
            <p:nvSpPr>
              <p:cNvPr id="164" name="Google Shape;164;p5"/>
              <p:cNvSpPr txBox="1"/>
              <p:nvPr/>
            </p:nvSpPr>
            <p:spPr>
              <a:xfrm flipH="1">
                <a:off x="21075707" y="10054884"/>
                <a:ext cx="2268599" cy="785650"/>
              </a:xfrm>
              <a:prstGeom prst="rect">
                <a:avLst/>
              </a:prstGeom>
              <a:noFill/>
              <a:ln>
                <a:noFill/>
              </a:ln>
            </p:spPr>
            <p:txBody>
              <a:bodyPr spcFirstLastPara="1" wrap="square" lIns="45700" tIns="22825" rIns="45700" bIns="22825" anchor="t" anchorCtr="0">
                <a:spAutoFit/>
              </a:bodyPr>
              <a:lstStyle/>
              <a:p>
                <a:pPr marL="0" marR="0" lvl="0" indent="0" algn="l" defTabSz="914400" rtl="0" eaLnBrk="1" fontAlgn="auto" latinLnBrk="0" hangingPunct="1">
                  <a:lnSpc>
                    <a:spcPct val="100000"/>
                  </a:lnSpc>
                  <a:spcBef>
                    <a:spcPts val="0"/>
                  </a:spcBef>
                  <a:spcAft>
                    <a:spcPts val="0"/>
                  </a:spcAft>
                  <a:buClr>
                    <a:srgbClr val="121212"/>
                  </a:buClr>
                  <a:buSzPts val="1500"/>
                  <a:buFont typeface="Open Sans"/>
                  <a:buNone/>
                  <a:tabLst/>
                  <a:defRPr/>
                </a:pPr>
                <a:r>
                  <a:rPr kumimoji="0" lang="en-US" sz="751" b="0" i="0" u="none" strike="noStrike" kern="0" cap="none" spc="0" normalizeH="0" baseline="0" noProof="0" dirty="0">
                    <a:ln>
                      <a:noFill/>
                    </a:ln>
                    <a:solidFill>
                      <a:srgbClr val="121212"/>
                    </a:solidFill>
                    <a:effectLst/>
                    <a:uLnTx/>
                    <a:uFillTx/>
                    <a:latin typeface="Poppins" panose="00000500000000000000" pitchFamily="2" charset="0"/>
                    <a:ea typeface="Open Sans"/>
                    <a:cs typeface="Poppins" panose="00000500000000000000" pitchFamily="2" charset="0"/>
                    <a:sym typeface="Open Sans"/>
                  </a:rPr>
                  <a:t>Less than 56% of SMEs have synthesized operations</a:t>
                </a:r>
                <a:endParaRPr kumimoji="0" sz="751" b="0" i="0" u="none" strike="noStrike" kern="0" cap="none" spc="0" normalizeH="0" baseline="0" noProof="0" dirty="0">
                  <a:ln>
                    <a:noFill/>
                  </a:ln>
                  <a:solidFill>
                    <a:srgbClr val="121212"/>
                  </a:solidFill>
                  <a:effectLst/>
                  <a:uLnTx/>
                  <a:uFillTx/>
                  <a:latin typeface="Poppins" panose="00000500000000000000" pitchFamily="2" charset="0"/>
                  <a:ea typeface="Open Sans"/>
                  <a:cs typeface="Poppins" panose="00000500000000000000" pitchFamily="2" charset="0"/>
                  <a:sym typeface="Open Sans"/>
                </a:endParaRPr>
              </a:p>
            </p:txBody>
          </p:sp>
          <p:sp>
            <p:nvSpPr>
              <p:cNvPr id="165" name="Google Shape;165;p5"/>
              <p:cNvSpPr/>
              <p:nvPr/>
            </p:nvSpPr>
            <p:spPr>
              <a:xfrm flipH="1">
                <a:off x="21484564" y="10953295"/>
                <a:ext cx="2867761" cy="100638"/>
              </a:xfrm>
              <a:prstGeom prst="roundRect">
                <a:avLst>
                  <a:gd name="adj" fmla="val 50000"/>
                </a:avLst>
              </a:prstGeom>
              <a:solidFill>
                <a:schemeClr val="dk2">
                  <a:alpha val="16470"/>
                </a:schemeClr>
              </a:solidFill>
              <a:ln>
                <a:noFill/>
              </a:ln>
            </p:spPr>
            <p:txBody>
              <a:bodyPr spcFirstLastPara="1" wrap="square" lIns="45700" tIns="22825" rIns="45700" bIns="228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3600"/>
                  <a:buFont typeface="Arial"/>
                  <a:buNone/>
                  <a:tabLst/>
                  <a:defRPr/>
                </a:pPr>
                <a:endParaRPr kumimoji="0" sz="18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sp>
            <p:nvSpPr>
              <p:cNvPr id="166" name="Google Shape;166;p5"/>
              <p:cNvSpPr/>
              <p:nvPr/>
            </p:nvSpPr>
            <p:spPr>
              <a:xfrm flipH="1">
                <a:off x="23253074" y="10953295"/>
                <a:ext cx="1432340" cy="100638"/>
              </a:xfrm>
              <a:prstGeom prst="roundRect">
                <a:avLst>
                  <a:gd name="adj" fmla="val 50000"/>
                </a:avLst>
              </a:prstGeom>
              <a:gradFill>
                <a:gsLst>
                  <a:gs pos="0">
                    <a:schemeClr val="accent5"/>
                  </a:gs>
                  <a:gs pos="3000">
                    <a:schemeClr val="accent5"/>
                  </a:gs>
                  <a:gs pos="100000">
                    <a:srgbClr val="FF0C9C"/>
                  </a:gs>
                </a:gsLst>
                <a:path path="circle">
                  <a:fillToRect l="100000" t="100000"/>
                </a:path>
                <a:tileRect r="-100000" b="-100000"/>
              </a:gradFill>
              <a:ln>
                <a:noFill/>
              </a:ln>
            </p:spPr>
            <p:txBody>
              <a:bodyPr spcFirstLastPara="1" wrap="square" lIns="45700" tIns="22825" rIns="45700" bIns="228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endParaRPr>
              </a:p>
            </p:txBody>
          </p:sp>
          <p:sp>
            <p:nvSpPr>
              <p:cNvPr id="167" name="Google Shape;167;p5"/>
              <p:cNvSpPr txBox="1"/>
              <p:nvPr/>
            </p:nvSpPr>
            <p:spPr>
              <a:xfrm flipH="1">
                <a:off x="23253073" y="9980717"/>
                <a:ext cx="1494537" cy="785136"/>
              </a:xfrm>
              <a:prstGeom prst="rect">
                <a:avLst/>
              </a:prstGeom>
              <a:noFill/>
              <a:ln>
                <a:noFill/>
              </a:ln>
            </p:spPr>
            <p:txBody>
              <a:bodyPr spcFirstLastPara="1" wrap="square" lIns="45700" tIns="22825" rIns="45700" bIns="228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4500"/>
                  <a:buFont typeface="Poppins"/>
                  <a:buNone/>
                  <a:tabLst/>
                  <a:defRPr/>
                </a:pPr>
                <a:r>
                  <a:rPr kumimoji="0" lang="en-US" sz="2251" b="1" i="0" u="none" strike="noStrike" kern="0" cap="none" spc="0" normalizeH="0" baseline="0" noProof="0" dirty="0">
                    <a:ln>
                      <a:noFill/>
                    </a:ln>
                    <a:solidFill>
                      <a:srgbClr val="0D1738"/>
                    </a:solidFill>
                    <a:effectLst/>
                    <a:uLnTx/>
                    <a:uFillTx/>
                    <a:latin typeface="Poppins"/>
                    <a:ea typeface="Poppins"/>
                    <a:cs typeface="Poppins"/>
                    <a:sym typeface="Poppins"/>
                  </a:rPr>
                  <a:t>56%</a:t>
                </a:r>
                <a:endParaRPr kumimoji="0" sz="2251" b="1" i="0" u="none" strike="noStrike" kern="0" cap="none" spc="0" normalizeH="0" baseline="0" noProof="0" dirty="0">
                  <a:ln>
                    <a:noFill/>
                  </a:ln>
                  <a:solidFill>
                    <a:srgbClr val="0D1738"/>
                  </a:solidFill>
                  <a:effectLst/>
                  <a:uLnTx/>
                  <a:uFillTx/>
                  <a:latin typeface="Poppins"/>
                  <a:ea typeface="Poppins"/>
                  <a:cs typeface="Poppins"/>
                  <a:sym typeface="Poppins"/>
                </a:endParaRPr>
              </a:p>
            </p:txBody>
          </p:sp>
          <p:grpSp>
            <p:nvGrpSpPr>
              <p:cNvPr id="168" name="Google Shape;168;p5"/>
              <p:cNvGrpSpPr/>
              <p:nvPr/>
            </p:nvGrpSpPr>
            <p:grpSpPr>
              <a:xfrm flipH="1">
                <a:off x="24403220" y="8506741"/>
                <a:ext cx="1791988" cy="1791988"/>
                <a:chOff x="4379005" y="10134349"/>
                <a:chExt cx="1791988" cy="1791988"/>
              </a:xfrm>
            </p:grpSpPr>
            <p:sp>
              <p:nvSpPr>
                <p:cNvPr id="169" name="Google Shape;169;p5"/>
                <p:cNvSpPr/>
                <p:nvPr/>
              </p:nvSpPr>
              <p:spPr>
                <a:xfrm>
                  <a:off x="4379005" y="10134349"/>
                  <a:ext cx="1791988" cy="1791988"/>
                </a:xfrm>
                <a:prstGeom prst="roundRect">
                  <a:avLst>
                    <a:gd name="adj" fmla="val 50000"/>
                  </a:avLst>
                </a:prstGeom>
                <a:solidFill>
                  <a:srgbClr val="FFC000"/>
                </a:solidFill>
                <a:ln>
                  <a:noFill/>
                </a:ln>
              </p:spPr>
              <p:txBody>
                <a:bodyPr spcFirstLastPara="1" wrap="square" lIns="45700" tIns="22825" rIns="45700" bIns="228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grpSp>
              <p:nvGrpSpPr>
                <p:cNvPr id="170" name="Google Shape;170;p5"/>
                <p:cNvGrpSpPr/>
                <p:nvPr/>
              </p:nvGrpSpPr>
              <p:grpSpPr>
                <a:xfrm>
                  <a:off x="4731509" y="10448215"/>
                  <a:ext cx="1086982" cy="1164258"/>
                  <a:chOff x="0" y="0"/>
                  <a:chExt cx="450075" cy="482072"/>
                </a:xfrm>
              </p:grpSpPr>
              <p:sp>
                <p:nvSpPr>
                  <p:cNvPr id="171" name="Google Shape;171;p5"/>
                  <p:cNvSpPr/>
                  <p:nvPr/>
                </p:nvSpPr>
                <p:spPr>
                  <a:xfrm>
                    <a:off x="188893" y="202666"/>
                    <a:ext cx="74771" cy="74771"/>
                  </a:xfrm>
                  <a:prstGeom prst="ellipse">
                    <a:avLst/>
                  </a:prstGeom>
                  <a:solidFill>
                    <a:schemeClr val="lt1"/>
                  </a:solidFill>
                  <a:ln>
                    <a:noFill/>
                  </a:ln>
                </p:spPr>
                <p:txBody>
                  <a:bodyPr spcFirstLastPara="1" wrap="square" lIns="22825" tIns="22825" rIns="22825"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172" name="Google Shape;172;p5"/>
                  <p:cNvSpPr/>
                  <p:nvPr/>
                </p:nvSpPr>
                <p:spPr>
                  <a:xfrm>
                    <a:off x="341385" y="89527"/>
                    <a:ext cx="52143" cy="52143"/>
                  </a:xfrm>
                  <a:prstGeom prst="ellipse">
                    <a:avLst/>
                  </a:prstGeom>
                  <a:solidFill>
                    <a:schemeClr val="lt1"/>
                  </a:solidFill>
                  <a:ln>
                    <a:noFill/>
                  </a:ln>
                </p:spPr>
                <p:txBody>
                  <a:bodyPr spcFirstLastPara="1" wrap="square" lIns="22825" tIns="22825" rIns="22825"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173" name="Google Shape;173;p5"/>
                  <p:cNvSpPr/>
                  <p:nvPr/>
                </p:nvSpPr>
                <p:spPr>
                  <a:xfrm>
                    <a:off x="0" y="172168"/>
                    <a:ext cx="52143" cy="51159"/>
                  </a:xfrm>
                  <a:prstGeom prst="ellipse">
                    <a:avLst/>
                  </a:prstGeom>
                  <a:solidFill>
                    <a:schemeClr val="lt1"/>
                  </a:solidFill>
                  <a:ln>
                    <a:noFill/>
                  </a:ln>
                </p:spPr>
                <p:txBody>
                  <a:bodyPr spcFirstLastPara="1" wrap="square" lIns="22825" tIns="22825" rIns="22825"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174" name="Google Shape;174;p5"/>
                  <p:cNvSpPr/>
                  <p:nvPr/>
                </p:nvSpPr>
                <p:spPr>
                  <a:xfrm>
                    <a:off x="1617" y="0"/>
                    <a:ext cx="448458" cy="482072"/>
                  </a:xfrm>
                  <a:custGeom>
                    <a:avLst/>
                    <a:gdLst/>
                    <a:ahLst/>
                    <a:cxnLst/>
                    <a:rect l="l" t="t" r="r" b="b"/>
                    <a:pathLst>
                      <a:path w="20860" h="21600" extrusionOk="0">
                        <a:moveTo>
                          <a:pt x="18792" y="10747"/>
                        </a:moveTo>
                        <a:cubicBezTo>
                          <a:pt x="18792" y="10747"/>
                          <a:pt x="18901" y="10642"/>
                          <a:pt x="18901" y="10642"/>
                        </a:cubicBezTo>
                        <a:cubicBezTo>
                          <a:pt x="20656" y="8956"/>
                          <a:pt x="21204" y="7376"/>
                          <a:pt x="20656" y="6217"/>
                        </a:cubicBezTo>
                        <a:cubicBezTo>
                          <a:pt x="20436" y="5690"/>
                          <a:pt x="19888" y="5163"/>
                          <a:pt x="18682" y="4847"/>
                        </a:cubicBezTo>
                        <a:cubicBezTo>
                          <a:pt x="18682" y="4952"/>
                          <a:pt x="18682" y="5058"/>
                          <a:pt x="18682" y="5163"/>
                        </a:cubicBezTo>
                        <a:cubicBezTo>
                          <a:pt x="18682" y="5374"/>
                          <a:pt x="18573" y="5690"/>
                          <a:pt x="18463" y="5900"/>
                        </a:cubicBezTo>
                        <a:cubicBezTo>
                          <a:pt x="19121" y="6006"/>
                          <a:pt x="19450" y="6322"/>
                          <a:pt x="19669" y="6638"/>
                        </a:cubicBezTo>
                        <a:cubicBezTo>
                          <a:pt x="19998" y="7376"/>
                          <a:pt x="19450" y="8640"/>
                          <a:pt x="18134" y="9904"/>
                        </a:cubicBezTo>
                        <a:cubicBezTo>
                          <a:pt x="18134" y="9904"/>
                          <a:pt x="18024" y="10010"/>
                          <a:pt x="18024" y="10010"/>
                        </a:cubicBezTo>
                        <a:cubicBezTo>
                          <a:pt x="17147" y="9378"/>
                          <a:pt x="16051" y="8640"/>
                          <a:pt x="14954" y="8008"/>
                        </a:cubicBezTo>
                        <a:cubicBezTo>
                          <a:pt x="14845" y="7270"/>
                          <a:pt x="14735" y="6533"/>
                          <a:pt x="14625" y="5900"/>
                        </a:cubicBezTo>
                        <a:cubicBezTo>
                          <a:pt x="14954" y="5795"/>
                          <a:pt x="15283" y="5795"/>
                          <a:pt x="15612" y="5690"/>
                        </a:cubicBezTo>
                        <a:cubicBezTo>
                          <a:pt x="15502" y="5584"/>
                          <a:pt x="15502" y="5374"/>
                          <a:pt x="15502" y="5163"/>
                        </a:cubicBezTo>
                        <a:cubicBezTo>
                          <a:pt x="15502" y="4952"/>
                          <a:pt x="15502" y="4847"/>
                          <a:pt x="15502" y="4636"/>
                        </a:cubicBezTo>
                        <a:cubicBezTo>
                          <a:pt x="15174" y="4741"/>
                          <a:pt x="14735" y="4741"/>
                          <a:pt x="14406" y="4847"/>
                        </a:cubicBezTo>
                        <a:cubicBezTo>
                          <a:pt x="14187" y="4320"/>
                          <a:pt x="14077" y="3793"/>
                          <a:pt x="13858" y="3266"/>
                        </a:cubicBezTo>
                        <a:cubicBezTo>
                          <a:pt x="12981" y="1159"/>
                          <a:pt x="11775" y="0"/>
                          <a:pt x="10459" y="0"/>
                        </a:cubicBezTo>
                        <a:cubicBezTo>
                          <a:pt x="9033" y="0"/>
                          <a:pt x="7827" y="1159"/>
                          <a:pt x="6950" y="3266"/>
                        </a:cubicBezTo>
                        <a:cubicBezTo>
                          <a:pt x="6841" y="3793"/>
                          <a:pt x="6621" y="4320"/>
                          <a:pt x="6512" y="4847"/>
                        </a:cubicBezTo>
                        <a:cubicBezTo>
                          <a:pt x="5634" y="4741"/>
                          <a:pt x="4867" y="4636"/>
                          <a:pt x="4099" y="4636"/>
                        </a:cubicBezTo>
                        <a:cubicBezTo>
                          <a:pt x="1578" y="4636"/>
                          <a:pt x="591" y="5479"/>
                          <a:pt x="262" y="6217"/>
                        </a:cubicBezTo>
                        <a:cubicBezTo>
                          <a:pt x="43" y="6638"/>
                          <a:pt x="-67" y="7165"/>
                          <a:pt x="43" y="7692"/>
                        </a:cubicBezTo>
                        <a:cubicBezTo>
                          <a:pt x="372" y="7481"/>
                          <a:pt x="700" y="7270"/>
                          <a:pt x="1139" y="7270"/>
                        </a:cubicBezTo>
                        <a:cubicBezTo>
                          <a:pt x="1139" y="7060"/>
                          <a:pt x="1139" y="6849"/>
                          <a:pt x="1249" y="6638"/>
                        </a:cubicBezTo>
                        <a:cubicBezTo>
                          <a:pt x="1468" y="6006"/>
                          <a:pt x="2564" y="5690"/>
                          <a:pt x="4099" y="5690"/>
                        </a:cubicBezTo>
                        <a:cubicBezTo>
                          <a:pt x="4757" y="5690"/>
                          <a:pt x="5415" y="5690"/>
                          <a:pt x="6292" y="5900"/>
                        </a:cubicBezTo>
                        <a:cubicBezTo>
                          <a:pt x="6073" y="6533"/>
                          <a:pt x="5963" y="7270"/>
                          <a:pt x="5854" y="8008"/>
                        </a:cubicBezTo>
                        <a:cubicBezTo>
                          <a:pt x="4757" y="8640"/>
                          <a:pt x="3770" y="9378"/>
                          <a:pt x="2893" y="10010"/>
                        </a:cubicBezTo>
                        <a:cubicBezTo>
                          <a:pt x="2784" y="10010"/>
                          <a:pt x="2784" y="9904"/>
                          <a:pt x="2784" y="9904"/>
                        </a:cubicBezTo>
                        <a:cubicBezTo>
                          <a:pt x="2674" y="9799"/>
                          <a:pt x="2564" y="9799"/>
                          <a:pt x="2564" y="9694"/>
                        </a:cubicBezTo>
                        <a:cubicBezTo>
                          <a:pt x="2345" y="10010"/>
                          <a:pt x="2016" y="10220"/>
                          <a:pt x="1687" y="10326"/>
                        </a:cubicBezTo>
                        <a:cubicBezTo>
                          <a:pt x="1687" y="10431"/>
                          <a:pt x="1797" y="10537"/>
                          <a:pt x="1907" y="10642"/>
                        </a:cubicBezTo>
                        <a:cubicBezTo>
                          <a:pt x="2016" y="10642"/>
                          <a:pt x="2016" y="10747"/>
                          <a:pt x="2126" y="10747"/>
                        </a:cubicBezTo>
                        <a:cubicBezTo>
                          <a:pt x="2016" y="10853"/>
                          <a:pt x="2016" y="10853"/>
                          <a:pt x="1907" y="10958"/>
                        </a:cubicBezTo>
                        <a:cubicBezTo>
                          <a:pt x="262" y="12539"/>
                          <a:pt x="-396" y="14119"/>
                          <a:pt x="262" y="15278"/>
                        </a:cubicBezTo>
                        <a:cubicBezTo>
                          <a:pt x="591" y="16016"/>
                          <a:pt x="1578" y="16964"/>
                          <a:pt x="4099" y="16964"/>
                        </a:cubicBezTo>
                        <a:cubicBezTo>
                          <a:pt x="4867" y="16964"/>
                          <a:pt x="5634" y="16859"/>
                          <a:pt x="6512" y="16648"/>
                        </a:cubicBezTo>
                        <a:cubicBezTo>
                          <a:pt x="6621" y="17280"/>
                          <a:pt x="6841" y="17807"/>
                          <a:pt x="6950" y="18228"/>
                        </a:cubicBezTo>
                        <a:cubicBezTo>
                          <a:pt x="7827" y="20441"/>
                          <a:pt x="9033" y="21600"/>
                          <a:pt x="10459" y="21600"/>
                        </a:cubicBezTo>
                        <a:cubicBezTo>
                          <a:pt x="11226" y="21600"/>
                          <a:pt x="11884" y="21179"/>
                          <a:pt x="12542" y="20441"/>
                        </a:cubicBezTo>
                        <a:cubicBezTo>
                          <a:pt x="12213" y="20336"/>
                          <a:pt x="11884" y="20125"/>
                          <a:pt x="11665" y="19809"/>
                        </a:cubicBezTo>
                        <a:cubicBezTo>
                          <a:pt x="11226" y="20336"/>
                          <a:pt x="10897" y="20546"/>
                          <a:pt x="10459" y="20546"/>
                        </a:cubicBezTo>
                        <a:cubicBezTo>
                          <a:pt x="9362" y="20546"/>
                          <a:pt x="8266" y="18966"/>
                          <a:pt x="7608" y="16437"/>
                        </a:cubicBezTo>
                        <a:cubicBezTo>
                          <a:pt x="8485" y="16226"/>
                          <a:pt x="9472" y="16016"/>
                          <a:pt x="10459" y="15594"/>
                        </a:cubicBezTo>
                        <a:cubicBezTo>
                          <a:pt x="11446" y="16016"/>
                          <a:pt x="12323" y="16226"/>
                          <a:pt x="13310" y="16437"/>
                        </a:cubicBezTo>
                        <a:cubicBezTo>
                          <a:pt x="13200" y="16859"/>
                          <a:pt x="13090" y="17069"/>
                          <a:pt x="12981" y="17385"/>
                        </a:cubicBezTo>
                        <a:cubicBezTo>
                          <a:pt x="13419" y="17385"/>
                          <a:pt x="13748" y="17596"/>
                          <a:pt x="14077" y="17807"/>
                        </a:cubicBezTo>
                        <a:cubicBezTo>
                          <a:pt x="14187" y="17385"/>
                          <a:pt x="14296" y="17069"/>
                          <a:pt x="14406" y="16648"/>
                        </a:cubicBezTo>
                        <a:cubicBezTo>
                          <a:pt x="15283" y="16859"/>
                          <a:pt x="16051" y="16964"/>
                          <a:pt x="16818" y="16964"/>
                        </a:cubicBezTo>
                        <a:cubicBezTo>
                          <a:pt x="16818" y="16964"/>
                          <a:pt x="16818" y="16964"/>
                          <a:pt x="16818" y="16964"/>
                        </a:cubicBezTo>
                        <a:cubicBezTo>
                          <a:pt x="19340" y="16964"/>
                          <a:pt x="20327" y="16016"/>
                          <a:pt x="20656" y="15278"/>
                        </a:cubicBezTo>
                        <a:cubicBezTo>
                          <a:pt x="21204" y="14119"/>
                          <a:pt x="20656" y="12539"/>
                          <a:pt x="18901" y="10958"/>
                        </a:cubicBezTo>
                        <a:cubicBezTo>
                          <a:pt x="18901" y="10853"/>
                          <a:pt x="18792" y="10853"/>
                          <a:pt x="18792" y="10747"/>
                        </a:cubicBezTo>
                        <a:close/>
                        <a:moveTo>
                          <a:pt x="5744" y="9272"/>
                        </a:moveTo>
                        <a:cubicBezTo>
                          <a:pt x="5744" y="9799"/>
                          <a:pt x="5744" y="10220"/>
                          <a:pt x="5744" y="10747"/>
                        </a:cubicBezTo>
                        <a:cubicBezTo>
                          <a:pt x="5744" y="11274"/>
                          <a:pt x="5744" y="11801"/>
                          <a:pt x="5744" y="12222"/>
                        </a:cubicBezTo>
                        <a:cubicBezTo>
                          <a:pt x="4977" y="11801"/>
                          <a:pt x="4319" y="11274"/>
                          <a:pt x="3661" y="10747"/>
                        </a:cubicBezTo>
                        <a:cubicBezTo>
                          <a:pt x="4319" y="10326"/>
                          <a:pt x="4977" y="9799"/>
                          <a:pt x="5744" y="9272"/>
                        </a:cubicBezTo>
                        <a:close/>
                        <a:moveTo>
                          <a:pt x="4099" y="15910"/>
                        </a:moveTo>
                        <a:cubicBezTo>
                          <a:pt x="2564" y="15910"/>
                          <a:pt x="1468" y="15489"/>
                          <a:pt x="1249" y="14857"/>
                        </a:cubicBezTo>
                        <a:cubicBezTo>
                          <a:pt x="810" y="14119"/>
                          <a:pt x="1468" y="12855"/>
                          <a:pt x="2893" y="11485"/>
                        </a:cubicBezTo>
                        <a:cubicBezTo>
                          <a:pt x="3770" y="12222"/>
                          <a:pt x="4757" y="12855"/>
                          <a:pt x="5854" y="13592"/>
                        </a:cubicBezTo>
                        <a:cubicBezTo>
                          <a:pt x="5963" y="14330"/>
                          <a:pt x="6073" y="14962"/>
                          <a:pt x="6292" y="15700"/>
                        </a:cubicBezTo>
                        <a:cubicBezTo>
                          <a:pt x="5415" y="15805"/>
                          <a:pt x="4757" y="15910"/>
                          <a:pt x="4099" y="15910"/>
                        </a:cubicBezTo>
                        <a:close/>
                        <a:moveTo>
                          <a:pt x="13748" y="7376"/>
                        </a:moveTo>
                        <a:cubicBezTo>
                          <a:pt x="13310" y="7165"/>
                          <a:pt x="12871" y="6849"/>
                          <a:pt x="12432" y="6638"/>
                        </a:cubicBezTo>
                        <a:cubicBezTo>
                          <a:pt x="12213" y="6638"/>
                          <a:pt x="12103" y="6533"/>
                          <a:pt x="11994" y="6533"/>
                        </a:cubicBezTo>
                        <a:cubicBezTo>
                          <a:pt x="12542" y="6322"/>
                          <a:pt x="13090" y="6217"/>
                          <a:pt x="13529" y="6111"/>
                        </a:cubicBezTo>
                        <a:cubicBezTo>
                          <a:pt x="13639" y="6533"/>
                          <a:pt x="13748" y="6954"/>
                          <a:pt x="13748" y="7376"/>
                        </a:cubicBezTo>
                        <a:close/>
                        <a:moveTo>
                          <a:pt x="10459" y="1054"/>
                        </a:moveTo>
                        <a:cubicBezTo>
                          <a:pt x="11446" y="1054"/>
                          <a:pt x="12652" y="2529"/>
                          <a:pt x="13310" y="5058"/>
                        </a:cubicBezTo>
                        <a:cubicBezTo>
                          <a:pt x="12323" y="5268"/>
                          <a:pt x="11446" y="5584"/>
                          <a:pt x="10459" y="5900"/>
                        </a:cubicBezTo>
                        <a:cubicBezTo>
                          <a:pt x="9472" y="5584"/>
                          <a:pt x="8485" y="5268"/>
                          <a:pt x="7608" y="5058"/>
                        </a:cubicBezTo>
                        <a:cubicBezTo>
                          <a:pt x="8266" y="2529"/>
                          <a:pt x="9362" y="1054"/>
                          <a:pt x="10459" y="1054"/>
                        </a:cubicBezTo>
                        <a:close/>
                        <a:moveTo>
                          <a:pt x="7279" y="6111"/>
                        </a:moveTo>
                        <a:cubicBezTo>
                          <a:pt x="7827" y="6217"/>
                          <a:pt x="8376" y="6322"/>
                          <a:pt x="8924" y="6533"/>
                        </a:cubicBezTo>
                        <a:cubicBezTo>
                          <a:pt x="8705" y="6533"/>
                          <a:pt x="8595" y="6638"/>
                          <a:pt x="8485" y="6638"/>
                        </a:cubicBezTo>
                        <a:cubicBezTo>
                          <a:pt x="8047" y="6849"/>
                          <a:pt x="7498" y="7165"/>
                          <a:pt x="7060" y="7376"/>
                        </a:cubicBezTo>
                        <a:cubicBezTo>
                          <a:pt x="7169" y="6954"/>
                          <a:pt x="7279" y="6533"/>
                          <a:pt x="7279" y="6111"/>
                        </a:cubicBezTo>
                        <a:close/>
                        <a:moveTo>
                          <a:pt x="7279" y="15489"/>
                        </a:moveTo>
                        <a:cubicBezTo>
                          <a:pt x="7279" y="15067"/>
                          <a:pt x="7169" y="14646"/>
                          <a:pt x="7060" y="14224"/>
                        </a:cubicBezTo>
                        <a:cubicBezTo>
                          <a:pt x="7498" y="14435"/>
                          <a:pt x="8047" y="14646"/>
                          <a:pt x="8485" y="14857"/>
                        </a:cubicBezTo>
                        <a:cubicBezTo>
                          <a:pt x="8595" y="14962"/>
                          <a:pt x="8705" y="14962"/>
                          <a:pt x="8924" y="15067"/>
                        </a:cubicBezTo>
                        <a:cubicBezTo>
                          <a:pt x="8376" y="15173"/>
                          <a:pt x="7827" y="15383"/>
                          <a:pt x="7279" y="15489"/>
                        </a:cubicBezTo>
                        <a:close/>
                        <a:moveTo>
                          <a:pt x="13529" y="15489"/>
                        </a:moveTo>
                        <a:cubicBezTo>
                          <a:pt x="13090" y="15383"/>
                          <a:pt x="12542" y="15173"/>
                          <a:pt x="11994" y="15067"/>
                        </a:cubicBezTo>
                        <a:cubicBezTo>
                          <a:pt x="12103" y="14962"/>
                          <a:pt x="12213" y="14962"/>
                          <a:pt x="12432" y="14857"/>
                        </a:cubicBezTo>
                        <a:cubicBezTo>
                          <a:pt x="12871" y="14646"/>
                          <a:pt x="13310" y="14435"/>
                          <a:pt x="13748" y="14224"/>
                        </a:cubicBezTo>
                        <a:cubicBezTo>
                          <a:pt x="13748" y="14646"/>
                          <a:pt x="13639" y="15067"/>
                          <a:pt x="13529" y="15489"/>
                        </a:cubicBezTo>
                        <a:close/>
                        <a:moveTo>
                          <a:pt x="13967" y="12960"/>
                        </a:moveTo>
                        <a:cubicBezTo>
                          <a:pt x="13310" y="13276"/>
                          <a:pt x="12652" y="13592"/>
                          <a:pt x="11994" y="13908"/>
                        </a:cubicBezTo>
                        <a:cubicBezTo>
                          <a:pt x="11446" y="14119"/>
                          <a:pt x="10897" y="14330"/>
                          <a:pt x="10459" y="14540"/>
                        </a:cubicBezTo>
                        <a:cubicBezTo>
                          <a:pt x="9911" y="14330"/>
                          <a:pt x="9472" y="14119"/>
                          <a:pt x="8924" y="13908"/>
                        </a:cubicBezTo>
                        <a:cubicBezTo>
                          <a:pt x="8266" y="13592"/>
                          <a:pt x="7608" y="13276"/>
                          <a:pt x="6950" y="12960"/>
                        </a:cubicBezTo>
                        <a:cubicBezTo>
                          <a:pt x="6841" y="12222"/>
                          <a:pt x="6841" y="11485"/>
                          <a:pt x="6841" y="10747"/>
                        </a:cubicBezTo>
                        <a:cubicBezTo>
                          <a:pt x="6841" y="10010"/>
                          <a:pt x="6841" y="9272"/>
                          <a:pt x="6950" y="8640"/>
                        </a:cubicBezTo>
                        <a:cubicBezTo>
                          <a:pt x="7608" y="8324"/>
                          <a:pt x="8266" y="8008"/>
                          <a:pt x="8924" y="7692"/>
                        </a:cubicBezTo>
                        <a:cubicBezTo>
                          <a:pt x="9472" y="7376"/>
                          <a:pt x="9911" y="7165"/>
                          <a:pt x="10459" y="7060"/>
                        </a:cubicBezTo>
                        <a:cubicBezTo>
                          <a:pt x="10897" y="7165"/>
                          <a:pt x="11446" y="7376"/>
                          <a:pt x="11994" y="7692"/>
                        </a:cubicBezTo>
                        <a:cubicBezTo>
                          <a:pt x="12652" y="8008"/>
                          <a:pt x="13310" y="8324"/>
                          <a:pt x="13967" y="8640"/>
                        </a:cubicBezTo>
                        <a:cubicBezTo>
                          <a:pt x="13967" y="9272"/>
                          <a:pt x="13967" y="10010"/>
                          <a:pt x="13967" y="10747"/>
                        </a:cubicBezTo>
                        <a:cubicBezTo>
                          <a:pt x="13967" y="11485"/>
                          <a:pt x="13967" y="12222"/>
                          <a:pt x="13967" y="12960"/>
                        </a:cubicBezTo>
                        <a:close/>
                        <a:moveTo>
                          <a:pt x="15064" y="9272"/>
                        </a:moveTo>
                        <a:cubicBezTo>
                          <a:pt x="15831" y="9799"/>
                          <a:pt x="16599" y="10326"/>
                          <a:pt x="17147" y="10747"/>
                        </a:cubicBezTo>
                        <a:cubicBezTo>
                          <a:pt x="16489" y="11274"/>
                          <a:pt x="15831" y="11801"/>
                          <a:pt x="15064" y="12222"/>
                        </a:cubicBezTo>
                        <a:cubicBezTo>
                          <a:pt x="15064" y="11801"/>
                          <a:pt x="15064" y="11274"/>
                          <a:pt x="15064" y="10747"/>
                        </a:cubicBezTo>
                        <a:cubicBezTo>
                          <a:pt x="15064" y="10220"/>
                          <a:pt x="15064" y="9799"/>
                          <a:pt x="15064" y="9272"/>
                        </a:cubicBezTo>
                        <a:close/>
                        <a:moveTo>
                          <a:pt x="19669" y="14857"/>
                        </a:moveTo>
                        <a:cubicBezTo>
                          <a:pt x="19340" y="15489"/>
                          <a:pt x="18353" y="15910"/>
                          <a:pt x="16818" y="15910"/>
                        </a:cubicBezTo>
                        <a:cubicBezTo>
                          <a:pt x="16818" y="15910"/>
                          <a:pt x="16818" y="15910"/>
                          <a:pt x="16818" y="15910"/>
                        </a:cubicBezTo>
                        <a:cubicBezTo>
                          <a:pt x="16160" y="15910"/>
                          <a:pt x="15393" y="15805"/>
                          <a:pt x="14625" y="15700"/>
                        </a:cubicBezTo>
                        <a:cubicBezTo>
                          <a:pt x="14735" y="14962"/>
                          <a:pt x="14845" y="14330"/>
                          <a:pt x="14954" y="13592"/>
                        </a:cubicBezTo>
                        <a:cubicBezTo>
                          <a:pt x="16051" y="12855"/>
                          <a:pt x="17147" y="12222"/>
                          <a:pt x="18024" y="11485"/>
                        </a:cubicBezTo>
                        <a:cubicBezTo>
                          <a:pt x="19450" y="12855"/>
                          <a:pt x="19998" y="14119"/>
                          <a:pt x="19669" y="14857"/>
                        </a:cubicBezTo>
                        <a:close/>
                      </a:path>
                    </a:pathLst>
                  </a:custGeom>
                  <a:solidFill>
                    <a:schemeClr val="lt1"/>
                  </a:solidFill>
                  <a:ln>
                    <a:noFill/>
                  </a:ln>
                </p:spPr>
                <p:txBody>
                  <a:bodyPr spcFirstLastPara="1" wrap="square" lIns="22825" tIns="22825" rIns="22825"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175" name="Google Shape;175;p5"/>
                  <p:cNvSpPr/>
                  <p:nvPr/>
                </p:nvSpPr>
                <p:spPr>
                  <a:xfrm>
                    <a:off x="254809" y="397462"/>
                    <a:ext cx="52143" cy="52143"/>
                  </a:xfrm>
                  <a:prstGeom prst="ellipse">
                    <a:avLst/>
                  </a:prstGeom>
                  <a:solidFill>
                    <a:schemeClr val="lt1"/>
                  </a:solidFill>
                  <a:ln>
                    <a:noFill/>
                  </a:ln>
                </p:spPr>
                <p:txBody>
                  <a:bodyPr spcFirstLastPara="1" wrap="square" lIns="22825" tIns="22825" rIns="22825"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grpSp>
          </p:grpSp>
        </p:grpSp>
      </p:grpSp>
      <p:grpSp>
        <p:nvGrpSpPr>
          <p:cNvPr id="176" name="Google Shape;176;p5"/>
          <p:cNvGrpSpPr/>
          <p:nvPr/>
        </p:nvGrpSpPr>
        <p:grpSpPr>
          <a:xfrm>
            <a:off x="2354592" y="871869"/>
            <a:ext cx="4525890" cy="1805337"/>
            <a:chOff x="4709075" y="2517412"/>
            <a:chExt cx="9053591" cy="3611397"/>
          </a:xfrm>
        </p:grpSpPr>
        <p:grpSp>
          <p:nvGrpSpPr>
            <p:cNvPr id="177" name="Google Shape;177;p5"/>
            <p:cNvGrpSpPr/>
            <p:nvPr/>
          </p:nvGrpSpPr>
          <p:grpSpPr>
            <a:xfrm>
              <a:off x="10618432" y="4480671"/>
              <a:ext cx="3144234" cy="1648138"/>
              <a:chOff x="10761527" y="3706359"/>
              <a:chExt cx="2858598" cy="1498415"/>
            </a:xfrm>
          </p:grpSpPr>
          <p:sp>
            <p:nvSpPr>
              <p:cNvPr id="178" name="Google Shape;178;p5"/>
              <p:cNvSpPr/>
              <p:nvPr/>
            </p:nvSpPr>
            <p:spPr>
              <a:xfrm>
                <a:off x="10761527" y="4967016"/>
                <a:ext cx="276461" cy="237758"/>
              </a:xfrm>
              <a:custGeom>
                <a:avLst/>
                <a:gdLst/>
                <a:ahLst/>
                <a:cxnLst/>
                <a:rect l="l" t="t" r="r" b="b"/>
                <a:pathLst>
                  <a:path w="21600" h="21600" extrusionOk="0">
                    <a:moveTo>
                      <a:pt x="10368" y="21600"/>
                    </a:moveTo>
                    <a:lnTo>
                      <a:pt x="0" y="0"/>
                    </a:lnTo>
                    <a:lnTo>
                      <a:pt x="21600" y="0"/>
                    </a:lnTo>
                    <a:lnTo>
                      <a:pt x="10368" y="21600"/>
                    </a:lnTo>
                    <a:close/>
                  </a:path>
                </a:pathLst>
              </a:custGeom>
              <a:solidFill>
                <a:srgbClr val="0D0D0D"/>
              </a:solidFill>
              <a:ln>
                <a:noFill/>
              </a:ln>
            </p:spPr>
            <p:txBody>
              <a:bodyPr spcFirstLastPara="1" wrap="square" lIns="45700" tIns="45700" rIns="45700"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179" name="Google Shape;179;p5"/>
              <p:cNvSpPr/>
              <p:nvPr/>
            </p:nvSpPr>
            <p:spPr>
              <a:xfrm>
                <a:off x="13360250" y="4967016"/>
                <a:ext cx="259875" cy="237758"/>
              </a:xfrm>
              <a:custGeom>
                <a:avLst/>
                <a:gdLst/>
                <a:ahLst/>
                <a:cxnLst/>
                <a:rect l="l" t="t" r="r" b="b"/>
                <a:pathLst>
                  <a:path w="21600" h="21600" extrusionOk="0">
                    <a:moveTo>
                      <a:pt x="11030" y="21600"/>
                    </a:moveTo>
                    <a:lnTo>
                      <a:pt x="0" y="0"/>
                    </a:lnTo>
                    <a:lnTo>
                      <a:pt x="21600" y="0"/>
                    </a:lnTo>
                    <a:lnTo>
                      <a:pt x="11030" y="21600"/>
                    </a:lnTo>
                    <a:close/>
                  </a:path>
                </a:pathLst>
              </a:custGeom>
              <a:solidFill>
                <a:srgbClr val="0D0D0D"/>
              </a:solidFill>
              <a:ln>
                <a:noFill/>
              </a:ln>
            </p:spPr>
            <p:txBody>
              <a:bodyPr spcFirstLastPara="1" wrap="square" lIns="45700" tIns="45700" rIns="45700"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180" name="Google Shape;180;p5"/>
              <p:cNvSpPr/>
              <p:nvPr/>
            </p:nvSpPr>
            <p:spPr>
              <a:xfrm>
                <a:off x="10761527" y="3706359"/>
                <a:ext cx="2858598" cy="1260658"/>
              </a:xfrm>
              <a:custGeom>
                <a:avLst/>
                <a:gdLst/>
                <a:ahLst/>
                <a:cxnLst/>
                <a:rect l="l" t="t" r="r" b="b"/>
                <a:pathLst>
                  <a:path w="21600" h="21600" extrusionOk="0">
                    <a:moveTo>
                      <a:pt x="16169" y="0"/>
                    </a:moveTo>
                    <a:lnTo>
                      <a:pt x="5473" y="0"/>
                    </a:lnTo>
                    <a:lnTo>
                      <a:pt x="0" y="21600"/>
                    </a:lnTo>
                    <a:lnTo>
                      <a:pt x="21600" y="21600"/>
                    </a:lnTo>
                    <a:lnTo>
                      <a:pt x="16169" y="0"/>
                    </a:lnTo>
                    <a:close/>
                  </a:path>
                </a:pathLst>
              </a:custGeom>
              <a:solidFill>
                <a:schemeClr val="accent6">
                  <a:lumMod val="50000"/>
                </a:schemeClr>
              </a:solidFill>
              <a:ln>
                <a:noFill/>
              </a:ln>
              <a:effectLst>
                <a:outerShdw blurRad="50800" dist="38100" dir="5400000" rotWithShape="0">
                  <a:srgbClr val="000000">
                    <a:alpha val="40000"/>
                  </a:srgbClr>
                </a:outerShdw>
              </a:effectLst>
            </p:spPr>
            <p:txBody>
              <a:bodyPr spcFirstLastPara="1" wrap="square" lIns="45700" tIns="45700" rIns="45700"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181" name="Google Shape;181;p5"/>
              <p:cNvSpPr txBox="1"/>
              <p:nvPr/>
            </p:nvSpPr>
            <p:spPr>
              <a:xfrm>
                <a:off x="11011700" y="3806877"/>
                <a:ext cx="2374800" cy="1068900"/>
              </a:xfrm>
              <a:prstGeom prst="rect">
                <a:avLst/>
              </a:prstGeom>
              <a:noFill/>
              <a:ln>
                <a:noFill/>
              </a:ln>
            </p:spPr>
            <p:txBody>
              <a:bodyPr spcFirstLastPara="1" wrap="square" lIns="45700" tIns="22825" rIns="45700" bIns="22825" anchor="t" anchorCtr="0">
                <a:spAutoFit/>
              </a:bodyPr>
              <a:lstStyle/>
              <a:p>
                <a:pPr marL="0" marR="0" lvl="0" indent="0" algn="ctr" defTabSz="914400" rtl="0" eaLnBrk="1" fontAlgn="auto" latinLnBrk="0" hangingPunct="1">
                  <a:lnSpc>
                    <a:spcPct val="110000"/>
                  </a:lnSpc>
                  <a:spcBef>
                    <a:spcPts val="0"/>
                  </a:spcBef>
                  <a:spcAft>
                    <a:spcPts val="0"/>
                  </a:spcAft>
                  <a:buClr>
                    <a:srgbClr val="000000"/>
                  </a:buClr>
                  <a:buSzPts val="3200"/>
                  <a:buFont typeface="Poppins"/>
                  <a:buNone/>
                  <a:tabLst/>
                  <a:defRPr/>
                </a:pPr>
                <a:r>
                  <a:rPr kumimoji="0" lang="en-US" sz="1600" b="1" i="0" u="none" strike="noStrike" kern="0" cap="none" spc="0" normalizeH="0" baseline="0" noProof="0" dirty="0">
                    <a:ln>
                      <a:noFill/>
                    </a:ln>
                    <a:solidFill>
                      <a:srgbClr val="FFFFFF"/>
                    </a:solidFill>
                    <a:effectLst/>
                    <a:uLnTx/>
                    <a:uFillTx/>
                    <a:latin typeface="Poppins"/>
                    <a:ea typeface="Poppins"/>
                    <a:cs typeface="Poppins"/>
                    <a:sym typeface="Poppins"/>
                  </a:rPr>
                  <a:t>Align Incentives</a:t>
                </a:r>
                <a:endParaRPr kumimoji="0" sz="1600" b="1" i="0" u="none" strike="noStrike" kern="0" cap="none" spc="0" normalizeH="0" baseline="0" noProof="0" dirty="0">
                  <a:ln>
                    <a:noFill/>
                  </a:ln>
                  <a:solidFill>
                    <a:srgbClr val="FFFFFF"/>
                  </a:solidFill>
                  <a:effectLst/>
                  <a:uLnTx/>
                  <a:uFillTx/>
                  <a:latin typeface="Poppins"/>
                  <a:ea typeface="Poppins"/>
                  <a:cs typeface="Poppins"/>
                  <a:sym typeface="Poppins"/>
                </a:endParaRPr>
              </a:p>
            </p:txBody>
          </p:sp>
        </p:grpSp>
        <p:grpSp>
          <p:nvGrpSpPr>
            <p:cNvPr id="182" name="Google Shape;182;p5"/>
            <p:cNvGrpSpPr/>
            <p:nvPr/>
          </p:nvGrpSpPr>
          <p:grpSpPr>
            <a:xfrm>
              <a:off x="4709075" y="2517412"/>
              <a:ext cx="6604956" cy="3014005"/>
              <a:chOff x="4709075" y="2517412"/>
              <a:chExt cx="6604956" cy="3014005"/>
            </a:xfrm>
          </p:grpSpPr>
          <p:grpSp>
            <p:nvGrpSpPr>
              <p:cNvPr id="183" name="Google Shape;183;p5"/>
              <p:cNvGrpSpPr/>
              <p:nvPr/>
            </p:nvGrpSpPr>
            <p:grpSpPr>
              <a:xfrm>
                <a:off x="5771349" y="3721708"/>
                <a:ext cx="5542682" cy="1809709"/>
                <a:chOff x="3679529" y="8162265"/>
                <a:chExt cx="5542682" cy="1809709"/>
              </a:xfrm>
            </p:grpSpPr>
            <p:sp>
              <p:nvSpPr>
                <p:cNvPr id="184" name="Google Shape;184;p5"/>
                <p:cNvSpPr/>
                <p:nvPr/>
              </p:nvSpPr>
              <p:spPr>
                <a:xfrm>
                  <a:off x="3679529" y="8162265"/>
                  <a:ext cx="5542682" cy="1809709"/>
                </a:xfrm>
                <a:custGeom>
                  <a:avLst/>
                  <a:gdLst/>
                  <a:ahLst/>
                  <a:cxnLst/>
                  <a:rect l="l" t="t" r="r" b="b"/>
                  <a:pathLst>
                    <a:path w="5542682" h="2189748" extrusionOk="0">
                      <a:moveTo>
                        <a:pt x="628939" y="0"/>
                      </a:moveTo>
                      <a:lnTo>
                        <a:pt x="3638261" y="0"/>
                      </a:lnTo>
                      <a:cubicBezTo>
                        <a:pt x="3942195" y="0"/>
                        <a:pt x="4195776" y="215589"/>
                        <a:pt x="4254422" y="502186"/>
                      </a:cubicBezTo>
                      <a:lnTo>
                        <a:pt x="4265213" y="609226"/>
                      </a:lnTo>
                      <a:lnTo>
                        <a:pt x="5542682" y="1720984"/>
                      </a:lnTo>
                      <a:lnTo>
                        <a:pt x="4244047" y="1720984"/>
                      </a:lnTo>
                      <a:lnTo>
                        <a:pt x="4217775" y="1805620"/>
                      </a:lnTo>
                      <a:cubicBezTo>
                        <a:pt x="4122297" y="2031356"/>
                        <a:pt x="3898776" y="2189748"/>
                        <a:pt x="3638261" y="2189748"/>
                      </a:cubicBezTo>
                      <a:lnTo>
                        <a:pt x="628939" y="2189748"/>
                      </a:lnTo>
                      <a:cubicBezTo>
                        <a:pt x="281586" y="2189748"/>
                        <a:pt x="0" y="1908162"/>
                        <a:pt x="0" y="1560809"/>
                      </a:cubicBezTo>
                      <a:lnTo>
                        <a:pt x="0" y="628939"/>
                      </a:lnTo>
                      <a:cubicBezTo>
                        <a:pt x="0" y="281586"/>
                        <a:pt x="281586" y="0"/>
                        <a:pt x="628939" y="0"/>
                      </a:cubicBezTo>
                      <a:close/>
                    </a:path>
                  </a:pathLst>
                </a:custGeom>
                <a:solidFill>
                  <a:srgbClr val="F2F2F2"/>
                </a:solidFill>
                <a:ln>
                  <a:noFill/>
                </a:ln>
              </p:spPr>
              <p:txBody>
                <a:bodyPr spcFirstLastPara="1" wrap="square" lIns="45700" tIns="22825" rIns="45700" bIns="228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sp>
              <p:nvSpPr>
                <p:cNvPr id="185" name="Google Shape;185;p5"/>
                <p:cNvSpPr txBox="1"/>
                <p:nvPr/>
              </p:nvSpPr>
              <p:spPr>
                <a:xfrm flipH="1">
                  <a:off x="3944530" y="8591717"/>
                  <a:ext cx="2268600" cy="785616"/>
                </a:xfrm>
                <a:prstGeom prst="rect">
                  <a:avLst/>
                </a:prstGeom>
                <a:noFill/>
                <a:ln>
                  <a:noFill/>
                </a:ln>
              </p:spPr>
              <p:txBody>
                <a:bodyPr spcFirstLastPara="1" wrap="square" lIns="45700" tIns="22825" rIns="45700" bIns="22825" anchor="t" anchorCtr="0">
                  <a:spAutoFit/>
                </a:bodyPr>
                <a:lstStyle/>
                <a:p>
                  <a:pPr marL="0" marR="0" lvl="0" indent="0" algn="l" defTabSz="914400" rtl="0" eaLnBrk="1" fontAlgn="auto" latinLnBrk="0" hangingPunct="1">
                    <a:lnSpc>
                      <a:spcPct val="100000"/>
                    </a:lnSpc>
                    <a:spcBef>
                      <a:spcPts val="0"/>
                    </a:spcBef>
                    <a:spcAft>
                      <a:spcPts val="0"/>
                    </a:spcAft>
                    <a:buClr>
                      <a:srgbClr val="121212"/>
                    </a:buClr>
                    <a:buSzPts val="1500"/>
                    <a:buFont typeface="Open Sans"/>
                    <a:buNone/>
                    <a:tabLst/>
                    <a:defRPr/>
                  </a:pPr>
                  <a:r>
                    <a:rPr kumimoji="0" lang="en-US" sz="751" b="0" i="0" u="none" strike="noStrike" kern="0" cap="none" spc="0" normalizeH="0" baseline="0" noProof="0" dirty="0">
                      <a:ln>
                        <a:noFill/>
                      </a:ln>
                      <a:solidFill>
                        <a:srgbClr val="121212"/>
                      </a:solidFill>
                      <a:effectLst/>
                      <a:uLnTx/>
                      <a:uFillTx/>
                      <a:latin typeface="Poppins" panose="00000500000000000000" pitchFamily="2" charset="0"/>
                      <a:ea typeface="Open Sans"/>
                      <a:cs typeface="Poppins" panose="00000500000000000000" pitchFamily="2" charset="0"/>
                      <a:sym typeface="Open Sans"/>
                    </a:rPr>
                    <a:t>89% of SMEs have misaligned incentives. </a:t>
                  </a:r>
                  <a:endParaRPr kumimoji="0" sz="751" b="0" i="0" u="none" strike="noStrike" kern="0" cap="none" spc="0" normalizeH="0" baseline="0" noProof="0" dirty="0">
                    <a:ln>
                      <a:noFill/>
                    </a:ln>
                    <a:solidFill>
                      <a:srgbClr val="121212"/>
                    </a:solidFill>
                    <a:effectLst/>
                    <a:uLnTx/>
                    <a:uFillTx/>
                    <a:latin typeface="Poppins" panose="00000500000000000000" pitchFamily="2" charset="0"/>
                    <a:ea typeface="Open Sans"/>
                    <a:cs typeface="Poppins" panose="00000500000000000000" pitchFamily="2" charset="0"/>
                    <a:sym typeface="Open Sans"/>
                  </a:endParaRPr>
                </a:p>
              </p:txBody>
            </p:sp>
            <p:grpSp>
              <p:nvGrpSpPr>
                <p:cNvPr id="186" name="Google Shape;186;p5"/>
                <p:cNvGrpSpPr/>
                <p:nvPr/>
              </p:nvGrpSpPr>
              <p:grpSpPr>
                <a:xfrm>
                  <a:off x="4050892" y="9356424"/>
                  <a:ext cx="2867761" cy="100638"/>
                  <a:chOff x="4357749" y="9509177"/>
                  <a:chExt cx="2867761" cy="100638"/>
                </a:xfrm>
              </p:grpSpPr>
              <p:sp>
                <p:nvSpPr>
                  <p:cNvPr id="187" name="Google Shape;187;p5"/>
                  <p:cNvSpPr/>
                  <p:nvPr/>
                </p:nvSpPr>
                <p:spPr>
                  <a:xfrm flipH="1">
                    <a:off x="4357749" y="9509177"/>
                    <a:ext cx="2867761" cy="100638"/>
                  </a:xfrm>
                  <a:prstGeom prst="roundRect">
                    <a:avLst>
                      <a:gd name="adj" fmla="val 50000"/>
                    </a:avLst>
                  </a:prstGeom>
                  <a:solidFill>
                    <a:schemeClr val="dk2">
                      <a:alpha val="16470"/>
                    </a:schemeClr>
                  </a:solidFill>
                  <a:ln>
                    <a:noFill/>
                  </a:ln>
                </p:spPr>
                <p:txBody>
                  <a:bodyPr spcFirstLastPara="1" wrap="square" lIns="45700" tIns="22825" rIns="45700" bIns="228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3600"/>
                      <a:buFont typeface="Arial"/>
                      <a:buNone/>
                      <a:tabLst/>
                      <a:defRPr/>
                    </a:pPr>
                    <a:endParaRPr kumimoji="0" sz="18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sp>
                <p:nvSpPr>
                  <p:cNvPr id="188" name="Google Shape;188;p5"/>
                  <p:cNvSpPr/>
                  <p:nvPr/>
                </p:nvSpPr>
                <p:spPr>
                  <a:xfrm flipH="1">
                    <a:off x="4366410" y="9509177"/>
                    <a:ext cx="1432340" cy="100638"/>
                  </a:xfrm>
                  <a:prstGeom prst="roundRect">
                    <a:avLst>
                      <a:gd name="adj" fmla="val 50000"/>
                    </a:avLst>
                  </a:prstGeom>
                  <a:gradFill>
                    <a:gsLst>
                      <a:gs pos="0">
                        <a:schemeClr val="accent5"/>
                      </a:gs>
                      <a:gs pos="3000">
                        <a:schemeClr val="accent5"/>
                      </a:gs>
                      <a:gs pos="100000">
                        <a:srgbClr val="FF0C9C"/>
                      </a:gs>
                    </a:gsLst>
                    <a:path path="circle">
                      <a:fillToRect l="100000" t="100000"/>
                    </a:path>
                    <a:tileRect r="-100000" b="-100000"/>
                  </a:gradFill>
                  <a:ln>
                    <a:noFill/>
                  </a:ln>
                </p:spPr>
                <p:txBody>
                  <a:bodyPr spcFirstLastPara="1" wrap="square" lIns="45700" tIns="22825" rIns="45700" bIns="228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endParaRPr>
                  </a:p>
                </p:txBody>
              </p:sp>
            </p:grpSp>
            <p:sp>
              <p:nvSpPr>
                <p:cNvPr id="189" name="Google Shape;189;p5"/>
                <p:cNvSpPr txBox="1"/>
                <p:nvPr/>
              </p:nvSpPr>
              <p:spPr>
                <a:xfrm flipH="1">
                  <a:off x="6121834" y="8517547"/>
                  <a:ext cx="1494600" cy="785100"/>
                </a:xfrm>
                <a:prstGeom prst="rect">
                  <a:avLst/>
                </a:prstGeom>
                <a:noFill/>
                <a:ln>
                  <a:noFill/>
                </a:ln>
              </p:spPr>
              <p:txBody>
                <a:bodyPr spcFirstLastPara="1" wrap="square" lIns="45700" tIns="22825" rIns="45700" bIns="228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4500"/>
                    <a:buFont typeface="Poppins"/>
                    <a:buNone/>
                    <a:tabLst/>
                    <a:defRPr/>
                  </a:pPr>
                  <a:r>
                    <a:rPr kumimoji="0" lang="en-US" sz="2251" b="1" i="0" u="none" strike="noStrike" kern="0" cap="none" spc="0" normalizeH="0" baseline="0" noProof="0" dirty="0">
                      <a:ln>
                        <a:noFill/>
                      </a:ln>
                      <a:solidFill>
                        <a:prstClr val="black"/>
                      </a:solidFill>
                      <a:effectLst/>
                      <a:uLnTx/>
                      <a:uFillTx/>
                      <a:latin typeface="Poppins"/>
                      <a:ea typeface="Poppins"/>
                      <a:cs typeface="Poppins"/>
                      <a:sym typeface="Poppins"/>
                    </a:rPr>
                    <a:t>89%</a:t>
                  </a:r>
                  <a:endParaRPr kumimoji="0" sz="2251" b="1" i="0" u="none" strike="noStrike" kern="0" cap="none" spc="0" normalizeH="0" baseline="0" noProof="0" dirty="0">
                    <a:ln>
                      <a:noFill/>
                    </a:ln>
                    <a:solidFill>
                      <a:prstClr val="black"/>
                    </a:solidFill>
                    <a:effectLst/>
                    <a:uLnTx/>
                    <a:uFillTx/>
                    <a:latin typeface="Poppins"/>
                    <a:ea typeface="Poppins"/>
                    <a:cs typeface="Poppins"/>
                    <a:sym typeface="Poppins"/>
                  </a:endParaRPr>
                </a:p>
              </p:txBody>
            </p:sp>
          </p:grpSp>
          <p:grpSp>
            <p:nvGrpSpPr>
              <p:cNvPr id="190" name="Google Shape;190;p5"/>
              <p:cNvGrpSpPr/>
              <p:nvPr/>
            </p:nvGrpSpPr>
            <p:grpSpPr>
              <a:xfrm flipH="1">
                <a:off x="4709075" y="2517412"/>
                <a:ext cx="1792066" cy="1792066"/>
                <a:chOff x="4364324" y="12451626"/>
                <a:chExt cx="1792066" cy="1792066"/>
              </a:xfrm>
            </p:grpSpPr>
            <p:sp>
              <p:nvSpPr>
                <p:cNvPr id="191" name="Google Shape;191;p5"/>
                <p:cNvSpPr/>
                <p:nvPr/>
              </p:nvSpPr>
              <p:spPr>
                <a:xfrm>
                  <a:off x="4364324" y="12451626"/>
                  <a:ext cx="1792066" cy="1792066"/>
                </a:xfrm>
                <a:prstGeom prst="roundRect">
                  <a:avLst>
                    <a:gd name="adj" fmla="val 50000"/>
                  </a:avLst>
                </a:prstGeom>
                <a:solidFill>
                  <a:srgbClr val="FFC000"/>
                </a:solidFill>
                <a:ln>
                  <a:noFill/>
                </a:ln>
              </p:spPr>
              <p:txBody>
                <a:bodyPr spcFirstLastPara="1" wrap="square" lIns="45700" tIns="22825" rIns="45700" bIns="228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grpSp>
              <p:nvGrpSpPr>
                <p:cNvPr id="192" name="Google Shape;192;p5"/>
                <p:cNvGrpSpPr/>
                <p:nvPr/>
              </p:nvGrpSpPr>
              <p:grpSpPr>
                <a:xfrm>
                  <a:off x="4791508" y="12921845"/>
                  <a:ext cx="937698" cy="851628"/>
                  <a:chOff x="4321175" y="1865313"/>
                  <a:chExt cx="3450433" cy="3133725"/>
                </a:xfrm>
              </p:grpSpPr>
              <p:cxnSp>
                <p:nvCxnSpPr>
                  <p:cNvPr id="193" name="Google Shape;193;p5"/>
                  <p:cNvCxnSpPr/>
                  <p:nvPr/>
                </p:nvCxnSpPr>
                <p:spPr>
                  <a:xfrm>
                    <a:off x="5938838" y="1865313"/>
                    <a:ext cx="26988" cy="747713"/>
                  </a:xfrm>
                  <a:prstGeom prst="straightConnector1">
                    <a:avLst/>
                  </a:prstGeom>
                  <a:noFill/>
                  <a:ln w="50800" cap="flat" cmpd="sng">
                    <a:solidFill>
                      <a:schemeClr val="lt1"/>
                    </a:solidFill>
                    <a:prstDash val="solid"/>
                    <a:miter lim="800000"/>
                    <a:headEnd type="none" w="sm" len="sm"/>
                    <a:tailEnd type="none" w="sm" len="sm"/>
                  </a:ln>
                </p:spPr>
              </p:cxnSp>
              <p:cxnSp>
                <p:nvCxnSpPr>
                  <p:cNvPr id="194" name="Google Shape;194;p5"/>
                  <p:cNvCxnSpPr/>
                  <p:nvPr/>
                </p:nvCxnSpPr>
                <p:spPr>
                  <a:xfrm>
                    <a:off x="4938713" y="2239963"/>
                    <a:ext cx="468313" cy="465138"/>
                  </a:xfrm>
                  <a:prstGeom prst="straightConnector1">
                    <a:avLst/>
                  </a:prstGeom>
                  <a:noFill/>
                  <a:ln w="50800" cap="flat" cmpd="sng">
                    <a:solidFill>
                      <a:schemeClr val="lt1"/>
                    </a:solidFill>
                    <a:prstDash val="solid"/>
                    <a:miter lim="800000"/>
                    <a:headEnd type="none" w="sm" len="sm"/>
                    <a:tailEnd type="none" w="sm" len="sm"/>
                  </a:ln>
                </p:spPr>
              </p:cxnSp>
              <p:cxnSp>
                <p:nvCxnSpPr>
                  <p:cNvPr id="195" name="Google Shape;195;p5"/>
                  <p:cNvCxnSpPr/>
                  <p:nvPr/>
                </p:nvCxnSpPr>
                <p:spPr>
                  <a:xfrm rot="10800000">
                    <a:off x="4321175" y="3424238"/>
                    <a:ext cx="1017588" cy="26988"/>
                  </a:xfrm>
                  <a:prstGeom prst="straightConnector1">
                    <a:avLst/>
                  </a:prstGeom>
                  <a:noFill/>
                  <a:ln w="50800" cap="flat" cmpd="sng">
                    <a:solidFill>
                      <a:schemeClr val="lt1"/>
                    </a:solidFill>
                    <a:prstDash val="solid"/>
                    <a:miter lim="800000"/>
                    <a:headEnd type="none" w="sm" len="sm"/>
                    <a:tailEnd type="none" w="sm" len="sm"/>
                  </a:ln>
                </p:spPr>
              </p:cxnSp>
              <p:cxnSp>
                <p:nvCxnSpPr>
                  <p:cNvPr id="196" name="Google Shape;196;p5"/>
                  <p:cNvCxnSpPr/>
                  <p:nvPr/>
                </p:nvCxnSpPr>
                <p:spPr>
                  <a:xfrm flipH="1">
                    <a:off x="6454775" y="2057401"/>
                    <a:ext cx="342900" cy="665163"/>
                  </a:xfrm>
                  <a:prstGeom prst="straightConnector1">
                    <a:avLst/>
                  </a:prstGeom>
                  <a:noFill/>
                  <a:ln w="50800" cap="flat" cmpd="sng">
                    <a:solidFill>
                      <a:schemeClr val="lt1"/>
                    </a:solidFill>
                    <a:prstDash val="solid"/>
                    <a:miter lim="800000"/>
                    <a:headEnd type="none" w="sm" len="sm"/>
                    <a:tailEnd type="none" w="sm" len="sm"/>
                  </a:ln>
                </p:spPr>
              </p:cxnSp>
              <p:cxnSp>
                <p:nvCxnSpPr>
                  <p:cNvPr id="197" name="Google Shape;197;p5"/>
                  <p:cNvCxnSpPr/>
                  <p:nvPr/>
                </p:nvCxnSpPr>
                <p:spPr>
                  <a:xfrm rot="10800000" flipH="1">
                    <a:off x="4987925" y="3992563"/>
                    <a:ext cx="531813" cy="528638"/>
                  </a:xfrm>
                  <a:prstGeom prst="straightConnector1">
                    <a:avLst/>
                  </a:prstGeom>
                  <a:noFill/>
                  <a:ln w="50800" cap="flat" cmpd="sng">
                    <a:solidFill>
                      <a:schemeClr val="lt1"/>
                    </a:solidFill>
                    <a:prstDash val="solid"/>
                    <a:miter lim="800000"/>
                    <a:headEnd type="none" w="sm" len="sm"/>
                    <a:tailEnd type="none" w="sm" len="sm"/>
                  </a:ln>
                </p:spPr>
              </p:cxnSp>
              <p:sp>
                <p:nvSpPr>
                  <p:cNvPr id="198" name="Google Shape;198;p5"/>
                  <p:cNvSpPr/>
                  <p:nvPr/>
                </p:nvSpPr>
                <p:spPr>
                  <a:xfrm>
                    <a:off x="5572920" y="2986088"/>
                    <a:ext cx="2198688" cy="2012950"/>
                  </a:xfrm>
                  <a:custGeom>
                    <a:avLst/>
                    <a:gdLst/>
                    <a:ahLst/>
                    <a:cxnLst/>
                    <a:rect l="l" t="t" r="r" b="b"/>
                    <a:pathLst>
                      <a:path w="1385" h="1268" extrusionOk="0">
                        <a:moveTo>
                          <a:pt x="0" y="0"/>
                        </a:moveTo>
                        <a:lnTo>
                          <a:pt x="422" y="1141"/>
                        </a:lnTo>
                        <a:lnTo>
                          <a:pt x="590" y="704"/>
                        </a:lnTo>
                        <a:lnTo>
                          <a:pt x="1180" y="1268"/>
                        </a:lnTo>
                        <a:lnTo>
                          <a:pt x="1385" y="1088"/>
                        </a:lnTo>
                        <a:lnTo>
                          <a:pt x="775" y="544"/>
                        </a:lnTo>
                        <a:lnTo>
                          <a:pt x="1149" y="380"/>
                        </a:lnTo>
                        <a:lnTo>
                          <a:pt x="0" y="0"/>
                        </a:lnTo>
                        <a:close/>
                      </a:path>
                    </a:pathLst>
                  </a:custGeom>
                  <a:noFill/>
                  <a:ln w="50800" cap="flat" cmpd="sng">
                    <a:solidFill>
                      <a:schemeClr val="lt1"/>
                    </a:solidFill>
                    <a:prstDash val="solid"/>
                    <a:miter lim="800000"/>
                    <a:headEnd type="none" w="sm" len="sm"/>
                    <a:tailEnd type="none" w="sm" len="sm"/>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grpSp>
          </p:grpSp>
        </p:grpSp>
      </p:grpSp>
      <p:grpSp>
        <p:nvGrpSpPr>
          <p:cNvPr id="200" name="Google Shape;200;p5"/>
          <p:cNvGrpSpPr/>
          <p:nvPr/>
        </p:nvGrpSpPr>
        <p:grpSpPr>
          <a:xfrm>
            <a:off x="4241327" y="3671390"/>
            <a:ext cx="3709346" cy="823961"/>
            <a:chOff x="8820779" y="7068110"/>
            <a:chExt cx="6745620" cy="1498415"/>
          </a:xfrm>
        </p:grpSpPr>
        <p:sp>
          <p:nvSpPr>
            <p:cNvPr id="201" name="Google Shape;201;p5"/>
            <p:cNvSpPr/>
            <p:nvPr/>
          </p:nvSpPr>
          <p:spPr>
            <a:xfrm>
              <a:off x="15300996" y="8328767"/>
              <a:ext cx="265402" cy="237758"/>
            </a:xfrm>
            <a:custGeom>
              <a:avLst/>
              <a:gdLst/>
              <a:ahLst/>
              <a:cxnLst/>
              <a:rect l="l" t="t" r="r" b="b"/>
              <a:pathLst>
                <a:path w="21600" h="21600" extrusionOk="0">
                  <a:moveTo>
                    <a:pt x="10800" y="21600"/>
                  </a:moveTo>
                  <a:lnTo>
                    <a:pt x="0" y="0"/>
                  </a:lnTo>
                  <a:lnTo>
                    <a:pt x="21600" y="0"/>
                  </a:lnTo>
                  <a:lnTo>
                    <a:pt x="10800" y="21600"/>
                  </a:lnTo>
                  <a:close/>
                </a:path>
              </a:pathLst>
            </a:custGeom>
            <a:solidFill>
              <a:srgbClr val="111111"/>
            </a:solidFill>
            <a:ln>
              <a:noFill/>
            </a:ln>
          </p:spPr>
          <p:txBody>
            <a:bodyPr spcFirstLastPara="1" wrap="square" lIns="45700" tIns="45700" rIns="45700"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202" name="Google Shape;202;p5"/>
            <p:cNvSpPr/>
            <p:nvPr/>
          </p:nvSpPr>
          <p:spPr>
            <a:xfrm>
              <a:off x="8820779" y="8328767"/>
              <a:ext cx="276461" cy="237758"/>
            </a:xfrm>
            <a:custGeom>
              <a:avLst/>
              <a:gdLst/>
              <a:ahLst/>
              <a:cxnLst/>
              <a:rect l="l" t="t" r="r" b="b"/>
              <a:pathLst>
                <a:path w="21600" h="21600" extrusionOk="0">
                  <a:moveTo>
                    <a:pt x="10368" y="21600"/>
                  </a:moveTo>
                  <a:lnTo>
                    <a:pt x="0" y="0"/>
                  </a:lnTo>
                  <a:lnTo>
                    <a:pt x="21600" y="0"/>
                  </a:lnTo>
                  <a:lnTo>
                    <a:pt x="10368" y="21600"/>
                  </a:lnTo>
                  <a:close/>
                </a:path>
              </a:pathLst>
            </a:custGeom>
            <a:solidFill>
              <a:srgbClr val="111111"/>
            </a:solidFill>
            <a:ln>
              <a:noFill/>
            </a:ln>
          </p:spPr>
          <p:txBody>
            <a:bodyPr spcFirstLastPara="1" wrap="square" lIns="45700" tIns="45700" rIns="45700"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203" name="Google Shape;203;p5"/>
            <p:cNvSpPr/>
            <p:nvPr/>
          </p:nvSpPr>
          <p:spPr>
            <a:xfrm>
              <a:off x="8820779" y="7068110"/>
              <a:ext cx="6745620" cy="1260658"/>
            </a:xfrm>
            <a:custGeom>
              <a:avLst/>
              <a:gdLst/>
              <a:ahLst/>
              <a:cxnLst/>
              <a:rect l="l" t="t" r="r" b="b"/>
              <a:pathLst>
                <a:path w="21600" h="21600" extrusionOk="0">
                  <a:moveTo>
                    <a:pt x="0" y="21600"/>
                  </a:moveTo>
                  <a:lnTo>
                    <a:pt x="21600" y="21600"/>
                  </a:lnTo>
                  <a:lnTo>
                    <a:pt x="19281" y="0"/>
                  </a:lnTo>
                  <a:lnTo>
                    <a:pt x="2319" y="0"/>
                  </a:lnTo>
                  <a:lnTo>
                    <a:pt x="0" y="21600"/>
                  </a:lnTo>
                  <a:close/>
                </a:path>
              </a:pathLst>
            </a:custGeom>
            <a:solidFill>
              <a:schemeClr val="accent6"/>
            </a:solidFill>
            <a:ln>
              <a:noFill/>
            </a:ln>
            <a:effectLst>
              <a:outerShdw blurRad="50800" dist="38100" dir="5400000" rotWithShape="0">
                <a:srgbClr val="000000">
                  <a:alpha val="40000"/>
                </a:srgbClr>
              </a:outerShdw>
            </a:effectLst>
          </p:spPr>
          <p:txBody>
            <a:bodyPr spcFirstLastPara="1" wrap="square" lIns="45700" tIns="45700" rIns="45700"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121212"/>
                </a:solidFill>
                <a:effectLst/>
                <a:uLnTx/>
                <a:uFillTx/>
                <a:latin typeface="Poppins" panose="00000500000000000000" pitchFamily="2" charset="0"/>
                <a:ea typeface="Calibri"/>
                <a:cs typeface="Poppins" panose="00000500000000000000" pitchFamily="2" charset="0"/>
                <a:sym typeface="Calibri"/>
              </a:endParaRPr>
            </a:p>
          </p:txBody>
        </p:sp>
        <p:sp>
          <p:nvSpPr>
            <p:cNvPr id="204" name="Google Shape;204;p5"/>
            <p:cNvSpPr txBox="1"/>
            <p:nvPr/>
          </p:nvSpPr>
          <p:spPr>
            <a:xfrm>
              <a:off x="9495698" y="7387377"/>
              <a:ext cx="5395800" cy="576451"/>
            </a:xfrm>
            <a:prstGeom prst="rect">
              <a:avLst/>
            </a:prstGeom>
            <a:noFill/>
            <a:ln>
              <a:noFill/>
            </a:ln>
          </p:spPr>
          <p:txBody>
            <a:bodyPr spcFirstLastPara="1" wrap="square" lIns="45700" tIns="22825" rIns="45700" bIns="22825" anchor="t" anchorCtr="0">
              <a:spAutoFit/>
            </a:bodyPr>
            <a:lstStyle/>
            <a:p>
              <a:pPr marL="0" marR="0" lvl="0" indent="0" algn="ctr" defTabSz="914400" rtl="0" eaLnBrk="1" fontAlgn="auto" latinLnBrk="0" hangingPunct="1">
                <a:lnSpc>
                  <a:spcPct val="110000"/>
                </a:lnSpc>
                <a:spcBef>
                  <a:spcPts val="0"/>
                </a:spcBef>
                <a:spcAft>
                  <a:spcPts val="0"/>
                </a:spcAft>
                <a:buClr>
                  <a:srgbClr val="000000"/>
                </a:buClr>
                <a:buSzPts val="3200"/>
                <a:buFont typeface="Poppins"/>
                <a:buNone/>
                <a:tabLst/>
                <a:defRPr/>
              </a:pPr>
              <a:r>
                <a:rPr kumimoji="0" lang="en-US" sz="1600" b="1" i="0" u="none" strike="noStrike" kern="0" cap="none" spc="0" normalizeH="0" baseline="0" noProof="0" dirty="0">
                  <a:ln>
                    <a:noFill/>
                  </a:ln>
                  <a:solidFill>
                    <a:srgbClr val="FFFFFF"/>
                  </a:solidFill>
                  <a:effectLst/>
                  <a:uLnTx/>
                  <a:uFillTx/>
                  <a:latin typeface="Poppins"/>
                  <a:ea typeface="Poppins"/>
                  <a:cs typeface="Poppins"/>
                  <a:sym typeface="Poppins"/>
                </a:rPr>
                <a:t>Implement Growth Drivers</a:t>
              </a:r>
              <a:endParaRPr kumimoji="0" sz="1600" b="1" i="0" u="none" strike="noStrike" kern="0" cap="none" spc="0" normalizeH="0" baseline="0" noProof="0" dirty="0">
                <a:ln>
                  <a:noFill/>
                </a:ln>
                <a:solidFill>
                  <a:srgbClr val="FFFFFF"/>
                </a:solidFill>
                <a:effectLst/>
                <a:uLnTx/>
                <a:uFillTx/>
                <a:latin typeface="Poppins"/>
                <a:ea typeface="Poppins"/>
                <a:cs typeface="Poppins"/>
                <a:sym typeface="Poppins"/>
              </a:endParaRPr>
            </a:p>
          </p:txBody>
        </p:sp>
      </p:grpSp>
      <p:grpSp>
        <p:nvGrpSpPr>
          <p:cNvPr id="7" name="Group 6">
            <a:extLst>
              <a:ext uri="{FF2B5EF4-FFF2-40B4-BE49-F238E27FC236}">
                <a16:creationId xmlns:a16="http://schemas.microsoft.com/office/drawing/2014/main" id="{52A2A2CC-563B-E129-8CBD-3D5302C158EB}"/>
              </a:ext>
            </a:extLst>
          </p:cNvPr>
          <p:cNvGrpSpPr/>
          <p:nvPr/>
        </p:nvGrpSpPr>
        <p:grpSpPr>
          <a:xfrm>
            <a:off x="1407385" y="2737639"/>
            <a:ext cx="3280948" cy="1560324"/>
            <a:chOff x="1407385" y="2899684"/>
            <a:chExt cx="3280948" cy="1560324"/>
          </a:xfrm>
        </p:grpSpPr>
        <p:grpSp>
          <p:nvGrpSpPr>
            <p:cNvPr id="206" name="Google Shape;206;p5"/>
            <p:cNvGrpSpPr/>
            <p:nvPr/>
          </p:nvGrpSpPr>
          <p:grpSpPr>
            <a:xfrm>
              <a:off x="1917353" y="3555271"/>
              <a:ext cx="2770980" cy="904737"/>
              <a:chOff x="5400400" y="4218535"/>
              <a:chExt cx="5542682" cy="1809709"/>
            </a:xfrm>
          </p:grpSpPr>
          <p:sp>
            <p:nvSpPr>
              <p:cNvPr id="207" name="Google Shape;207;p5"/>
              <p:cNvSpPr/>
              <p:nvPr/>
            </p:nvSpPr>
            <p:spPr>
              <a:xfrm>
                <a:off x="5400400" y="4218535"/>
                <a:ext cx="5542682" cy="1809709"/>
              </a:xfrm>
              <a:custGeom>
                <a:avLst/>
                <a:gdLst/>
                <a:ahLst/>
                <a:cxnLst/>
                <a:rect l="l" t="t" r="r" b="b"/>
                <a:pathLst>
                  <a:path w="5542682" h="2189748" extrusionOk="0">
                    <a:moveTo>
                      <a:pt x="628939" y="0"/>
                    </a:moveTo>
                    <a:lnTo>
                      <a:pt x="3638261" y="0"/>
                    </a:lnTo>
                    <a:cubicBezTo>
                      <a:pt x="3942195" y="0"/>
                      <a:pt x="4195776" y="215589"/>
                      <a:pt x="4254422" y="502186"/>
                    </a:cubicBezTo>
                    <a:lnTo>
                      <a:pt x="4265213" y="609226"/>
                    </a:lnTo>
                    <a:lnTo>
                      <a:pt x="5542682" y="1720984"/>
                    </a:lnTo>
                    <a:lnTo>
                      <a:pt x="4244047" y="1720984"/>
                    </a:lnTo>
                    <a:lnTo>
                      <a:pt x="4217775" y="1805620"/>
                    </a:lnTo>
                    <a:cubicBezTo>
                      <a:pt x="4122297" y="2031356"/>
                      <a:pt x="3898776" y="2189748"/>
                      <a:pt x="3638261" y="2189748"/>
                    </a:cubicBezTo>
                    <a:lnTo>
                      <a:pt x="628939" y="2189748"/>
                    </a:lnTo>
                    <a:cubicBezTo>
                      <a:pt x="281586" y="2189748"/>
                      <a:pt x="0" y="1908162"/>
                      <a:pt x="0" y="1560809"/>
                    </a:cubicBezTo>
                    <a:lnTo>
                      <a:pt x="0" y="628939"/>
                    </a:lnTo>
                    <a:cubicBezTo>
                      <a:pt x="0" y="281586"/>
                      <a:pt x="281586" y="0"/>
                      <a:pt x="628939" y="0"/>
                    </a:cubicBezTo>
                    <a:close/>
                  </a:path>
                </a:pathLst>
              </a:custGeom>
              <a:solidFill>
                <a:srgbClr val="F2F2F2"/>
              </a:solidFill>
              <a:ln>
                <a:noFill/>
              </a:ln>
            </p:spPr>
            <p:txBody>
              <a:bodyPr spcFirstLastPara="1" wrap="square" lIns="45700" tIns="22825" rIns="45700" bIns="228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sp>
            <p:nvSpPr>
              <p:cNvPr id="208" name="Google Shape;208;p5"/>
              <p:cNvSpPr txBox="1"/>
              <p:nvPr/>
            </p:nvSpPr>
            <p:spPr>
              <a:xfrm flipH="1">
                <a:off x="5665403" y="4647989"/>
                <a:ext cx="2268600" cy="785650"/>
              </a:xfrm>
              <a:prstGeom prst="rect">
                <a:avLst/>
              </a:prstGeom>
              <a:noFill/>
              <a:ln>
                <a:noFill/>
              </a:ln>
            </p:spPr>
            <p:txBody>
              <a:bodyPr spcFirstLastPara="1" wrap="square" lIns="45700" tIns="22825" rIns="45700" bIns="22825" anchor="t" anchorCtr="0">
                <a:spAutoFit/>
              </a:bodyPr>
              <a:lstStyle/>
              <a:p>
                <a:pPr marL="0" marR="0" lvl="0" indent="0" algn="l" defTabSz="914400" rtl="0" eaLnBrk="1" fontAlgn="auto" latinLnBrk="0" hangingPunct="1">
                  <a:lnSpc>
                    <a:spcPct val="100000"/>
                  </a:lnSpc>
                  <a:spcBef>
                    <a:spcPts val="0"/>
                  </a:spcBef>
                  <a:spcAft>
                    <a:spcPts val="0"/>
                  </a:spcAft>
                  <a:buClr>
                    <a:srgbClr val="121212"/>
                  </a:buClr>
                  <a:buSzPts val="1500"/>
                  <a:buFont typeface="Open Sans"/>
                  <a:buNone/>
                  <a:tabLst/>
                  <a:defRPr/>
                </a:pPr>
                <a:r>
                  <a:rPr kumimoji="0" lang="en-US" sz="751" b="0" i="0" u="none" strike="noStrike" kern="0" cap="none" spc="0" normalizeH="0" baseline="0" noProof="0" dirty="0">
                    <a:ln>
                      <a:noFill/>
                    </a:ln>
                    <a:solidFill>
                      <a:srgbClr val="121212"/>
                    </a:solidFill>
                    <a:effectLst/>
                    <a:uLnTx/>
                    <a:uFillTx/>
                    <a:latin typeface="Poppins" panose="00000500000000000000" pitchFamily="2" charset="0"/>
                    <a:ea typeface="Open Sans"/>
                    <a:cs typeface="Poppins" panose="00000500000000000000" pitchFamily="2" charset="0"/>
                    <a:sym typeface="Open Sans"/>
                  </a:rPr>
                  <a:t>Fewer than 43% of SMEs understand what drives growth.</a:t>
                </a:r>
                <a:endParaRPr kumimoji="0" sz="751" b="0" i="0" u="none" strike="noStrike" kern="0" cap="none" spc="0" normalizeH="0" baseline="0" noProof="0" dirty="0">
                  <a:ln>
                    <a:noFill/>
                  </a:ln>
                  <a:solidFill>
                    <a:srgbClr val="121212"/>
                  </a:solidFill>
                  <a:effectLst/>
                  <a:uLnTx/>
                  <a:uFillTx/>
                  <a:latin typeface="Poppins" panose="00000500000000000000" pitchFamily="2" charset="0"/>
                  <a:ea typeface="Open Sans"/>
                  <a:cs typeface="Poppins" panose="00000500000000000000" pitchFamily="2" charset="0"/>
                  <a:sym typeface="Open Sans"/>
                </a:endParaRPr>
              </a:p>
            </p:txBody>
          </p:sp>
          <p:sp>
            <p:nvSpPr>
              <p:cNvPr id="209" name="Google Shape;209;p5"/>
              <p:cNvSpPr/>
              <p:nvPr/>
            </p:nvSpPr>
            <p:spPr>
              <a:xfrm flipH="1">
                <a:off x="5788502" y="5493189"/>
                <a:ext cx="2867761" cy="100638"/>
              </a:xfrm>
              <a:prstGeom prst="roundRect">
                <a:avLst>
                  <a:gd name="adj" fmla="val 50000"/>
                </a:avLst>
              </a:prstGeom>
              <a:solidFill>
                <a:schemeClr val="dk2">
                  <a:alpha val="16470"/>
                </a:schemeClr>
              </a:solidFill>
              <a:ln>
                <a:noFill/>
              </a:ln>
            </p:spPr>
            <p:txBody>
              <a:bodyPr spcFirstLastPara="1" wrap="square" lIns="45700" tIns="22825" rIns="45700" bIns="228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3600"/>
                  <a:buFont typeface="Arial"/>
                  <a:buNone/>
                  <a:tabLst/>
                  <a:defRPr/>
                </a:pPr>
                <a:endParaRPr kumimoji="0" sz="18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sp>
            <p:nvSpPr>
              <p:cNvPr id="210" name="Google Shape;210;p5"/>
              <p:cNvSpPr txBox="1"/>
              <p:nvPr/>
            </p:nvSpPr>
            <p:spPr>
              <a:xfrm flipH="1">
                <a:off x="7842768" y="4573817"/>
                <a:ext cx="1494537" cy="785136"/>
              </a:xfrm>
              <a:prstGeom prst="rect">
                <a:avLst/>
              </a:prstGeom>
              <a:noFill/>
              <a:ln>
                <a:noFill/>
              </a:ln>
            </p:spPr>
            <p:txBody>
              <a:bodyPr spcFirstLastPara="1" wrap="square" lIns="45700" tIns="22825" rIns="45700" bIns="228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4500"/>
                  <a:buFont typeface="Poppins"/>
                  <a:buNone/>
                  <a:tabLst/>
                  <a:defRPr/>
                </a:pPr>
                <a:r>
                  <a:rPr kumimoji="0" lang="en-US" sz="2251" b="1" i="0" u="none" strike="noStrike" kern="0" cap="none" spc="0" normalizeH="0" baseline="0" noProof="0" dirty="0">
                    <a:ln>
                      <a:noFill/>
                    </a:ln>
                    <a:solidFill>
                      <a:srgbClr val="0D1738"/>
                    </a:solidFill>
                    <a:effectLst/>
                    <a:uLnTx/>
                    <a:uFillTx/>
                    <a:latin typeface="Poppins"/>
                    <a:ea typeface="Poppins"/>
                    <a:cs typeface="Poppins"/>
                    <a:sym typeface="Poppins"/>
                  </a:rPr>
                  <a:t>43%</a:t>
                </a:r>
                <a:endParaRPr kumimoji="0" sz="2251" b="1" i="0" u="none" strike="noStrike" kern="0" cap="none" spc="0" normalizeH="0" baseline="0" noProof="0" dirty="0">
                  <a:ln>
                    <a:noFill/>
                  </a:ln>
                  <a:solidFill>
                    <a:srgbClr val="0D1738"/>
                  </a:solidFill>
                  <a:effectLst/>
                  <a:uLnTx/>
                  <a:uFillTx/>
                  <a:latin typeface="Poppins"/>
                  <a:ea typeface="Poppins"/>
                  <a:cs typeface="Poppins"/>
                  <a:sym typeface="Poppins"/>
                </a:endParaRPr>
              </a:p>
            </p:txBody>
          </p:sp>
          <p:sp>
            <p:nvSpPr>
              <p:cNvPr id="211" name="Google Shape;211;p5"/>
              <p:cNvSpPr/>
              <p:nvPr/>
            </p:nvSpPr>
            <p:spPr>
              <a:xfrm flipH="1">
                <a:off x="5791119" y="5495091"/>
                <a:ext cx="1432340" cy="100638"/>
              </a:xfrm>
              <a:prstGeom prst="roundRect">
                <a:avLst>
                  <a:gd name="adj" fmla="val 50000"/>
                </a:avLst>
              </a:prstGeom>
              <a:gradFill>
                <a:gsLst>
                  <a:gs pos="0">
                    <a:schemeClr val="accent5"/>
                  </a:gs>
                  <a:gs pos="3000">
                    <a:schemeClr val="accent5"/>
                  </a:gs>
                  <a:gs pos="100000">
                    <a:srgbClr val="FF0C9C"/>
                  </a:gs>
                </a:gsLst>
                <a:path path="circle">
                  <a:fillToRect l="100000" t="100000"/>
                </a:path>
                <a:tileRect r="-100000" b="-100000"/>
              </a:gradFill>
              <a:ln>
                <a:noFill/>
              </a:ln>
            </p:spPr>
            <p:txBody>
              <a:bodyPr spcFirstLastPara="1" wrap="square" lIns="45700" tIns="22825" rIns="45700" bIns="228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sz="1200" b="0" i="0" u="none" strike="noStrike" kern="0" cap="none" spc="0" normalizeH="0" baseline="0" noProof="0" dirty="0">
                  <a:ln>
                    <a:noFill/>
                  </a:ln>
                  <a:solidFill>
                    <a:srgbClr val="171717"/>
                  </a:solidFill>
                  <a:effectLst/>
                  <a:uLnTx/>
                  <a:uFillTx/>
                  <a:latin typeface="Poppins" panose="00000500000000000000" pitchFamily="2" charset="0"/>
                  <a:ea typeface="Calibri"/>
                  <a:cs typeface="Poppins" panose="00000500000000000000" pitchFamily="2" charset="0"/>
                  <a:sym typeface="Calibri"/>
                </a:endParaRPr>
              </a:p>
            </p:txBody>
          </p:sp>
        </p:grpSp>
        <p:sp>
          <p:nvSpPr>
            <p:cNvPr id="213" name="Google Shape;213;p5"/>
            <p:cNvSpPr/>
            <p:nvPr/>
          </p:nvSpPr>
          <p:spPr>
            <a:xfrm flipH="1">
              <a:off x="1407385" y="2899684"/>
              <a:ext cx="936888" cy="936888"/>
            </a:xfrm>
            <a:prstGeom prst="roundRect">
              <a:avLst>
                <a:gd name="adj" fmla="val 50000"/>
              </a:avLst>
            </a:prstGeom>
            <a:solidFill>
              <a:srgbClr val="FFC000"/>
            </a:solidFill>
            <a:ln>
              <a:noFill/>
            </a:ln>
          </p:spPr>
          <p:txBody>
            <a:bodyPr spcFirstLastPara="1" wrap="square" lIns="45700" tIns="22825" rIns="45700" bIns="228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srgbClr val="FFFFFF"/>
                </a:solidFill>
                <a:effectLst/>
                <a:uLnTx/>
                <a:uFillTx/>
                <a:latin typeface="Poppins" panose="00000500000000000000" pitchFamily="2" charset="0"/>
                <a:ea typeface="Calibri"/>
                <a:cs typeface="Poppins" panose="00000500000000000000" pitchFamily="2" charset="0"/>
                <a:sym typeface="Calibri"/>
              </a:endParaRPr>
            </a:p>
          </p:txBody>
        </p:sp>
        <p:grpSp>
          <p:nvGrpSpPr>
            <p:cNvPr id="214" name="Google Shape;214;p5"/>
            <p:cNvGrpSpPr/>
            <p:nvPr/>
          </p:nvGrpSpPr>
          <p:grpSpPr>
            <a:xfrm flipH="1">
              <a:off x="1592296" y="3010268"/>
              <a:ext cx="584975" cy="551858"/>
              <a:chOff x="3564691" y="2941070"/>
              <a:chExt cx="2747963" cy="2592387"/>
            </a:xfrm>
            <a:solidFill>
              <a:schemeClr val="bg1"/>
            </a:solidFill>
          </p:grpSpPr>
          <p:sp>
            <p:nvSpPr>
              <p:cNvPr id="215" name="Google Shape;215;p5"/>
              <p:cNvSpPr/>
              <p:nvPr/>
            </p:nvSpPr>
            <p:spPr>
              <a:xfrm>
                <a:off x="5298632" y="3664970"/>
                <a:ext cx="244475" cy="455613"/>
              </a:xfrm>
              <a:custGeom>
                <a:avLst/>
                <a:gdLst/>
                <a:ahLst/>
                <a:cxnLst/>
                <a:rect l="l" t="t" r="r" b="b"/>
                <a:pathLst>
                  <a:path w="174" h="326" extrusionOk="0">
                    <a:moveTo>
                      <a:pt x="51" y="0"/>
                    </a:moveTo>
                    <a:cubicBezTo>
                      <a:pt x="39" y="89"/>
                      <a:pt x="18" y="159"/>
                      <a:pt x="0" y="206"/>
                    </a:cubicBezTo>
                    <a:cubicBezTo>
                      <a:pt x="52" y="212"/>
                      <a:pt x="99" y="245"/>
                      <a:pt x="121" y="295"/>
                    </a:cubicBezTo>
                    <a:cubicBezTo>
                      <a:pt x="134" y="326"/>
                      <a:pt x="134" y="326"/>
                      <a:pt x="134" y="326"/>
                    </a:cubicBezTo>
                    <a:cubicBezTo>
                      <a:pt x="174" y="171"/>
                      <a:pt x="99" y="55"/>
                      <a:pt x="51" y="0"/>
                    </a:cubicBezTo>
                    <a:close/>
                  </a:path>
                </a:pathLst>
              </a:custGeom>
              <a:grpFill/>
              <a:ln>
                <a:noFill/>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216" name="Google Shape;216;p5"/>
              <p:cNvSpPr/>
              <p:nvPr/>
            </p:nvSpPr>
            <p:spPr>
              <a:xfrm>
                <a:off x="4585845" y="3664970"/>
                <a:ext cx="241300" cy="455613"/>
              </a:xfrm>
              <a:custGeom>
                <a:avLst/>
                <a:gdLst/>
                <a:ahLst/>
                <a:cxnLst/>
                <a:rect l="l" t="t" r="r" b="b"/>
                <a:pathLst>
                  <a:path w="172" h="325" extrusionOk="0">
                    <a:moveTo>
                      <a:pt x="121" y="0"/>
                    </a:moveTo>
                    <a:cubicBezTo>
                      <a:pt x="73" y="56"/>
                      <a:pt x="0" y="172"/>
                      <a:pt x="39" y="325"/>
                    </a:cubicBezTo>
                    <a:cubicBezTo>
                      <a:pt x="53" y="294"/>
                      <a:pt x="53" y="294"/>
                      <a:pt x="53" y="294"/>
                    </a:cubicBezTo>
                    <a:cubicBezTo>
                      <a:pt x="74" y="244"/>
                      <a:pt x="120" y="211"/>
                      <a:pt x="172" y="205"/>
                    </a:cubicBezTo>
                    <a:cubicBezTo>
                      <a:pt x="154" y="158"/>
                      <a:pt x="133" y="89"/>
                      <a:pt x="121" y="0"/>
                    </a:cubicBezTo>
                    <a:close/>
                  </a:path>
                </a:pathLst>
              </a:custGeom>
              <a:grpFill/>
              <a:ln>
                <a:noFill/>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217" name="Google Shape;217;p5"/>
              <p:cNvSpPr/>
              <p:nvPr/>
            </p:nvSpPr>
            <p:spPr>
              <a:xfrm>
                <a:off x="4887470" y="4076132"/>
                <a:ext cx="354013" cy="87313"/>
              </a:xfrm>
              <a:custGeom>
                <a:avLst/>
                <a:gdLst/>
                <a:ahLst/>
                <a:cxnLst/>
                <a:rect l="l" t="t" r="r" b="b"/>
                <a:pathLst>
                  <a:path w="223" h="55" extrusionOk="0">
                    <a:moveTo>
                      <a:pt x="23" y="0"/>
                    </a:moveTo>
                    <a:lnTo>
                      <a:pt x="0" y="55"/>
                    </a:lnTo>
                    <a:lnTo>
                      <a:pt x="223" y="55"/>
                    </a:lnTo>
                    <a:lnTo>
                      <a:pt x="199" y="0"/>
                    </a:lnTo>
                    <a:lnTo>
                      <a:pt x="23" y="0"/>
                    </a:lnTo>
                    <a:close/>
                  </a:path>
                </a:pathLst>
              </a:custGeom>
              <a:grpFill/>
              <a:ln>
                <a:noFill/>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218" name="Google Shape;218;p5"/>
              <p:cNvSpPr/>
              <p:nvPr/>
            </p:nvSpPr>
            <p:spPr>
              <a:xfrm>
                <a:off x="4798570" y="3149032"/>
                <a:ext cx="527050" cy="890588"/>
              </a:xfrm>
              <a:custGeom>
                <a:avLst/>
                <a:gdLst/>
                <a:ahLst/>
                <a:cxnLst/>
                <a:rect l="l" t="t" r="r" b="b"/>
                <a:pathLst>
                  <a:path w="376" h="636" extrusionOk="0">
                    <a:moveTo>
                      <a:pt x="61" y="575"/>
                    </a:moveTo>
                    <a:cubicBezTo>
                      <a:pt x="72" y="604"/>
                      <a:pt x="82" y="624"/>
                      <a:pt x="88" y="636"/>
                    </a:cubicBezTo>
                    <a:cubicBezTo>
                      <a:pt x="289" y="636"/>
                      <a:pt x="289" y="636"/>
                      <a:pt x="289" y="636"/>
                    </a:cubicBezTo>
                    <a:cubicBezTo>
                      <a:pt x="295" y="624"/>
                      <a:pt x="305" y="604"/>
                      <a:pt x="316" y="576"/>
                    </a:cubicBezTo>
                    <a:cubicBezTo>
                      <a:pt x="336" y="522"/>
                      <a:pt x="360" y="439"/>
                      <a:pt x="371" y="332"/>
                    </a:cubicBezTo>
                    <a:cubicBezTo>
                      <a:pt x="374" y="293"/>
                      <a:pt x="376" y="251"/>
                      <a:pt x="376" y="205"/>
                    </a:cubicBezTo>
                    <a:cubicBezTo>
                      <a:pt x="375" y="118"/>
                      <a:pt x="356" y="51"/>
                      <a:pt x="331" y="0"/>
                    </a:cubicBezTo>
                    <a:cubicBezTo>
                      <a:pt x="45" y="0"/>
                      <a:pt x="45" y="0"/>
                      <a:pt x="45" y="0"/>
                    </a:cubicBezTo>
                    <a:cubicBezTo>
                      <a:pt x="21" y="51"/>
                      <a:pt x="2" y="118"/>
                      <a:pt x="1" y="205"/>
                    </a:cubicBezTo>
                    <a:cubicBezTo>
                      <a:pt x="0" y="251"/>
                      <a:pt x="2" y="294"/>
                      <a:pt x="6" y="333"/>
                    </a:cubicBezTo>
                    <a:cubicBezTo>
                      <a:pt x="17" y="440"/>
                      <a:pt x="41" y="522"/>
                      <a:pt x="61" y="575"/>
                    </a:cubicBezTo>
                    <a:close/>
                    <a:moveTo>
                      <a:pt x="188" y="65"/>
                    </a:moveTo>
                    <a:cubicBezTo>
                      <a:pt x="233" y="65"/>
                      <a:pt x="269" y="101"/>
                      <a:pt x="269" y="146"/>
                    </a:cubicBezTo>
                    <a:cubicBezTo>
                      <a:pt x="269" y="190"/>
                      <a:pt x="233" y="226"/>
                      <a:pt x="188" y="226"/>
                    </a:cubicBezTo>
                    <a:cubicBezTo>
                      <a:pt x="144" y="226"/>
                      <a:pt x="108" y="190"/>
                      <a:pt x="108" y="146"/>
                    </a:cubicBezTo>
                    <a:cubicBezTo>
                      <a:pt x="108" y="101"/>
                      <a:pt x="144" y="65"/>
                      <a:pt x="188" y="65"/>
                    </a:cubicBezTo>
                    <a:close/>
                  </a:path>
                </a:pathLst>
              </a:custGeom>
              <a:grpFill/>
              <a:ln>
                <a:noFill/>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219" name="Google Shape;219;p5"/>
              <p:cNvSpPr/>
              <p:nvPr/>
            </p:nvSpPr>
            <p:spPr>
              <a:xfrm>
                <a:off x="4984307" y="3276032"/>
                <a:ext cx="157163" cy="153988"/>
              </a:xfrm>
              <a:prstGeom prst="ellipse">
                <a:avLst/>
              </a:prstGeom>
              <a:grpFill/>
              <a:ln>
                <a:noFill/>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220" name="Google Shape;220;p5"/>
              <p:cNvSpPr/>
              <p:nvPr/>
            </p:nvSpPr>
            <p:spPr>
              <a:xfrm>
                <a:off x="3564691" y="4206307"/>
                <a:ext cx="2747963" cy="1327150"/>
              </a:xfrm>
              <a:custGeom>
                <a:avLst/>
                <a:gdLst/>
                <a:ahLst/>
                <a:cxnLst/>
                <a:rect l="l" t="t" r="r" b="b"/>
                <a:pathLst>
                  <a:path w="1956" h="948" extrusionOk="0">
                    <a:moveTo>
                      <a:pt x="917" y="0"/>
                    </a:moveTo>
                    <a:cubicBezTo>
                      <a:pt x="1161" y="0"/>
                      <a:pt x="1161" y="0"/>
                      <a:pt x="1161" y="0"/>
                    </a:cubicBezTo>
                    <a:cubicBezTo>
                      <a:pt x="1183" y="131"/>
                      <a:pt x="1183" y="131"/>
                      <a:pt x="1183" y="131"/>
                    </a:cubicBezTo>
                    <a:cubicBezTo>
                      <a:pt x="1222" y="96"/>
                      <a:pt x="1270" y="76"/>
                      <a:pt x="1322" y="76"/>
                    </a:cubicBezTo>
                    <a:cubicBezTo>
                      <a:pt x="1406" y="76"/>
                      <a:pt x="1479" y="128"/>
                      <a:pt x="1519" y="206"/>
                    </a:cubicBezTo>
                    <a:cubicBezTo>
                      <a:pt x="1525" y="206"/>
                      <a:pt x="1531" y="206"/>
                      <a:pt x="1537" y="206"/>
                    </a:cubicBezTo>
                    <a:cubicBezTo>
                      <a:pt x="1644" y="206"/>
                      <a:pt x="1734" y="292"/>
                      <a:pt x="1760" y="410"/>
                    </a:cubicBezTo>
                    <a:cubicBezTo>
                      <a:pt x="1871" y="429"/>
                      <a:pt x="1956" y="542"/>
                      <a:pt x="1956" y="677"/>
                    </a:cubicBezTo>
                    <a:cubicBezTo>
                      <a:pt x="1956" y="827"/>
                      <a:pt x="1852" y="948"/>
                      <a:pt x="1725" y="948"/>
                    </a:cubicBezTo>
                    <a:cubicBezTo>
                      <a:pt x="1618" y="948"/>
                      <a:pt x="1527" y="861"/>
                      <a:pt x="1502" y="744"/>
                    </a:cubicBezTo>
                    <a:cubicBezTo>
                      <a:pt x="1472" y="808"/>
                      <a:pt x="1445" y="887"/>
                      <a:pt x="1257" y="876"/>
                    </a:cubicBezTo>
                    <a:cubicBezTo>
                      <a:pt x="1032" y="862"/>
                      <a:pt x="1003" y="714"/>
                      <a:pt x="1003" y="714"/>
                    </a:cubicBezTo>
                    <a:cubicBezTo>
                      <a:pt x="1003" y="714"/>
                      <a:pt x="1002" y="897"/>
                      <a:pt x="726" y="883"/>
                    </a:cubicBezTo>
                    <a:cubicBezTo>
                      <a:pt x="713" y="883"/>
                      <a:pt x="700" y="885"/>
                      <a:pt x="688" y="883"/>
                    </a:cubicBezTo>
                    <a:cubicBezTo>
                      <a:pt x="456" y="839"/>
                      <a:pt x="436" y="694"/>
                      <a:pt x="436" y="694"/>
                    </a:cubicBezTo>
                    <a:cubicBezTo>
                      <a:pt x="399" y="782"/>
                      <a:pt x="321" y="843"/>
                      <a:pt x="230" y="843"/>
                    </a:cubicBezTo>
                    <a:cubicBezTo>
                      <a:pt x="103" y="843"/>
                      <a:pt x="0" y="722"/>
                      <a:pt x="0" y="573"/>
                    </a:cubicBezTo>
                    <a:cubicBezTo>
                      <a:pt x="0" y="423"/>
                      <a:pt x="103" y="302"/>
                      <a:pt x="230" y="302"/>
                    </a:cubicBezTo>
                    <a:cubicBezTo>
                      <a:pt x="254" y="302"/>
                      <a:pt x="276" y="306"/>
                      <a:pt x="297" y="314"/>
                    </a:cubicBezTo>
                    <a:cubicBezTo>
                      <a:pt x="335" y="225"/>
                      <a:pt x="413" y="164"/>
                      <a:pt x="503" y="164"/>
                    </a:cubicBezTo>
                    <a:cubicBezTo>
                      <a:pt x="512" y="164"/>
                      <a:pt x="520" y="164"/>
                      <a:pt x="528" y="165"/>
                    </a:cubicBezTo>
                    <a:cubicBezTo>
                      <a:pt x="570" y="99"/>
                      <a:pt x="637" y="56"/>
                      <a:pt x="713" y="56"/>
                    </a:cubicBezTo>
                    <a:cubicBezTo>
                      <a:pt x="779" y="56"/>
                      <a:pt x="838" y="88"/>
                      <a:pt x="880" y="139"/>
                    </a:cubicBezTo>
                    <a:lnTo>
                      <a:pt x="917" y="0"/>
                    </a:lnTo>
                    <a:close/>
                  </a:path>
                </a:pathLst>
              </a:custGeom>
              <a:grpFill/>
              <a:ln>
                <a:noFill/>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221" name="Google Shape;221;p5"/>
              <p:cNvSpPr/>
              <p:nvPr/>
            </p:nvSpPr>
            <p:spPr>
              <a:xfrm>
                <a:off x="4017520" y="4436495"/>
                <a:ext cx="323850" cy="209550"/>
              </a:xfrm>
              <a:custGeom>
                <a:avLst/>
                <a:gdLst/>
                <a:ahLst/>
                <a:cxnLst/>
                <a:rect l="l" t="t" r="r" b="b"/>
                <a:pathLst>
                  <a:path w="231" h="150" extrusionOk="0">
                    <a:moveTo>
                      <a:pt x="0" y="150"/>
                    </a:moveTo>
                    <a:cubicBezTo>
                      <a:pt x="38" y="61"/>
                      <a:pt x="116" y="0"/>
                      <a:pt x="206" y="0"/>
                    </a:cubicBezTo>
                    <a:cubicBezTo>
                      <a:pt x="215" y="0"/>
                      <a:pt x="223" y="0"/>
                      <a:pt x="231" y="1"/>
                    </a:cubicBezTo>
                  </a:path>
                </a:pathLst>
              </a:custGeom>
              <a:grpFill/>
              <a:ln>
                <a:noFill/>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222" name="Google Shape;222;p5"/>
              <p:cNvSpPr/>
              <p:nvPr/>
            </p:nvSpPr>
            <p:spPr>
              <a:xfrm>
                <a:off x="5262120" y="4312670"/>
                <a:ext cx="471488" cy="182563"/>
              </a:xfrm>
              <a:custGeom>
                <a:avLst/>
                <a:gdLst/>
                <a:ahLst/>
                <a:cxnLst/>
                <a:rect l="l" t="t" r="r" b="b"/>
                <a:pathLst>
                  <a:path w="336" h="130" extrusionOk="0">
                    <a:moveTo>
                      <a:pt x="0" y="55"/>
                    </a:moveTo>
                    <a:cubicBezTo>
                      <a:pt x="39" y="20"/>
                      <a:pt x="87" y="0"/>
                      <a:pt x="139" y="0"/>
                    </a:cubicBezTo>
                    <a:cubicBezTo>
                      <a:pt x="223" y="0"/>
                      <a:pt x="296" y="52"/>
                      <a:pt x="336" y="130"/>
                    </a:cubicBezTo>
                  </a:path>
                </a:pathLst>
              </a:custGeom>
              <a:grpFill/>
              <a:ln>
                <a:noFill/>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223" name="Google Shape;223;p5"/>
              <p:cNvSpPr/>
              <p:nvPr/>
            </p:nvSpPr>
            <p:spPr>
              <a:xfrm>
                <a:off x="5733607" y="4495232"/>
                <a:ext cx="338138" cy="285750"/>
              </a:xfrm>
              <a:custGeom>
                <a:avLst/>
                <a:gdLst/>
                <a:ahLst/>
                <a:cxnLst/>
                <a:rect l="l" t="t" r="r" b="b"/>
                <a:pathLst>
                  <a:path w="241" h="204" extrusionOk="0">
                    <a:moveTo>
                      <a:pt x="0" y="0"/>
                    </a:moveTo>
                    <a:cubicBezTo>
                      <a:pt x="6" y="0"/>
                      <a:pt x="12" y="0"/>
                      <a:pt x="18" y="0"/>
                    </a:cubicBezTo>
                    <a:cubicBezTo>
                      <a:pt x="125" y="0"/>
                      <a:pt x="215" y="86"/>
                      <a:pt x="241" y="204"/>
                    </a:cubicBezTo>
                  </a:path>
                </a:pathLst>
              </a:custGeom>
              <a:grpFill/>
              <a:ln>
                <a:noFill/>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224" name="Google Shape;224;p5"/>
              <p:cNvSpPr/>
              <p:nvPr/>
            </p:nvSpPr>
            <p:spPr>
              <a:xfrm>
                <a:off x="4341370" y="4285682"/>
                <a:ext cx="495300" cy="152400"/>
              </a:xfrm>
              <a:custGeom>
                <a:avLst/>
                <a:gdLst/>
                <a:ahLst/>
                <a:cxnLst/>
                <a:rect l="l" t="t" r="r" b="b"/>
                <a:pathLst>
                  <a:path w="352" h="109" extrusionOk="0">
                    <a:moveTo>
                      <a:pt x="0" y="109"/>
                    </a:moveTo>
                    <a:cubicBezTo>
                      <a:pt x="42" y="43"/>
                      <a:pt x="109" y="0"/>
                      <a:pt x="185" y="0"/>
                    </a:cubicBezTo>
                    <a:cubicBezTo>
                      <a:pt x="251" y="0"/>
                      <a:pt x="310" y="32"/>
                      <a:pt x="352" y="83"/>
                    </a:cubicBezTo>
                  </a:path>
                </a:pathLst>
              </a:custGeom>
              <a:grpFill/>
              <a:ln>
                <a:noFill/>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225" name="Google Shape;225;p5"/>
              <p:cNvSpPr/>
              <p:nvPr/>
            </p:nvSpPr>
            <p:spPr>
              <a:xfrm>
                <a:off x="3564691" y="4628580"/>
                <a:ext cx="2747963" cy="904877"/>
              </a:xfrm>
              <a:custGeom>
                <a:avLst/>
                <a:gdLst/>
                <a:ahLst/>
                <a:cxnLst/>
                <a:rect l="l" t="t" r="r" b="b"/>
                <a:pathLst>
                  <a:path w="1956" h="646" extrusionOk="0">
                    <a:moveTo>
                      <a:pt x="297" y="12"/>
                    </a:moveTo>
                    <a:cubicBezTo>
                      <a:pt x="276" y="4"/>
                      <a:pt x="254" y="0"/>
                      <a:pt x="230" y="0"/>
                    </a:cubicBezTo>
                    <a:cubicBezTo>
                      <a:pt x="103" y="0"/>
                      <a:pt x="0" y="121"/>
                      <a:pt x="0" y="271"/>
                    </a:cubicBezTo>
                    <a:cubicBezTo>
                      <a:pt x="0" y="420"/>
                      <a:pt x="103" y="541"/>
                      <a:pt x="230" y="541"/>
                    </a:cubicBezTo>
                    <a:cubicBezTo>
                      <a:pt x="321" y="541"/>
                      <a:pt x="399" y="480"/>
                      <a:pt x="436" y="392"/>
                    </a:cubicBezTo>
                    <a:cubicBezTo>
                      <a:pt x="436" y="392"/>
                      <a:pt x="456" y="537"/>
                      <a:pt x="688" y="581"/>
                    </a:cubicBezTo>
                    <a:cubicBezTo>
                      <a:pt x="700" y="583"/>
                      <a:pt x="713" y="581"/>
                      <a:pt x="726" y="581"/>
                    </a:cubicBezTo>
                    <a:cubicBezTo>
                      <a:pt x="1002" y="595"/>
                      <a:pt x="1003" y="412"/>
                      <a:pt x="1003" y="412"/>
                    </a:cubicBezTo>
                    <a:cubicBezTo>
                      <a:pt x="1003" y="412"/>
                      <a:pt x="1032" y="560"/>
                      <a:pt x="1257" y="574"/>
                    </a:cubicBezTo>
                    <a:cubicBezTo>
                      <a:pt x="1445" y="585"/>
                      <a:pt x="1472" y="506"/>
                      <a:pt x="1502" y="442"/>
                    </a:cubicBezTo>
                    <a:cubicBezTo>
                      <a:pt x="1527" y="559"/>
                      <a:pt x="1618" y="646"/>
                      <a:pt x="1725" y="646"/>
                    </a:cubicBezTo>
                    <a:cubicBezTo>
                      <a:pt x="1852" y="646"/>
                      <a:pt x="1956" y="525"/>
                      <a:pt x="1956" y="375"/>
                    </a:cubicBezTo>
                    <a:cubicBezTo>
                      <a:pt x="1956" y="240"/>
                      <a:pt x="1871" y="127"/>
                      <a:pt x="1760" y="108"/>
                    </a:cubicBezTo>
                  </a:path>
                </a:pathLst>
              </a:custGeom>
              <a:grpFill/>
              <a:ln>
                <a:noFill/>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226" name="Google Shape;226;p5"/>
              <p:cNvSpPr/>
              <p:nvPr/>
            </p:nvSpPr>
            <p:spPr>
              <a:xfrm>
                <a:off x="4836670" y="4206307"/>
                <a:ext cx="425450" cy="195263"/>
              </a:xfrm>
              <a:custGeom>
                <a:avLst/>
                <a:gdLst/>
                <a:ahLst/>
                <a:cxnLst/>
                <a:rect l="l" t="t" r="r" b="b"/>
                <a:pathLst>
                  <a:path w="268" h="123" extrusionOk="0">
                    <a:moveTo>
                      <a:pt x="0" y="123"/>
                    </a:moveTo>
                    <a:lnTo>
                      <a:pt x="32" y="0"/>
                    </a:lnTo>
                    <a:lnTo>
                      <a:pt x="248" y="0"/>
                    </a:lnTo>
                    <a:lnTo>
                      <a:pt x="268" y="116"/>
                    </a:lnTo>
                  </a:path>
                </a:pathLst>
              </a:custGeom>
              <a:grpFill/>
              <a:ln>
                <a:noFill/>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sp>
            <p:nvSpPr>
              <p:cNvPr id="227" name="Google Shape;227;p5"/>
              <p:cNvSpPr/>
              <p:nvPr/>
            </p:nvSpPr>
            <p:spPr>
              <a:xfrm>
                <a:off x="4881120" y="2941070"/>
                <a:ext cx="363538" cy="171450"/>
              </a:xfrm>
              <a:custGeom>
                <a:avLst/>
                <a:gdLst/>
                <a:ahLst/>
                <a:cxnLst/>
                <a:rect l="l" t="t" r="r" b="b"/>
                <a:pathLst>
                  <a:path w="259" h="123" extrusionOk="0">
                    <a:moveTo>
                      <a:pt x="259" y="123"/>
                    </a:moveTo>
                    <a:cubicBezTo>
                      <a:pt x="204" y="29"/>
                      <a:pt x="129" y="0"/>
                      <a:pt x="129" y="0"/>
                    </a:cubicBezTo>
                    <a:cubicBezTo>
                      <a:pt x="129" y="0"/>
                      <a:pt x="55" y="29"/>
                      <a:pt x="0" y="123"/>
                    </a:cubicBezTo>
                    <a:lnTo>
                      <a:pt x="259" y="123"/>
                    </a:lnTo>
                    <a:close/>
                  </a:path>
                </a:pathLst>
              </a:custGeom>
              <a:grpFill/>
              <a:ln>
                <a:noFill/>
              </a:ln>
            </p:spPr>
            <p:txBody>
              <a:bodyPr spcFirstLastPara="1" wrap="square" lIns="45700" tIns="22825" rIns="45700" bIns="228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9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grpSp>
      </p:grpSp>
      <p:grpSp>
        <p:nvGrpSpPr>
          <p:cNvPr id="2" name="Google Shape;113;p4">
            <a:extLst>
              <a:ext uri="{FF2B5EF4-FFF2-40B4-BE49-F238E27FC236}">
                <a16:creationId xmlns:a16="http://schemas.microsoft.com/office/drawing/2014/main" id="{8B4E7088-E01E-68EE-FD88-D8311EF3205A}"/>
              </a:ext>
            </a:extLst>
          </p:cNvPr>
          <p:cNvGrpSpPr/>
          <p:nvPr/>
        </p:nvGrpSpPr>
        <p:grpSpPr>
          <a:xfrm>
            <a:off x="-27028" y="6203556"/>
            <a:ext cx="12220940" cy="654444"/>
            <a:chOff x="-27028" y="6203556"/>
            <a:chExt cx="12220940" cy="654444"/>
          </a:xfrm>
        </p:grpSpPr>
        <p:sp>
          <p:nvSpPr>
            <p:cNvPr id="3" name="Google Shape;114;p4">
              <a:extLst>
                <a:ext uri="{FF2B5EF4-FFF2-40B4-BE49-F238E27FC236}">
                  <a16:creationId xmlns:a16="http://schemas.microsoft.com/office/drawing/2014/main" id="{E2ED63D1-B02E-B486-CC67-5D643C06250F}"/>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4" name="Google Shape;115;p4">
              <a:extLst>
                <a:ext uri="{FF2B5EF4-FFF2-40B4-BE49-F238E27FC236}">
                  <a16:creationId xmlns:a16="http://schemas.microsoft.com/office/drawing/2014/main" id="{FA80D99C-FDAC-9DEA-CB5F-77A450903962}"/>
                </a:ext>
              </a:extLst>
            </p:cNvPr>
            <p:cNvGrpSpPr/>
            <p:nvPr/>
          </p:nvGrpSpPr>
          <p:grpSpPr>
            <a:xfrm>
              <a:off x="-27028" y="6203556"/>
              <a:ext cx="12220940" cy="502558"/>
              <a:chOff x="-27028" y="6203556"/>
              <a:chExt cx="12220940" cy="502558"/>
            </a:xfrm>
          </p:grpSpPr>
          <p:pic>
            <p:nvPicPr>
              <p:cNvPr id="5" name="Google Shape;116;p4">
                <a:extLst>
                  <a:ext uri="{FF2B5EF4-FFF2-40B4-BE49-F238E27FC236}">
                    <a16:creationId xmlns:a16="http://schemas.microsoft.com/office/drawing/2014/main" id="{7AB6F726-A9E6-9A6F-7666-A2E4798F95B6}"/>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6" name="Google Shape;117;p4">
                <a:extLst>
                  <a:ext uri="{FF2B5EF4-FFF2-40B4-BE49-F238E27FC236}">
                    <a16:creationId xmlns:a16="http://schemas.microsoft.com/office/drawing/2014/main" id="{7B12CD91-6985-DD57-BC3B-76574ED4F05E}"/>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23">
                                            <p:txEl>
                                              <p:pRg st="0" end="0"/>
                                            </p:txEl>
                                          </p:spTgt>
                                        </p:tgtEl>
                                        <p:attrNameLst>
                                          <p:attrName>style.visibility</p:attrName>
                                        </p:attrNameLst>
                                      </p:cBhvr>
                                      <p:to>
                                        <p:strVal val="visible"/>
                                      </p:to>
                                    </p:set>
                                    <p:animEffect transition="in" filter="wipe(down)">
                                      <p:cBhvr>
                                        <p:cTn id="7" dur="500"/>
                                        <p:tgtEl>
                                          <p:spTgt spid="12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2"/>
                                        </p:tgtEl>
                                        <p:attrNameLst>
                                          <p:attrName>style.visibility</p:attrName>
                                        </p:attrNameLst>
                                      </p:cBhvr>
                                      <p:to>
                                        <p:strVal val="visible"/>
                                      </p:to>
                                    </p:set>
                                    <p:animEffect transition="in" filter="fade">
                                      <p:cBhvr>
                                        <p:cTn id="10" dur="500"/>
                                        <p:tgtEl>
                                          <p:spTgt spid="122"/>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1" fill="hold" nodeType="clickEffect">
                                  <p:stCondLst>
                                    <p:cond delay="0"/>
                                  </p:stCondLst>
                                  <p:childTnLst>
                                    <p:set>
                                      <p:cBhvr>
                                        <p:cTn id="14" dur="1" fill="hold">
                                          <p:stCondLst>
                                            <p:cond delay="0"/>
                                          </p:stCondLst>
                                        </p:cTn>
                                        <p:tgtEl>
                                          <p:spTgt spid="156"/>
                                        </p:tgtEl>
                                        <p:attrNameLst>
                                          <p:attrName>style.visibility</p:attrName>
                                        </p:attrNameLst>
                                      </p:cBhvr>
                                      <p:to>
                                        <p:strVal val="visible"/>
                                      </p:to>
                                    </p:set>
                                    <p:anim calcmode="lin" valueType="num">
                                      <p:cBhvr additive="base">
                                        <p:cTn id="15" dur="500" fill="hold"/>
                                        <p:tgtEl>
                                          <p:spTgt spid="156"/>
                                        </p:tgtEl>
                                        <p:attrNameLst>
                                          <p:attrName>ppt_x</p:attrName>
                                        </p:attrNameLst>
                                      </p:cBhvr>
                                      <p:tavLst>
                                        <p:tav tm="0">
                                          <p:val>
                                            <p:strVal val="#ppt_x"/>
                                          </p:val>
                                        </p:tav>
                                        <p:tav tm="100000">
                                          <p:val>
                                            <p:strVal val="#ppt_x"/>
                                          </p:val>
                                        </p:tav>
                                      </p:tavLst>
                                    </p:anim>
                                    <p:anim calcmode="lin" valueType="num">
                                      <p:cBhvr additive="base">
                                        <p:cTn id="16" dur="500" fill="hold"/>
                                        <p:tgtEl>
                                          <p:spTgt spid="156"/>
                                        </p:tgtEl>
                                        <p:attrNameLst>
                                          <p:attrName>ppt_y</p:attrName>
                                        </p:attrNameLst>
                                      </p:cBhvr>
                                      <p:tavLst>
                                        <p:tav tm="0">
                                          <p:val>
                                            <p:strVal val="0-#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1"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0-#ppt_h/2"/>
                                          </p:val>
                                        </p:tav>
                                        <p:tav tm="100000">
                                          <p:val>
                                            <p:strVal val="#ppt_y"/>
                                          </p:val>
                                        </p:tav>
                                      </p:tavLst>
                                    </p:anim>
                                  </p:childTnLst>
                                </p:cTn>
                              </p:par>
                              <p:par>
                                <p:cTn id="23" presetID="2" presetClass="entr" presetSubtype="1" fill="hold" nodeType="withEffect">
                                  <p:stCondLst>
                                    <p:cond delay="0"/>
                                  </p:stCondLst>
                                  <p:childTnLst>
                                    <p:set>
                                      <p:cBhvr>
                                        <p:cTn id="24" dur="1" fill="hold">
                                          <p:stCondLst>
                                            <p:cond delay="0"/>
                                          </p:stCondLst>
                                        </p:cTn>
                                        <p:tgtEl>
                                          <p:spTgt spid="200"/>
                                        </p:tgtEl>
                                        <p:attrNameLst>
                                          <p:attrName>style.visibility</p:attrName>
                                        </p:attrNameLst>
                                      </p:cBhvr>
                                      <p:to>
                                        <p:strVal val="visible"/>
                                      </p:to>
                                    </p:set>
                                    <p:anim calcmode="lin" valueType="num">
                                      <p:cBhvr additive="base">
                                        <p:cTn id="25" dur="500" fill="hold"/>
                                        <p:tgtEl>
                                          <p:spTgt spid="200"/>
                                        </p:tgtEl>
                                        <p:attrNameLst>
                                          <p:attrName>ppt_x</p:attrName>
                                        </p:attrNameLst>
                                      </p:cBhvr>
                                      <p:tavLst>
                                        <p:tav tm="0">
                                          <p:val>
                                            <p:strVal val="#ppt_x"/>
                                          </p:val>
                                        </p:tav>
                                        <p:tav tm="100000">
                                          <p:val>
                                            <p:strVal val="#ppt_x"/>
                                          </p:val>
                                        </p:tav>
                                      </p:tavLst>
                                    </p:anim>
                                    <p:anim calcmode="lin" valueType="num">
                                      <p:cBhvr additive="base">
                                        <p:cTn id="26" dur="500" fill="hold"/>
                                        <p:tgtEl>
                                          <p:spTgt spid="200"/>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 fill="hold" nodeType="clickEffect">
                                  <p:stCondLst>
                                    <p:cond delay="0"/>
                                  </p:stCondLst>
                                  <p:childTnLst>
                                    <p:set>
                                      <p:cBhvr>
                                        <p:cTn id="30" dur="1" fill="hold">
                                          <p:stCondLst>
                                            <p:cond delay="0"/>
                                          </p:stCondLst>
                                        </p:cTn>
                                        <p:tgtEl>
                                          <p:spTgt spid="124"/>
                                        </p:tgtEl>
                                        <p:attrNameLst>
                                          <p:attrName>style.visibility</p:attrName>
                                        </p:attrNameLst>
                                      </p:cBhvr>
                                      <p:to>
                                        <p:strVal val="visible"/>
                                      </p:to>
                                    </p:set>
                                    <p:anim calcmode="lin" valueType="num">
                                      <p:cBhvr additive="base">
                                        <p:cTn id="31" dur="500" fill="hold"/>
                                        <p:tgtEl>
                                          <p:spTgt spid="124"/>
                                        </p:tgtEl>
                                        <p:attrNameLst>
                                          <p:attrName>ppt_x</p:attrName>
                                        </p:attrNameLst>
                                      </p:cBhvr>
                                      <p:tavLst>
                                        <p:tav tm="0">
                                          <p:val>
                                            <p:strVal val="#ppt_x"/>
                                          </p:val>
                                        </p:tav>
                                        <p:tav tm="100000">
                                          <p:val>
                                            <p:strVal val="#ppt_x"/>
                                          </p:val>
                                        </p:tav>
                                      </p:tavLst>
                                    </p:anim>
                                    <p:anim calcmode="lin" valueType="num">
                                      <p:cBhvr additive="base">
                                        <p:cTn id="32" dur="500" fill="hold"/>
                                        <p:tgtEl>
                                          <p:spTgt spid="124"/>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 fill="hold" nodeType="clickEffect">
                                  <p:stCondLst>
                                    <p:cond delay="0"/>
                                  </p:stCondLst>
                                  <p:childTnLst>
                                    <p:set>
                                      <p:cBhvr>
                                        <p:cTn id="36" dur="1" fill="hold">
                                          <p:stCondLst>
                                            <p:cond delay="0"/>
                                          </p:stCondLst>
                                        </p:cTn>
                                        <p:tgtEl>
                                          <p:spTgt spid="176"/>
                                        </p:tgtEl>
                                        <p:attrNameLst>
                                          <p:attrName>style.visibility</p:attrName>
                                        </p:attrNameLst>
                                      </p:cBhvr>
                                      <p:to>
                                        <p:strVal val="visible"/>
                                      </p:to>
                                    </p:set>
                                    <p:anim calcmode="lin" valueType="num">
                                      <p:cBhvr additive="base">
                                        <p:cTn id="37" dur="500" fill="hold"/>
                                        <p:tgtEl>
                                          <p:spTgt spid="176"/>
                                        </p:tgtEl>
                                        <p:attrNameLst>
                                          <p:attrName>ppt_x</p:attrName>
                                        </p:attrNameLst>
                                      </p:cBhvr>
                                      <p:tavLst>
                                        <p:tav tm="0">
                                          <p:val>
                                            <p:strVal val="#ppt_x"/>
                                          </p:val>
                                        </p:tav>
                                        <p:tav tm="100000">
                                          <p:val>
                                            <p:strVal val="#ppt_x"/>
                                          </p:val>
                                        </p:tav>
                                      </p:tavLst>
                                    </p:anim>
                                    <p:anim calcmode="lin" valueType="num">
                                      <p:cBhvr additive="base">
                                        <p:cTn id="38" dur="500" fill="hold"/>
                                        <p:tgtEl>
                                          <p:spTgt spid="17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7"/>
          <p:cNvSpPr/>
          <p:nvPr/>
        </p:nvSpPr>
        <p:spPr>
          <a:xfrm>
            <a:off x="3013670" y="342095"/>
            <a:ext cx="6139543" cy="63094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C000"/>
              </a:buClr>
              <a:buSzPts val="3500"/>
              <a:buFont typeface="Poppins"/>
              <a:buNone/>
              <a:tabLst/>
              <a:defRPr/>
            </a:pPr>
            <a:r>
              <a:rPr kumimoji="0" lang="en-US" sz="3500" b="1" i="0" u="none" strike="noStrike" kern="0" cap="none" spc="0" normalizeH="0" baseline="0" noProof="0" dirty="0">
                <a:ln>
                  <a:noFill/>
                </a:ln>
                <a:solidFill>
                  <a:srgbClr val="FFC000"/>
                </a:solidFill>
                <a:effectLst/>
                <a:uLnTx/>
                <a:uFillTx/>
                <a:latin typeface="Poppins"/>
                <a:ea typeface="Poppins"/>
                <a:cs typeface="Poppins"/>
                <a:sym typeface="Poppins"/>
              </a:rPr>
              <a:t>Key Challenges of Scaling</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244" name="Google Shape;244;p7"/>
          <p:cNvSpPr/>
          <p:nvPr/>
        </p:nvSpPr>
        <p:spPr>
          <a:xfrm>
            <a:off x="6368403" y="1658257"/>
            <a:ext cx="1625600" cy="1770743"/>
          </a:xfrm>
          <a:prstGeom prst="roundRect">
            <a:avLst>
              <a:gd name="adj" fmla="val 9524"/>
            </a:avLst>
          </a:prstGeom>
          <a:solidFill>
            <a:srgbClr val="FFC00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endParaRPr>
          </a:p>
        </p:txBody>
      </p:sp>
      <p:sp>
        <p:nvSpPr>
          <p:cNvPr id="245" name="Google Shape;245;p7"/>
          <p:cNvSpPr/>
          <p:nvPr/>
        </p:nvSpPr>
        <p:spPr>
          <a:xfrm>
            <a:off x="4205770" y="1658257"/>
            <a:ext cx="1625600" cy="1770743"/>
          </a:xfrm>
          <a:prstGeom prst="roundRect">
            <a:avLst>
              <a:gd name="adj" fmla="val 9524"/>
            </a:avLst>
          </a:prstGeom>
          <a:solidFill>
            <a:srgbClr val="FFC00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endParaRPr>
          </a:p>
        </p:txBody>
      </p:sp>
      <p:sp>
        <p:nvSpPr>
          <p:cNvPr id="246" name="Google Shape;246;p7"/>
          <p:cNvSpPr/>
          <p:nvPr/>
        </p:nvSpPr>
        <p:spPr>
          <a:xfrm>
            <a:off x="6368403" y="3907972"/>
            <a:ext cx="1625600" cy="1770743"/>
          </a:xfrm>
          <a:prstGeom prst="roundRect">
            <a:avLst>
              <a:gd name="adj" fmla="val 9524"/>
            </a:avLst>
          </a:prstGeom>
          <a:solidFill>
            <a:srgbClr val="FFC00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endParaRPr>
          </a:p>
        </p:txBody>
      </p:sp>
      <p:sp>
        <p:nvSpPr>
          <p:cNvPr id="247" name="Google Shape;247;p7"/>
          <p:cNvSpPr/>
          <p:nvPr/>
        </p:nvSpPr>
        <p:spPr>
          <a:xfrm>
            <a:off x="4205770" y="3907972"/>
            <a:ext cx="1625600" cy="1770743"/>
          </a:xfrm>
          <a:prstGeom prst="roundRect">
            <a:avLst>
              <a:gd name="adj" fmla="val 9524"/>
            </a:avLst>
          </a:prstGeom>
          <a:solidFill>
            <a:srgbClr val="FFC00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endParaRPr>
          </a:p>
        </p:txBody>
      </p:sp>
      <p:sp>
        <p:nvSpPr>
          <p:cNvPr id="248" name="Google Shape;248;p7"/>
          <p:cNvSpPr/>
          <p:nvPr/>
        </p:nvSpPr>
        <p:spPr>
          <a:xfrm>
            <a:off x="8812269" y="2287881"/>
            <a:ext cx="2266017" cy="923289"/>
          </a:xfrm>
          <a:prstGeom prst="rect">
            <a:avLst/>
          </a:prstGeom>
          <a:noFill/>
          <a:ln>
            <a:noFill/>
          </a:ln>
        </p:spPr>
        <p:txBody>
          <a:bodyPr spcFirstLastPara="1" wrap="square" lIns="91425" tIns="45700" rIns="91425" bIns="45700" anchor="t" anchorCtr="0">
            <a:spAutoFit/>
          </a:bodyPr>
          <a:lstStyle/>
          <a:p>
            <a:pPr marL="171450" marR="0" lvl="0" indent="-171450" algn="l" defTabSz="914400" rtl="0" eaLnBrk="1" fontAlgn="auto" latinLnBrk="0" hangingPunct="1">
              <a:lnSpc>
                <a:spcPct val="150000"/>
              </a:lnSpc>
              <a:spcBef>
                <a:spcPts val="0"/>
              </a:spcBef>
              <a:spcAft>
                <a:spcPts val="0"/>
              </a:spcAft>
              <a:buClr>
                <a:srgbClr val="FFFFFF"/>
              </a:buClr>
              <a:buSzPts val="1200"/>
              <a:buFont typeface="Arial"/>
              <a:buChar char="•"/>
              <a:tabLst/>
              <a:defRPr/>
            </a:pPr>
            <a:r>
              <a:rPr kumimoji="0" lang="en-US" sz="1200" b="0" i="0" u="none" strike="noStrike" kern="0" cap="none" spc="0" normalizeH="0" baseline="0" noProof="0" dirty="0">
                <a:ln>
                  <a:noFill/>
                </a:ln>
                <a:solidFill>
                  <a:srgbClr val="FFFFFF"/>
                </a:solidFill>
                <a:effectLst/>
                <a:uLnTx/>
                <a:uFillTx/>
                <a:latin typeface="Poppins"/>
                <a:ea typeface="Poppins"/>
                <a:cs typeface="Poppins"/>
                <a:sym typeface="Poppins"/>
              </a:rPr>
              <a:t>Values and Beliefs</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a:p>
            <a:pPr marL="171450" marR="0" lvl="0" indent="-171450" algn="l" defTabSz="914400" rtl="0" eaLnBrk="1" fontAlgn="auto" latinLnBrk="0" hangingPunct="1">
              <a:lnSpc>
                <a:spcPct val="150000"/>
              </a:lnSpc>
              <a:spcBef>
                <a:spcPts val="0"/>
              </a:spcBef>
              <a:spcAft>
                <a:spcPts val="0"/>
              </a:spcAft>
              <a:buClr>
                <a:srgbClr val="FFFFFF"/>
              </a:buClr>
              <a:buSzPts val="1200"/>
              <a:buFont typeface="Arial"/>
              <a:buChar char="•"/>
              <a:tabLst/>
              <a:defRPr/>
            </a:pPr>
            <a:r>
              <a:rPr kumimoji="0" lang="en-US" sz="1200" b="0" i="0" u="none" strike="noStrike" kern="0" cap="none" spc="0" normalizeH="0" baseline="0" noProof="0" dirty="0" err="1">
                <a:ln>
                  <a:noFill/>
                </a:ln>
                <a:solidFill>
                  <a:srgbClr val="FFFFFF"/>
                </a:solidFill>
                <a:effectLst/>
                <a:uLnTx/>
                <a:uFillTx/>
                <a:latin typeface="Poppins"/>
                <a:ea typeface="Poppins"/>
                <a:cs typeface="Poppins"/>
                <a:sym typeface="Poppins"/>
              </a:rPr>
              <a:t>Behaviours</a:t>
            </a:r>
            <a:r>
              <a:rPr kumimoji="0" lang="en-US" sz="1200" b="0" i="0" u="none" strike="noStrike" kern="0" cap="none" spc="0" normalizeH="0" baseline="0" noProof="0" dirty="0">
                <a:ln>
                  <a:noFill/>
                </a:ln>
                <a:solidFill>
                  <a:srgbClr val="FFFFFF"/>
                </a:solidFill>
                <a:effectLst/>
                <a:uLnTx/>
                <a:uFillTx/>
                <a:latin typeface="Poppins"/>
                <a:ea typeface="Poppins"/>
                <a:cs typeface="Poppins"/>
                <a:sym typeface="Poppins"/>
              </a:rPr>
              <a:t> and Norms</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a:p>
            <a:pPr marL="171450" marR="0" lvl="0" indent="-171450" algn="l" defTabSz="914400" rtl="0" eaLnBrk="1" fontAlgn="auto" latinLnBrk="0" hangingPunct="1">
              <a:lnSpc>
                <a:spcPct val="150000"/>
              </a:lnSpc>
              <a:spcBef>
                <a:spcPts val="0"/>
              </a:spcBef>
              <a:spcAft>
                <a:spcPts val="0"/>
              </a:spcAft>
              <a:buClr>
                <a:srgbClr val="FFFFFF"/>
              </a:buClr>
              <a:buSzPts val="1200"/>
              <a:buFont typeface="Arial"/>
              <a:buChar char="•"/>
              <a:tabLst/>
              <a:defRPr/>
            </a:pPr>
            <a:r>
              <a:rPr kumimoji="0" lang="en-US" sz="1200" b="0" i="0" u="none" strike="noStrike" kern="0" cap="none" spc="0" normalizeH="0" baseline="0" noProof="0" dirty="0">
                <a:ln>
                  <a:noFill/>
                </a:ln>
                <a:solidFill>
                  <a:srgbClr val="FFFFFF"/>
                </a:solidFill>
                <a:effectLst/>
                <a:uLnTx/>
                <a:uFillTx/>
                <a:latin typeface="Poppins"/>
                <a:ea typeface="Poppins"/>
                <a:cs typeface="Poppins"/>
                <a:sym typeface="Poppins"/>
              </a:rPr>
              <a:t>Innovation drivers</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249" name="Google Shape;249;p7"/>
          <p:cNvSpPr/>
          <p:nvPr/>
        </p:nvSpPr>
        <p:spPr>
          <a:xfrm>
            <a:off x="8812268" y="1879478"/>
            <a:ext cx="2452403" cy="40006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25000"/>
              </a:lnSpc>
              <a:spcBef>
                <a:spcPts val="0"/>
              </a:spcBef>
              <a:spcAft>
                <a:spcPts val="0"/>
              </a:spcAft>
              <a:buClr>
                <a:srgbClr val="FFC000"/>
              </a:buClr>
              <a:buSzPts val="1600"/>
              <a:buFont typeface="Poppins"/>
              <a:buNone/>
              <a:tabLst/>
              <a:defRPr/>
            </a:pPr>
            <a:r>
              <a:rPr kumimoji="0" lang="en-US" sz="1600" b="1" i="0" u="none" strike="noStrike" kern="0" cap="none" spc="0" normalizeH="0" baseline="0" noProof="0" dirty="0">
                <a:ln>
                  <a:noFill/>
                </a:ln>
                <a:solidFill>
                  <a:srgbClr val="FFC000"/>
                </a:solidFill>
                <a:effectLst/>
                <a:uLnTx/>
                <a:uFillTx/>
                <a:latin typeface="Poppins"/>
                <a:ea typeface="Poppins"/>
                <a:cs typeface="Poppins"/>
                <a:sym typeface="Poppins"/>
              </a:rPr>
              <a:t>Cultural Shifts</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250" name="Google Shape;250;p7"/>
          <p:cNvSpPr/>
          <p:nvPr/>
        </p:nvSpPr>
        <p:spPr>
          <a:xfrm>
            <a:off x="8812269" y="4566889"/>
            <a:ext cx="2545418" cy="923289"/>
          </a:xfrm>
          <a:prstGeom prst="rect">
            <a:avLst/>
          </a:prstGeom>
          <a:noFill/>
          <a:ln>
            <a:noFill/>
          </a:ln>
        </p:spPr>
        <p:txBody>
          <a:bodyPr spcFirstLastPara="1" wrap="square" lIns="91425" tIns="45700" rIns="91425" bIns="45700" anchor="t" anchorCtr="0">
            <a:spAutoFit/>
          </a:bodyPr>
          <a:lstStyle/>
          <a:p>
            <a:pPr marL="171450" marR="0" lvl="0" indent="-171450" algn="l" defTabSz="914400" rtl="0" eaLnBrk="1" fontAlgn="auto" latinLnBrk="0" hangingPunct="1">
              <a:lnSpc>
                <a:spcPct val="150000"/>
              </a:lnSpc>
              <a:spcBef>
                <a:spcPts val="0"/>
              </a:spcBef>
              <a:spcAft>
                <a:spcPts val="0"/>
              </a:spcAft>
              <a:buClr>
                <a:srgbClr val="FFFFFF"/>
              </a:buClr>
              <a:buSzPts val="1200"/>
              <a:buFont typeface="Arial"/>
              <a:buChar char="•"/>
              <a:tabLst/>
              <a:defRPr/>
            </a:pPr>
            <a:r>
              <a:rPr kumimoji="0" lang="en-US" sz="1200" b="0" i="0" u="none" strike="noStrike" kern="0" cap="none" spc="0" normalizeH="0" baseline="0" noProof="0" dirty="0">
                <a:ln>
                  <a:noFill/>
                </a:ln>
                <a:solidFill>
                  <a:srgbClr val="FFFFFF"/>
                </a:solidFill>
                <a:effectLst/>
                <a:uLnTx/>
                <a:uFillTx/>
                <a:latin typeface="Poppins"/>
                <a:ea typeface="Poppins"/>
                <a:cs typeface="Poppins"/>
                <a:sym typeface="Poppins"/>
              </a:rPr>
              <a:t>Stakeholder reluctance</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a:p>
            <a:pPr marL="171450" marR="0" lvl="0" indent="-171450" algn="l" defTabSz="914400" rtl="0" eaLnBrk="1" fontAlgn="auto" latinLnBrk="0" hangingPunct="1">
              <a:lnSpc>
                <a:spcPct val="150000"/>
              </a:lnSpc>
              <a:spcBef>
                <a:spcPts val="0"/>
              </a:spcBef>
              <a:spcAft>
                <a:spcPts val="0"/>
              </a:spcAft>
              <a:buClr>
                <a:srgbClr val="FFFFFF"/>
              </a:buClr>
              <a:buSzPts val="1200"/>
              <a:buFont typeface="Arial"/>
              <a:buChar char="•"/>
              <a:tabLst/>
              <a:defRPr/>
            </a:pPr>
            <a:r>
              <a:rPr kumimoji="0" lang="en-US" sz="1200" b="0" i="0" u="none" strike="noStrike" kern="0" cap="none" spc="0" normalizeH="0" baseline="0" noProof="0" dirty="0">
                <a:ln>
                  <a:noFill/>
                </a:ln>
                <a:solidFill>
                  <a:srgbClr val="FFFFFF"/>
                </a:solidFill>
                <a:effectLst/>
                <a:uLnTx/>
                <a:uFillTx/>
                <a:latin typeface="Poppins"/>
                <a:ea typeface="Poppins"/>
                <a:cs typeface="Poppins"/>
                <a:sym typeface="Poppins"/>
              </a:rPr>
              <a:t>Communicating change</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a:p>
            <a:pPr marL="171450" marR="0" lvl="0" indent="-171450" algn="l" defTabSz="914400" rtl="0" eaLnBrk="1" fontAlgn="auto" latinLnBrk="0" hangingPunct="1">
              <a:lnSpc>
                <a:spcPct val="150000"/>
              </a:lnSpc>
              <a:spcBef>
                <a:spcPts val="0"/>
              </a:spcBef>
              <a:spcAft>
                <a:spcPts val="0"/>
              </a:spcAft>
              <a:buClr>
                <a:srgbClr val="FFFFFF"/>
              </a:buClr>
              <a:buSzPts val="1200"/>
              <a:buFont typeface="Arial"/>
              <a:buChar char="•"/>
              <a:tabLst/>
              <a:defRPr/>
            </a:pPr>
            <a:r>
              <a:rPr kumimoji="0" lang="en-US" sz="1200" b="0" i="0" u="none" strike="noStrike" kern="0" cap="none" spc="0" normalizeH="0" baseline="0" noProof="0" dirty="0">
                <a:ln>
                  <a:noFill/>
                </a:ln>
                <a:solidFill>
                  <a:srgbClr val="FFFFFF"/>
                </a:solidFill>
                <a:effectLst/>
                <a:uLnTx/>
                <a:uFillTx/>
                <a:latin typeface="Poppins"/>
                <a:ea typeface="Poppins"/>
                <a:cs typeface="Poppins"/>
                <a:sym typeface="Poppins"/>
              </a:rPr>
              <a:t>Building trust &amp; commitment</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251" name="Google Shape;251;p7"/>
          <p:cNvSpPr/>
          <p:nvPr/>
        </p:nvSpPr>
        <p:spPr>
          <a:xfrm>
            <a:off x="8812268" y="4148840"/>
            <a:ext cx="2349474" cy="40006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25000"/>
              </a:lnSpc>
              <a:spcBef>
                <a:spcPts val="0"/>
              </a:spcBef>
              <a:spcAft>
                <a:spcPts val="0"/>
              </a:spcAft>
              <a:buClr>
                <a:srgbClr val="FFC000"/>
              </a:buClr>
              <a:buSzPts val="1600"/>
              <a:buFont typeface="Poppins"/>
              <a:buNone/>
              <a:tabLst/>
              <a:defRPr/>
            </a:pPr>
            <a:r>
              <a:rPr kumimoji="0" lang="en-US" sz="1600" b="1" i="0" u="none" strike="noStrike" kern="0" cap="none" spc="0" normalizeH="0" baseline="0" noProof="0" dirty="0">
                <a:ln>
                  <a:noFill/>
                </a:ln>
                <a:solidFill>
                  <a:srgbClr val="FFC000"/>
                </a:solidFill>
                <a:effectLst/>
                <a:uLnTx/>
                <a:uFillTx/>
                <a:latin typeface="Poppins"/>
                <a:ea typeface="Poppins"/>
                <a:cs typeface="Poppins"/>
                <a:sym typeface="Poppins"/>
              </a:rPr>
              <a:t>Change Resistance</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252" name="Google Shape;252;p7"/>
          <p:cNvSpPr/>
          <p:nvPr/>
        </p:nvSpPr>
        <p:spPr>
          <a:xfrm>
            <a:off x="1121487" y="2287881"/>
            <a:ext cx="2266017" cy="646290"/>
          </a:xfrm>
          <a:prstGeom prst="rect">
            <a:avLst/>
          </a:prstGeom>
          <a:noFill/>
          <a:ln>
            <a:noFill/>
          </a:ln>
        </p:spPr>
        <p:txBody>
          <a:bodyPr spcFirstLastPara="1" wrap="square" lIns="91425" tIns="45700" rIns="91425" bIns="45700" anchor="t" anchorCtr="0">
            <a:spAutoFit/>
          </a:bodyPr>
          <a:lstStyle/>
          <a:p>
            <a:pPr marL="171450" marR="0" lvl="0" indent="-171450" algn="r" defTabSz="914400" rtl="0" eaLnBrk="1" fontAlgn="auto" latinLnBrk="0" hangingPunct="1">
              <a:lnSpc>
                <a:spcPct val="150000"/>
              </a:lnSpc>
              <a:spcBef>
                <a:spcPts val="0"/>
              </a:spcBef>
              <a:spcAft>
                <a:spcPts val="0"/>
              </a:spcAft>
              <a:buClr>
                <a:srgbClr val="FFFFFF"/>
              </a:buClr>
              <a:buSzPts val="1200"/>
              <a:buFont typeface="Arial"/>
              <a:buChar char="•"/>
              <a:tabLst/>
              <a:defRPr/>
            </a:pPr>
            <a:r>
              <a:rPr kumimoji="0" lang="en-US" sz="1200" b="0" i="0" u="none" strike="noStrike" kern="0" cap="none" spc="0" normalizeH="0" baseline="0" noProof="0" dirty="0">
                <a:ln>
                  <a:noFill/>
                </a:ln>
                <a:solidFill>
                  <a:srgbClr val="FFFFFF"/>
                </a:solidFill>
                <a:effectLst/>
                <a:uLnTx/>
                <a:uFillTx/>
                <a:latin typeface="Poppins"/>
                <a:ea typeface="Poppins"/>
                <a:cs typeface="Poppins"/>
                <a:sym typeface="Poppins"/>
              </a:rPr>
              <a:t>Leadership</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a:p>
            <a:pPr marL="171450" marR="0" lvl="0" indent="-171450" algn="r" defTabSz="914400" rtl="0" eaLnBrk="1" fontAlgn="auto" latinLnBrk="0" hangingPunct="1">
              <a:lnSpc>
                <a:spcPct val="150000"/>
              </a:lnSpc>
              <a:spcBef>
                <a:spcPts val="0"/>
              </a:spcBef>
              <a:spcAft>
                <a:spcPts val="0"/>
              </a:spcAft>
              <a:buClr>
                <a:srgbClr val="FFFFFF"/>
              </a:buClr>
              <a:buSzPts val="1200"/>
              <a:buFont typeface="Arial"/>
              <a:buChar char="•"/>
              <a:tabLst/>
              <a:defRPr/>
            </a:pPr>
            <a:r>
              <a:rPr kumimoji="0" lang="en-US" sz="1200" b="0" i="0" u="none" strike="noStrike" kern="0" cap="none" spc="0" normalizeH="0" baseline="0" noProof="0" dirty="0">
                <a:ln>
                  <a:noFill/>
                </a:ln>
                <a:solidFill>
                  <a:srgbClr val="FFFFFF"/>
                </a:solidFill>
                <a:effectLst/>
                <a:uLnTx/>
                <a:uFillTx/>
                <a:latin typeface="Poppins"/>
                <a:ea typeface="Poppins"/>
                <a:cs typeface="Poppins"/>
                <a:sym typeface="Poppins"/>
              </a:rPr>
              <a:t>Employee transitions</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253" name="Google Shape;253;p7"/>
          <p:cNvSpPr/>
          <p:nvPr/>
        </p:nvSpPr>
        <p:spPr>
          <a:xfrm>
            <a:off x="286916" y="1879478"/>
            <a:ext cx="3100588" cy="400069"/>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25000"/>
              </a:lnSpc>
              <a:spcBef>
                <a:spcPts val="0"/>
              </a:spcBef>
              <a:spcAft>
                <a:spcPts val="0"/>
              </a:spcAft>
              <a:buClr>
                <a:srgbClr val="FFC000"/>
              </a:buClr>
              <a:buSzPts val="1600"/>
              <a:buFont typeface="Poppins"/>
              <a:buNone/>
              <a:tabLst/>
              <a:defRPr/>
            </a:pPr>
            <a:r>
              <a:rPr kumimoji="0" lang="en-US" sz="1600" b="1" i="0" u="none" strike="noStrike" kern="0" cap="none" spc="0" normalizeH="0" baseline="0" noProof="0" dirty="0">
                <a:ln>
                  <a:noFill/>
                </a:ln>
                <a:solidFill>
                  <a:srgbClr val="FFC000"/>
                </a:solidFill>
                <a:effectLst/>
                <a:uLnTx/>
                <a:uFillTx/>
                <a:latin typeface="Poppins"/>
                <a:ea typeface="Poppins"/>
                <a:cs typeface="Poppins"/>
                <a:sym typeface="Poppins"/>
              </a:rPr>
              <a:t>Resource Management</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254" name="Google Shape;254;p7"/>
          <p:cNvSpPr/>
          <p:nvPr/>
        </p:nvSpPr>
        <p:spPr>
          <a:xfrm>
            <a:off x="1121487" y="4566889"/>
            <a:ext cx="2266017" cy="923289"/>
          </a:xfrm>
          <a:prstGeom prst="rect">
            <a:avLst/>
          </a:prstGeom>
          <a:noFill/>
          <a:ln>
            <a:noFill/>
          </a:ln>
        </p:spPr>
        <p:txBody>
          <a:bodyPr spcFirstLastPara="1" wrap="square" lIns="91425" tIns="45700" rIns="91425" bIns="45700" anchor="t" anchorCtr="0">
            <a:spAutoFit/>
          </a:bodyPr>
          <a:lstStyle/>
          <a:p>
            <a:pPr marL="171450" marR="0" lvl="0" indent="-171450" algn="r" defTabSz="914400" rtl="0" eaLnBrk="1" fontAlgn="auto" latinLnBrk="0" hangingPunct="1">
              <a:lnSpc>
                <a:spcPct val="150000"/>
              </a:lnSpc>
              <a:spcBef>
                <a:spcPts val="0"/>
              </a:spcBef>
              <a:spcAft>
                <a:spcPts val="0"/>
              </a:spcAft>
              <a:buClr>
                <a:srgbClr val="FFFFFF"/>
              </a:buClr>
              <a:buSzPts val="1200"/>
              <a:buFont typeface="Arial"/>
              <a:buChar char="•"/>
              <a:tabLst/>
              <a:defRPr/>
            </a:pPr>
            <a:r>
              <a:rPr kumimoji="0" lang="en-US" sz="1200" b="0" i="0" u="none" strike="noStrike" kern="0" cap="none" spc="0" normalizeH="0" baseline="0" noProof="0" dirty="0">
                <a:ln>
                  <a:noFill/>
                </a:ln>
                <a:solidFill>
                  <a:srgbClr val="FFFFFF"/>
                </a:solidFill>
                <a:effectLst/>
                <a:uLnTx/>
                <a:uFillTx/>
                <a:latin typeface="Poppins"/>
                <a:ea typeface="Poppins"/>
                <a:cs typeface="Poppins"/>
                <a:sym typeface="Poppins"/>
              </a:rPr>
              <a:t>Economy</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a:p>
            <a:pPr marL="171450" marR="0" lvl="0" indent="-171450" algn="r" defTabSz="914400" rtl="0" eaLnBrk="1" fontAlgn="auto" latinLnBrk="0" hangingPunct="1">
              <a:lnSpc>
                <a:spcPct val="150000"/>
              </a:lnSpc>
              <a:spcBef>
                <a:spcPts val="0"/>
              </a:spcBef>
              <a:spcAft>
                <a:spcPts val="0"/>
              </a:spcAft>
              <a:buClr>
                <a:srgbClr val="FFFFFF"/>
              </a:buClr>
              <a:buSzPts val="1200"/>
              <a:buFont typeface="Arial"/>
              <a:buChar char="•"/>
              <a:tabLst/>
              <a:defRPr/>
            </a:pPr>
            <a:r>
              <a:rPr kumimoji="0" lang="en-US" sz="1200" b="0" i="0" u="none" strike="noStrike" kern="0" cap="none" spc="0" normalizeH="0" baseline="0" noProof="0" dirty="0">
                <a:ln>
                  <a:noFill/>
                </a:ln>
                <a:solidFill>
                  <a:srgbClr val="FFFFFF"/>
                </a:solidFill>
                <a:effectLst/>
                <a:uLnTx/>
                <a:uFillTx/>
                <a:latin typeface="Poppins"/>
                <a:ea typeface="Poppins"/>
                <a:cs typeface="Poppins"/>
                <a:sym typeface="Poppins"/>
              </a:rPr>
              <a:t>Competition</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a:p>
            <a:pPr marL="171450" marR="0" lvl="0" indent="-171450" algn="r" defTabSz="914400" rtl="0" eaLnBrk="1" fontAlgn="auto" latinLnBrk="0" hangingPunct="1">
              <a:lnSpc>
                <a:spcPct val="150000"/>
              </a:lnSpc>
              <a:spcBef>
                <a:spcPts val="0"/>
              </a:spcBef>
              <a:spcAft>
                <a:spcPts val="0"/>
              </a:spcAft>
              <a:buClr>
                <a:srgbClr val="FFFFFF"/>
              </a:buClr>
              <a:buSzPts val="1200"/>
              <a:buFont typeface="Arial"/>
              <a:buChar char="•"/>
              <a:tabLst/>
              <a:defRPr/>
            </a:pPr>
            <a:r>
              <a:rPr kumimoji="0" lang="en-US" sz="1200" b="0" i="0" u="none" strike="noStrike" kern="0" cap="none" spc="0" normalizeH="0" baseline="0" noProof="0" dirty="0">
                <a:ln>
                  <a:noFill/>
                </a:ln>
                <a:solidFill>
                  <a:srgbClr val="FFFFFF"/>
                </a:solidFill>
                <a:effectLst/>
                <a:uLnTx/>
                <a:uFillTx/>
                <a:latin typeface="Poppins"/>
                <a:ea typeface="Poppins"/>
                <a:cs typeface="Poppins"/>
                <a:sym typeface="Poppins"/>
              </a:rPr>
              <a:t>Industry Trends</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255" name="Google Shape;255;p7"/>
          <p:cNvSpPr/>
          <p:nvPr/>
        </p:nvSpPr>
        <p:spPr>
          <a:xfrm>
            <a:off x="1331162" y="4158486"/>
            <a:ext cx="2056342" cy="400069"/>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25000"/>
              </a:lnSpc>
              <a:spcBef>
                <a:spcPts val="0"/>
              </a:spcBef>
              <a:spcAft>
                <a:spcPts val="0"/>
              </a:spcAft>
              <a:buClr>
                <a:srgbClr val="FFC000"/>
              </a:buClr>
              <a:buSzPts val="1600"/>
              <a:buFont typeface="Poppins"/>
              <a:buNone/>
              <a:tabLst/>
              <a:defRPr/>
            </a:pPr>
            <a:r>
              <a:rPr kumimoji="0" lang="en-US" sz="1600" b="1" i="0" u="none" strike="noStrike" kern="0" cap="none" spc="0" normalizeH="0" baseline="0" noProof="0" dirty="0">
                <a:ln>
                  <a:noFill/>
                </a:ln>
                <a:solidFill>
                  <a:srgbClr val="FFC000"/>
                </a:solidFill>
                <a:effectLst/>
                <a:uLnTx/>
                <a:uFillTx/>
                <a:latin typeface="Poppins"/>
                <a:ea typeface="Poppins"/>
                <a:cs typeface="Poppins"/>
                <a:sym typeface="Poppins"/>
              </a:rPr>
              <a:t>Market Dynamics</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sp>
        <p:nvSpPr>
          <p:cNvPr id="256" name="Google Shape;256;p7"/>
          <p:cNvSpPr/>
          <p:nvPr/>
        </p:nvSpPr>
        <p:spPr>
          <a:xfrm>
            <a:off x="4689165" y="2214223"/>
            <a:ext cx="658810" cy="658810"/>
          </a:xfrm>
          <a:custGeom>
            <a:avLst/>
            <a:gdLst/>
            <a:ahLst/>
            <a:cxnLst/>
            <a:rect l="l" t="t" r="r" b="b"/>
            <a:pathLst>
              <a:path w="160" h="160" extrusionOk="0">
                <a:moveTo>
                  <a:pt x="94" y="0"/>
                </a:moveTo>
                <a:cubicBezTo>
                  <a:pt x="64" y="0"/>
                  <a:pt x="38" y="7"/>
                  <a:pt x="30" y="17"/>
                </a:cubicBezTo>
                <a:cubicBezTo>
                  <a:pt x="13" y="22"/>
                  <a:pt x="2" y="28"/>
                  <a:pt x="0" y="37"/>
                </a:cubicBezTo>
                <a:cubicBezTo>
                  <a:pt x="0" y="37"/>
                  <a:pt x="0" y="37"/>
                  <a:pt x="0" y="37"/>
                </a:cubicBezTo>
                <a:cubicBezTo>
                  <a:pt x="0" y="136"/>
                  <a:pt x="0" y="136"/>
                  <a:pt x="0" y="136"/>
                </a:cubicBezTo>
                <a:cubicBezTo>
                  <a:pt x="0" y="136"/>
                  <a:pt x="0" y="136"/>
                  <a:pt x="0" y="136"/>
                </a:cubicBezTo>
                <a:cubicBezTo>
                  <a:pt x="4" y="149"/>
                  <a:pt x="32" y="160"/>
                  <a:pt x="66" y="160"/>
                </a:cubicBezTo>
                <a:cubicBezTo>
                  <a:pt x="96" y="160"/>
                  <a:pt x="122" y="153"/>
                  <a:pt x="130" y="143"/>
                </a:cubicBezTo>
                <a:cubicBezTo>
                  <a:pt x="147" y="138"/>
                  <a:pt x="158" y="132"/>
                  <a:pt x="160" y="124"/>
                </a:cubicBezTo>
                <a:cubicBezTo>
                  <a:pt x="160" y="124"/>
                  <a:pt x="160" y="124"/>
                  <a:pt x="160" y="121"/>
                </a:cubicBezTo>
                <a:cubicBezTo>
                  <a:pt x="160" y="26"/>
                  <a:pt x="160" y="26"/>
                  <a:pt x="160" y="26"/>
                </a:cubicBezTo>
                <a:cubicBezTo>
                  <a:pt x="160" y="13"/>
                  <a:pt x="137" y="0"/>
                  <a:pt x="94" y="0"/>
                </a:cubicBezTo>
                <a:close/>
                <a:moveTo>
                  <a:pt x="128" y="104"/>
                </a:moveTo>
                <a:cubicBezTo>
                  <a:pt x="128" y="104"/>
                  <a:pt x="128" y="104"/>
                  <a:pt x="128" y="104"/>
                </a:cubicBezTo>
                <a:cubicBezTo>
                  <a:pt x="126" y="107"/>
                  <a:pt x="126" y="107"/>
                  <a:pt x="126" y="107"/>
                </a:cubicBezTo>
                <a:cubicBezTo>
                  <a:pt x="126" y="107"/>
                  <a:pt x="126" y="107"/>
                  <a:pt x="126" y="107"/>
                </a:cubicBezTo>
                <a:cubicBezTo>
                  <a:pt x="126" y="109"/>
                  <a:pt x="126" y="109"/>
                  <a:pt x="126" y="109"/>
                </a:cubicBezTo>
                <a:cubicBezTo>
                  <a:pt x="124" y="109"/>
                  <a:pt x="124" y="109"/>
                  <a:pt x="124" y="109"/>
                </a:cubicBezTo>
                <a:cubicBezTo>
                  <a:pt x="124" y="109"/>
                  <a:pt x="124" y="109"/>
                  <a:pt x="124" y="111"/>
                </a:cubicBezTo>
                <a:cubicBezTo>
                  <a:pt x="122" y="111"/>
                  <a:pt x="122" y="111"/>
                  <a:pt x="122" y="111"/>
                </a:cubicBezTo>
                <a:cubicBezTo>
                  <a:pt x="122" y="111"/>
                  <a:pt x="122" y="111"/>
                  <a:pt x="119" y="111"/>
                </a:cubicBezTo>
                <a:cubicBezTo>
                  <a:pt x="119" y="113"/>
                  <a:pt x="119" y="113"/>
                  <a:pt x="119" y="113"/>
                </a:cubicBezTo>
                <a:cubicBezTo>
                  <a:pt x="117" y="113"/>
                  <a:pt x="117" y="113"/>
                  <a:pt x="117" y="113"/>
                </a:cubicBezTo>
                <a:cubicBezTo>
                  <a:pt x="117" y="113"/>
                  <a:pt x="117" y="113"/>
                  <a:pt x="117" y="113"/>
                </a:cubicBezTo>
                <a:cubicBezTo>
                  <a:pt x="115" y="113"/>
                  <a:pt x="115" y="115"/>
                  <a:pt x="113" y="115"/>
                </a:cubicBezTo>
                <a:cubicBezTo>
                  <a:pt x="113" y="115"/>
                  <a:pt x="113" y="115"/>
                  <a:pt x="113" y="115"/>
                </a:cubicBezTo>
                <a:cubicBezTo>
                  <a:pt x="107" y="117"/>
                  <a:pt x="100" y="119"/>
                  <a:pt x="92" y="121"/>
                </a:cubicBezTo>
                <a:cubicBezTo>
                  <a:pt x="90" y="121"/>
                  <a:pt x="90" y="121"/>
                  <a:pt x="90" y="121"/>
                </a:cubicBezTo>
                <a:cubicBezTo>
                  <a:pt x="90" y="121"/>
                  <a:pt x="87" y="121"/>
                  <a:pt x="85" y="121"/>
                </a:cubicBezTo>
                <a:cubicBezTo>
                  <a:pt x="85" y="121"/>
                  <a:pt x="85" y="121"/>
                  <a:pt x="83" y="121"/>
                </a:cubicBezTo>
                <a:cubicBezTo>
                  <a:pt x="83" y="121"/>
                  <a:pt x="81" y="121"/>
                  <a:pt x="79" y="121"/>
                </a:cubicBezTo>
                <a:cubicBezTo>
                  <a:pt x="77" y="121"/>
                  <a:pt x="77" y="121"/>
                  <a:pt x="77" y="121"/>
                </a:cubicBezTo>
                <a:cubicBezTo>
                  <a:pt x="75" y="121"/>
                  <a:pt x="75" y="121"/>
                  <a:pt x="73" y="121"/>
                </a:cubicBezTo>
                <a:cubicBezTo>
                  <a:pt x="70" y="121"/>
                  <a:pt x="68" y="121"/>
                  <a:pt x="66" y="121"/>
                </a:cubicBezTo>
                <a:cubicBezTo>
                  <a:pt x="64" y="121"/>
                  <a:pt x="62" y="121"/>
                  <a:pt x="60" y="121"/>
                </a:cubicBezTo>
                <a:cubicBezTo>
                  <a:pt x="60" y="121"/>
                  <a:pt x="58" y="121"/>
                  <a:pt x="55" y="121"/>
                </a:cubicBezTo>
                <a:cubicBezTo>
                  <a:pt x="55" y="121"/>
                  <a:pt x="55" y="121"/>
                  <a:pt x="53" y="121"/>
                </a:cubicBezTo>
                <a:cubicBezTo>
                  <a:pt x="53" y="121"/>
                  <a:pt x="51" y="121"/>
                  <a:pt x="49" y="121"/>
                </a:cubicBezTo>
                <a:cubicBezTo>
                  <a:pt x="49" y="121"/>
                  <a:pt x="49" y="121"/>
                  <a:pt x="49" y="121"/>
                </a:cubicBezTo>
                <a:cubicBezTo>
                  <a:pt x="47" y="121"/>
                  <a:pt x="45" y="121"/>
                  <a:pt x="43" y="121"/>
                </a:cubicBezTo>
                <a:cubicBezTo>
                  <a:pt x="43" y="121"/>
                  <a:pt x="43" y="121"/>
                  <a:pt x="43" y="121"/>
                </a:cubicBezTo>
                <a:cubicBezTo>
                  <a:pt x="34" y="119"/>
                  <a:pt x="26" y="117"/>
                  <a:pt x="19" y="115"/>
                </a:cubicBezTo>
                <a:cubicBezTo>
                  <a:pt x="19" y="115"/>
                  <a:pt x="19" y="115"/>
                  <a:pt x="19" y="115"/>
                </a:cubicBezTo>
                <a:cubicBezTo>
                  <a:pt x="17" y="113"/>
                  <a:pt x="17" y="113"/>
                  <a:pt x="17" y="113"/>
                </a:cubicBezTo>
                <a:cubicBezTo>
                  <a:pt x="17" y="113"/>
                  <a:pt x="17" y="113"/>
                  <a:pt x="17" y="113"/>
                </a:cubicBezTo>
                <a:cubicBezTo>
                  <a:pt x="15" y="113"/>
                  <a:pt x="15" y="113"/>
                  <a:pt x="13" y="113"/>
                </a:cubicBezTo>
                <a:cubicBezTo>
                  <a:pt x="13" y="111"/>
                  <a:pt x="13" y="111"/>
                  <a:pt x="13" y="111"/>
                </a:cubicBezTo>
                <a:cubicBezTo>
                  <a:pt x="13" y="111"/>
                  <a:pt x="13" y="111"/>
                  <a:pt x="11" y="111"/>
                </a:cubicBezTo>
                <a:cubicBezTo>
                  <a:pt x="11" y="111"/>
                  <a:pt x="11" y="111"/>
                  <a:pt x="11" y="111"/>
                </a:cubicBezTo>
                <a:cubicBezTo>
                  <a:pt x="11" y="109"/>
                  <a:pt x="9" y="109"/>
                  <a:pt x="9" y="109"/>
                </a:cubicBezTo>
                <a:cubicBezTo>
                  <a:pt x="9" y="109"/>
                  <a:pt x="9" y="109"/>
                  <a:pt x="9" y="109"/>
                </a:cubicBezTo>
                <a:cubicBezTo>
                  <a:pt x="9" y="107"/>
                  <a:pt x="9" y="107"/>
                  <a:pt x="9" y="107"/>
                </a:cubicBezTo>
                <a:cubicBezTo>
                  <a:pt x="6" y="107"/>
                  <a:pt x="6" y="107"/>
                  <a:pt x="6" y="107"/>
                </a:cubicBezTo>
                <a:cubicBezTo>
                  <a:pt x="6" y="107"/>
                  <a:pt x="6" y="107"/>
                  <a:pt x="6" y="104"/>
                </a:cubicBezTo>
                <a:cubicBezTo>
                  <a:pt x="6" y="104"/>
                  <a:pt x="6" y="104"/>
                  <a:pt x="6" y="104"/>
                </a:cubicBezTo>
                <a:cubicBezTo>
                  <a:pt x="6" y="104"/>
                  <a:pt x="6" y="104"/>
                  <a:pt x="6" y="104"/>
                </a:cubicBezTo>
                <a:cubicBezTo>
                  <a:pt x="6" y="102"/>
                  <a:pt x="6" y="102"/>
                  <a:pt x="6" y="102"/>
                </a:cubicBezTo>
                <a:cubicBezTo>
                  <a:pt x="6" y="102"/>
                  <a:pt x="6" y="102"/>
                  <a:pt x="6" y="102"/>
                </a:cubicBezTo>
                <a:cubicBezTo>
                  <a:pt x="6" y="100"/>
                  <a:pt x="6" y="100"/>
                  <a:pt x="6" y="100"/>
                </a:cubicBezTo>
                <a:cubicBezTo>
                  <a:pt x="6" y="81"/>
                  <a:pt x="6" y="81"/>
                  <a:pt x="6" y="81"/>
                </a:cubicBezTo>
                <a:cubicBezTo>
                  <a:pt x="6" y="81"/>
                  <a:pt x="6" y="81"/>
                  <a:pt x="6" y="81"/>
                </a:cubicBezTo>
                <a:cubicBezTo>
                  <a:pt x="6" y="81"/>
                  <a:pt x="6" y="81"/>
                  <a:pt x="9" y="83"/>
                </a:cubicBezTo>
                <a:cubicBezTo>
                  <a:pt x="17" y="90"/>
                  <a:pt x="38" y="96"/>
                  <a:pt x="66" y="96"/>
                </a:cubicBezTo>
                <a:cubicBezTo>
                  <a:pt x="96" y="96"/>
                  <a:pt x="115" y="90"/>
                  <a:pt x="126" y="83"/>
                </a:cubicBezTo>
                <a:cubicBezTo>
                  <a:pt x="126" y="81"/>
                  <a:pt x="128" y="81"/>
                  <a:pt x="128" y="81"/>
                </a:cubicBezTo>
                <a:cubicBezTo>
                  <a:pt x="128" y="100"/>
                  <a:pt x="128" y="100"/>
                  <a:pt x="128" y="100"/>
                </a:cubicBezTo>
                <a:cubicBezTo>
                  <a:pt x="128" y="100"/>
                  <a:pt x="128" y="100"/>
                  <a:pt x="128" y="102"/>
                </a:cubicBezTo>
                <a:cubicBezTo>
                  <a:pt x="128" y="102"/>
                  <a:pt x="128" y="102"/>
                  <a:pt x="128" y="102"/>
                </a:cubicBezTo>
                <a:cubicBezTo>
                  <a:pt x="128" y="102"/>
                  <a:pt x="128" y="102"/>
                  <a:pt x="128" y="104"/>
                </a:cubicBezTo>
                <a:cubicBezTo>
                  <a:pt x="128" y="104"/>
                  <a:pt x="128" y="104"/>
                  <a:pt x="128" y="104"/>
                </a:cubicBezTo>
                <a:close/>
                <a:moveTo>
                  <a:pt x="6" y="49"/>
                </a:moveTo>
                <a:cubicBezTo>
                  <a:pt x="9" y="51"/>
                  <a:pt x="9" y="51"/>
                  <a:pt x="11" y="51"/>
                </a:cubicBezTo>
                <a:cubicBezTo>
                  <a:pt x="11" y="51"/>
                  <a:pt x="11" y="51"/>
                  <a:pt x="11" y="51"/>
                </a:cubicBezTo>
                <a:cubicBezTo>
                  <a:pt x="11" y="54"/>
                  <a:pt x="13" y="54"/>
                  <a:pt x="13" y="54"/>
                </a:cubicBezTo>
                <a:cubicBezTo>
                  <a:pt x="13" y="54"/>
                  <a:pt x="13" y="54"/>
                  <a:pt x="13" y="54"/>
                </a:cubicBezTo>
                <a:cubicBezTo>
                  <a:pt x="15" y="56"/>
                  <a:pt x="15" y="56"/>
                  <a:pt x="17" y="56"/>
                </a:cubicBezTo>
                <a:cubicBezTo>
                  <a:pt x="17" y="56"/>
                  <a:pt x="17" y="56"/>
                  <a:pt x="17" y="56"/>
                </a:cubicBezTo>
                <a:cubicBezTo>
                  <a:pt x="19" y="56"/>
                  <a:pt x="19" y="58"/>
                  <a:pt x="21" y="58"/>
                </a:cubicBezTo>
                <a:cubicBezTo>
                  <a:pt x="21" y="58"/>
                  <a:pt x="21" y="58"/>
                  <a:pt x="21" y="58"/>
                </a:cubicBezTo>
                <a:cubicBezTo>
                  <a:pt x="23" y="58"/>
                  <a:pt x="26" y="58"/>
                  <a:pt x="26" y="60"/>
                </a:cubicBezTo>
                <a:cubicBezTo>
                  <a:pt x="26" y="60"/>
                  <a:pt x="26" y="60"/>
                  <a:pt x="28" y="60"/>
                </a:cubicBezTo>
                <a:cubicBezTo>
                  <a:pt x="28" y="60"/>
                  <a:pt x="30" y="60"/>
                  <a:pt x="32" y="60"/>
                </a:cubicBezTo>
                <a:cubicBezTo>
                  <a:pt x="32" y="60"/>
                  <a:pt x="32" y="60"/>
                  <a:pt x="32" y="60"/>
                </a:cubicBezTo>
                <a:cubicBezTo>
                  <a:pt x="34" y="62"/>
                  <a:pt x="36" y="62"/>
                  <a:pt x="36" y="62"/>
                </a:cubicBezTo>
                <a:cubicBezTo>
                  <a:pt x="38" y="62"/>
                  <a:pt x="38" y="62"/>
                  <a:pt x="38" y="62"/>
                </a:cubicBezTo>
                <a:cubicBezTo>
                  <a:pt x="41" y="62"/>
                  <a:pt x="43" y="62"/>
                  <a:pt x="43" y="62"/>
                </a:cubicBezTo>
                <a:cubicBezTo>
                  <a:pt x="45" y="62"/>
                  <a:pt x="45" y="62"/>
                  <a:pt x="45" y="62"/>
                </a:cubicBezTo>
                <a:cubicBezTo>
                  <a:pt x="47" y="62"/>
                  <a:pt x="49" y="64"/>
                  <a:pt x="51" y="64"/>
                </a:cubicBezTo>
                <a:cubicBezTo>
                  <a:pt x="51" y="64"/>
                  <a:pt x="51" y="64"/>
                  <a:pt x="53" y="64"/>
                </a:cubicBezTo>
                <a:cubicBezTo>
                  <a:pt x="53" y="64"/>
                  <a:pt x="55" y="64"/>
                  <a:pt x="58" y="64"/>
                </a:cubicBezTo>
                <a:cubicBezTo>
                  <a:pt x="60" y="64"/>
                  <a:pt x="60" y="64"/>
                  <a:pt x="60" y="64"/>
                </a:cubicBezTo>
                <a:cubicBezTo>
                  <a:pt x="62" y="64"/>
                  <a:pt x="64" y="64"/>
                  <a:pt x="66" y="64"/>
                </a:cubicBezTo>
                <a:cubicBezTo>
                  <a:pt x="68" y="64"/>
                  <a:pt x="73" y="64"/>
                  <a:pt x="75" y="64"/>
                </a:cubicBezTo>
                <a:cubicBezTo>
                  <a:pt x="75" y="64"/>
                  <a:pt x="75" y="64"/>
                  <a:pt x="75" y="64"/>
                </a:cubicBezTo>
                <a:cubicBezTo>
                  <a:pt x="77" y="64"/>
                  <a:pt x="79" y="64"/>
                  <a:pt x="81" y="64"/>
                </a:cubicBezTo>
                <a:cubicBezTo>
                  <a:pt x="81" y="64"/>
                  <a:pt x="81" y="64"/>
                  <a:pt x="83" y="64"/>
                </a:cubicBezTo>
                <a:cubicBezTo>
                  <a:pt x="85" y="64"/>
                  <a:pt x="87" y="62"/>
                  <a:pt x="90" y="62"/>
                </a:cubicBezTo>
                <a:cubicBezTo>
                  <a:pt x="90" y="62"/>
                  <a:pt x="90" y="62"/>
                  <a:pt x="90" y="62"/>
                </a:cubicBezTo>
                <a:cubicBezTo>
                  <a:pt x="92" y="62"/>
                  <a:pt x="94" y="62"/>
                  <a:pt x="94" y="62"/>
                </a:cubicBezTo>
                <a:cubicBezTo>
                  <a:pt x="96" y="62"/>
                  <a:pt x="96" y="62"/>
                  <a:pt x="96" y="62"/>
                </a:cubicBezTo>
                <a:cubicBezTo>
                  <a:pt x="98" y="62"/>
                  <a:pt x="100" y="62"/>
                  <a:pt x="100" y="60"/>
                </a:cubicBezTo>
                <a:cubicBezTo>
                  <a:pt x="100" y="60"/>
                  <a:pt x="100" y="60"/>
                  <a:pt x="102" y="60"/>
                </a:cubicBezTo>
                <a:cubicBezTo>
                  <a:pt x="102" y="60"/>
                  <a:pt x="105" y="60"/>
                  <a:pt x="107" y="60"/>
                </a:cubicBezTo>
                <a:cubicBezTo>
                  <a:pt x="107" y="60"/>
                  <a:pt x="107" y="60"/>
                  <a:pt x="107" y="60"/>
                </a:cubicBezTo>
                <a:cubicBezTo>
                  <a:pt x="109" y="58"/>
                  <a:pt x="111" y="58"/>
                  <a:pt x="111" y="58"/>
                </a:cubicBezTo>
                <a:cubicBezTo>
                  <a:pt x="111" y="58"/>
                  <a:pt x="111" y="58"/>
                  <a:pt x="113" y="58"/>
                </a:cubicBezTo>
                <a:cubicBezTo>
                  <a:pt x="115" y="56"/>
                  <a:pt x="115" y="56"/>
                  <a:pt x="115" y="56"/>
                </a:cubicBezTo>
                <a:cubicBezTo>
                  <a:pt x="117" y="56"/>
                  <a:pt x="117" y="56"/>
                  <a:pt x="117" y="56"/>
                </a:cubicBezTo>
                <a:cubicBezTo>
                  <a:pt x="117" y="56"/>
                  <a:pt x="119" y="56"/>
                  <a:pt x="119" y="54"/>
                </a:cubicBezTo>
                <a:cubicBezTo>
                  <a:pt x="119" y="54"/>
                  <a:pt x="119" y="54"/>
                  <a:pt x="122" y="54"/>
                </a:cubicBezTo>
                <a:cubicBezTo>
                  <a:pt x="122" y="54"/>
                  <a:pt x="122" y="54"/>
                  <a:pt x="124" y="51"/>
                </a:cubicBezTo>
                <a:cubicBezTo>
                  <a:pt x="124" y="51"/>
                  <a:pt x="124" y="51"/>
                  <a:pt x="124" y="51"/>
                </a:cubicBezTo>
                <a:cubicBezTo>
                  <a:pt x="124" y="51"/>
                  <a:pt x="126" y="51"/>
                  <a:pt x="126" y="49"/>
                </a:cubicBezTo>
                <a:cubicBezTo>
                  <a:pt x="126" y="49"/>
                  <a:pt x="126" y="49"/>
                  <a:pt x="128" y="49"/>
                </a:cubicBezTo>
                <a:cubicBezTo>
                  <a:pt x="128" y="49"/>
                  <a:pt x="128" y="49"/>
                  <a:pt x="128" y="49"/>
                </a:cubicBezTo>
                <a:cubicBezTo>
                  <a:pt x="128" y="68"/>
                  <a:pt x="128" y="68"/>
                  <a:pt x="128" y="68"/>
                </a:cubicBezTo>
                <a:cubicBezTo>
                  <a:pt x="128" y="68"/>
                  <a:pt x="128" y="68"/>
                  <a:pt x="128" y="71"/>
                </a:cubicBezTo>
                <a:cubicBezTo>
                  <a:pt x="128" y="71"/>
                  <a:pt x="128" y="71"/>
                  <a:pt x="128" y="71"/>
                </a:cubicBezTo>
                <a:cubicBezTo>
                  <a:pt x="128" y="71"/>
                  <a:pt x="128" y="71"/>
                  <a:pt x="128" y="73"/>
                </a:cubicBezTo>
                <a:cubicBezTo>
                  <a:pt x="128" y="73"/>
                  <a:pt x="128" y="73"/>
                  <a:pt x="128" y="73"/>
                </a:cubicBezTo>
                <a:cubicBezTo>
                  <a:pt x="128" y="73"/>
                  <a:pt x="128" y="73"/>
                  <a:pt x="128" y="73"/>
                </a:cubicBezTo>
                <a:cubicBezTo>
                  <a:pt x="126" y="75"/>
                  <a:pt x="126" y="75"/>
                  <a:pt x="126" y="75"/>
                </a:cubicBezTo>
                <a:cubicBezTo>
                  <a:pt x="126" y="75"/>
                  <a:pt x="126" y="75"/>
                  <a:pt x="126" y="75"/>
                </a:cubicBezTo>
                <a:cubicBezTo>
                  <a:pt x="126" y="77"/>
                  <a:pt x="126" y="77"/>
                  <a:pt x="126" y="77"/>
                </a:cubicBezTo>
                <a:cubicBezTo>
                  <a:pt x="124" y="77"/>
                  <a:pt x="124" y="77"/>
                  <a:pt x="124" y="77"/>
                </a:cubicBezTo>
                <a:cubicBezTo>
                  <a:pt x="124" y="77"/>
                  <a:pt x="124" y="77"/>
                  <a:pt x="124" y="79"/>
                </a:cubicBezTo>
                <a:cubicBezTo>
                  <a:pt x="122" y="79"/>
                  <a:pt x="122" y="79"/>
                  <a:pt x="122" y="79"/>
                </a:cubicBezTo>
                <a:cubicBezTo>
                  <a:pt x="122" y="79"/>
                  <a:pt x="122" y="79"/>
                  <a:pt x="119" y="79"/>
                </a:cubicBezTo>
                <a:cubicBezTo>
                  <a:pt x="119" y="81"/>
                  <a:pt x="119" y="81"/>
                  <a:pt x="119" y="81"/>
                </a:cubicBezTo>
                <a:cubicBezTo>
                  <a:pt x="117" y="81"/>
                  <a:pt x="117" y="81"/>
                  <a:pt x="117" y="81"/>
                </a:cubicBezTo>
                <a:cubicBezTo>
                  <a:pt x="117" y="81"/>
                  <a:pt x="117" y="81"/>
                  <a:pt x="117" y="81"/>
                </a:cubicBezTo>
                <a:cubicBezTo>
                  <a:pt x="115" y="81"/>
                  <a:pt x="115" y="83"/>
                  <a:pt x="113" y="83"/>
                </a:cubicBezTo>
                <a:cubicBezTo>
                  <a:pt x="113" y="83"/>
                  <a:pt x="113" y="83"/>
                  <a:pt x="113" y="83"/>
                </a:cubicBezTo>
                <a:cubicBezTo>
                  <a:pt x="107" y="85"/>
                  <a:pt x="100" y="88"/>
                  <a:pt x="92" y="90"/>
                </a:cubicBezTo>
                <a:cubicBezTo>
                  <a:pt x="90" y="90"/>
                  <a:pt x="90" y="90"/>
                  <a:pt x="90" y="90"/>
                </a:cubicBezTo>
                <a:cubicBezTo>
                  <a:pt x="90" y="90"/>
                  <a:pt x="87" y="90"/>
                  <a:pt x="85" y="90"/>
                </a:cubicBezTo>
                <a:cubicBezTo>
                  <a:pt x="85" y="90"/>
                  <a:pt x="85" y="90"/>
                  <a:pt x="83" y="90"/>
                </a:cubicBezTo>
                <a:cubicBezTo>
                  <a:pt x="83" y="90"/>
                  <a:pt x="81" y="90"/>
                  <a:pt x="79" y="90"/>
                </a:cubicBezTo>
                <a:cubicBezTo>
                  <a:pt x="77" y="90"/>
                  <a:pt x="77" y="90"/>
                  <a:pt x="77" y="90"/>
                </a:cubicBezTo>
                <a:cubicBezTo>
                  <a:pt x="75" y="90"/>
                  <a:pt x="75" y="90"/>
                  <a:pt x="73" y="90"/>
                </a:cubicBezTo>
                <a:cubicBezTo>
                  <a:pt x="70" y="90"/>
                  <a:pt x="68" y="90"/>
                  <a:pt x="66" y="90"/>
                </a:cubicBezTo>
                <a:cubicBezTo>
                  <a:pt x="64" y="90"/>
                  <a:pt x="62" y="90"/>
                  <a:pt x="60" y="90"/>
                </a:cubicBezTo>
                <a:cubicBezTo>
                  <a:pt x="60" y="90"/>
                  <a:pt x="58" y="90"/>
                  <a:pt x="55" y="90"/>
                </a:cubicBezTo>
                <a:cubicBezTo>
                  <a:pt x="55" y="90"/>
                  <a:pt x="55" y="90"/>
                  <a:pt x="53" y="90"/>
                </a:cubicBezTo>
                <a:cubicBezTo>
                  <a:pt x="53" y="90"/>
                  <a:pt x="51" y="90"/>
                  <a:pt x="49" y="90"/>
                </a:cubicBezTo>
                <a:cubicBezTo>
                  <a:pt x="49" y="90"/>
                  <a:pt x="49" y="90"/>
                  <a:pt x="49" y="90"/>
                </a:cubicBezTo>
                <a:cubicBezTo>
                  <a:pt x="47" y="90"/>
                  <a:pt x="45" y="90"/>
                  <a:pt x="43" y="90"/>
                </a:cubicBezTo>
                <a:cubicBezTo>
                  <a:pt x="43" y="90"/>
                  <a:pt x="43" y="90"/>
                  <a:pt x="43" y="90"/>
                </a:cubicBezTo>
                <a:cubicBezTo>
                  <a:pt x="34" y="88"/>
                  <a:pt x="26" y="85"/>
                  <a:pt x="19" y="83"/>
                </a:cubicBezTo>
                <a:cubicBezTo>
                  <a:pt x="19" y="83"/>
                  <a:pt x="19" y="83"/>
                  <a:pt x="19" y="83"/>
                </a:cubicBezTo>
                <a:cubicBezTo>
                  <a:pt x="17" y="81"/>
                  <a:pt x="17" y="81"/>
                  <a:pt x="17" y="81"/>
                </a:cubicBezTo>
                <a:cubicBezTo>
                  <a:pt x="17" y="81"/>
                  <a:pt x="17" y="81"/>
                  <a:pt x="17" y="81"/>
                </a:cubicBezTo>
                <a:cubicBezTo>
                  <a:pt x="15" y="81"/>
                  <a:pt x="15" y="81"/>
                  <a:pt x="13" y="81"/>
                </a:cubicBezTo>
                <a:cubicBezTo>
                  <a:pt x="13" y="79"/>
                  <a:pt x="13" y="79"/>
                  <a:pt x="13" y="79"/>
                </a:cubicBezTo>
                <a:cubicBezTo>
                  <a:pt x="13" y="79"/>
                  <a:pt x="13" y="79"/>
                  <a:pt x="11" y="79"/>
                </a:cubicBezTo>
                <a:cubicBezTo>
                  <a:pt x="11" y="79"/>
                  <a:pt x="11" y="79"/>
                  <a:pt x="11" y="79"/>
                </a:cubicBezTo>
                <a:cubicBezTo>
                  <a:pt x="11" y="77"/>
                  <a:pt x="9" y="77"/>
                  <a:pt x="9" y="77"/>
                </a:cubicBezTo>
                <a:cubicBezTo>
                  <a:pt x="9" y="77"/>
                  <a:pt x="9" y="77"/>
                  <a:pt x="9" y="77"/>
                </a:cubicBezTo>
                <a:cubicBezTo>
                  <a:pt x="9" y="75"/>
                  <a:pt x="9" y="75"/>
                  <a:pt x="9" y="75"/>
                </a:cubicBezTo>
                <a:cubicBezTo>
                  <a:pt x="6" y="75"/>
                  <a:pt x="6" y="75"/>
                  <a:pt x="6" y="75"/>
                </a:cubicBezTo>
                <a:cubicBezTo>
                  <a:pt x="6" y="75"/>
                  <a:pt x="6" y="75"/>
                  <a:pt x="6" y="73"/>
                </a:cubicBezTo>
                <a:cubicBezTo>
                  <a:pt x="6" y="73"/>
                  <a:pt x="6" y="73"/>
                  <a:pt x="6" y="73"/>
                </a:cubicBezTo>
                <a:cubicBezTo>
                  <a:pt x="6" y="73"/>
                  <a:pt x="6" y="73"/>
                  <a:pt x="6" y="73"/>
                </a:cubicBezTo>
                <a:cubicBezTo>
                  <a:pt x="6" y="71"/>
                  <a:pt x="6" y="71"/>
                  <a:pt x="6" y="71"/>
                </a:cubicBezTo>
                <a:cubicBezTo>
                  <a:pt x="6" y="71"/>
                  <a:pt x="6" y="71"/>
                  <a:pt x="6" y="71"/>
                </a:cubicBezTo>
                <a:cubicBezTo>
                  <a:pt x="6" y="68"/>
                  <a:pt x="6" y="68"/>
                  <a:pt x="6" y="68"/>
                </a:cubicBezTo>
                <a:cubicBezTo>
                  <a:pt x="6" y="49"/>
                  <a:pt x="6" y="49"/>
                  <a:pt x="6" y="49"/>
                </a:cubicBezTo>
                <a:cubicBezTo>
                  <a:pt x="6" y="49"/>
                  <a:pt x="6" y="49"/>
                  <a:pt x="6" y="49"/>
                </a:cubicBezTo>
                <a:cubicBezTo>
                  <a:pt x="6" y="49"/>
                  <a:pt x="6" y="49"/>
                  <a:pt x="6" y="49"/>
                </a:cubicBezTo>
                <a:close/>
                <a:moveTo>
                  <a:pt x="134" y="104"/>
                </a:moveTo>
                <a:cubicBezTo>
                  <a:pt x="134" y="77"/>
                  <a:pt x="134" y="77"/>
                  <a:pt x="134" y="77"/>
                </a:cubicBezTo>
                <a:cubicBezTo>
                  <a:pt x="134" y="77"/>
                  <a:pt x="134" y="77"/>
                  <a:pt x="134" y="77"/>
                </a:cubicBezTo>
                <a:cubicBezTo>
                  <a:pt x="137" y="77"/>
                  <a:pt x="137" y="77"/>
                  <a:pt x="137" y="77"/>
                </a:cubicBezTo>
                <a:cubicBezTo>
                  <a:pt x="137" y="77"/>
                  <a:pt x="137" y="77"/>
                  <a:pt x="137" y="77"/>
                </a:cubicBezTo>
                <a:cubicBezTo>
                  <a:pt x="145" y="75"/>
                  <a:pt x="151" y="71"/>
                  <a:pt x="154" y="68"/>
                </a:cubicBezTo>
                <a:cubicBezTo>
                  <a:pt x="154" y="90"/>
                  <a:pt x="154" y="90"/>
                  <a:pt x="154" y="90"/>
                </a:cubicBezTo>
                <a:cubicBezTo>
                  <a:pt x="154" y="90"/>
                  <a:pt x="154" y="90"/>
                  <a:pt x="154" y="90"/>
                </a:cubicBezTo>
                <a:cubicBezTo>
                  <a:pt x="154" y="90"/>
                  <a:pt x="154" y="90"/>
                  <a:pt x="154" y="92"/>
                </a:cubicBezTo>
                <a:cubicBezTo>
                  <a:pt x="154" y="92"/>
                  <a:pt x="154" y="92"/>
                  <a:pt x="154" y="92"/>
                </a:cubicBezTo>
                <a:cubicBezTo>
                  <a:pt x="154" y="92"/>
                  <a:pt x="154" y="92"/>
                  <a:pt x="154" y="92"/>
                </a:cubicBezTo>
                <a:cubicBezTo>
                  <a:pt x="154" y="92"/>
                  <a:pt x="154" y="92"/>
                  <a:pt x="154" y="92"/>
                </a:cubicBezTo>
                <a:cubicBezTo>
                  <a:pt x="151" y="96"/>
                  <a:pt x="145" y="100"/>
                  <a:pt x="134" y="104"/>
                </a:cubicBezTo>
                <a:cubicBezTo>
                  <a:pt x="134" y="104"/>
                  <a:pt x="134" y="104"/>
                  <a:pt x="134" y="104"/>
                </a:cubicBezTo>
                <a:close/>
                <a:moveTo>
                  <a:pt x="154" y="37"/>
                </a:moveTo>
                <a:cubicBezTo>
                  <a:pt x="154" y="58"/>
                  <a:pt x="154" y="58"/>
                  <a:pt x="154" y="58"/>
                </a:cubicBezTo>
                <a:cubicBezTo>
                  <a:pt x="154" y="58"/>
                  <a:pt x="154" y="58"/>
                  <a:pt x="154" y="58"/>
                </a:cubicBezTo>
                <a:cubicBezTo>
                  <a:pt x="154" y="58"/>
                  <a:pt x="154" y="58"/>
                  <a:pt x="154" y="60"/>
                </a:cubicBezTo>
                <a:cubicBezTo>
                  <a:pt x="154" y="60"/>
                  <a:pt x="154" y="60"/>
                  <a:pt x="154" y="60"/>
                </a:cubicBezTo>
                <a:cubicBezTo>
                  <a:pt x="154" y="60"/>
                  <a:pt x="154" y="60"/>
                  <a:pt x="154" y="60"/>
                </a:cubicBezTo>
                <a:cubicBezTo>
                  <a:pt x="154" y="60"/>
                  <a:pt x="154" y="60"/>
                  <a:pt x="154" y="60"/>
                </a:cubicBezTo>
                <a:cubicBezTo>
                  <a:pt x="151" y="64"/>
                  <a:pt x="145" y="68"/>
                  <a:pt x="134" y="73"/>
                </a:cubicBezTo>
                <a:cubicBezTo>
                  <a:pt x="134" y="73"/>
                  <a:pt x="134" y="73"/>
                  <a:pt x="134" y="73"/>
                </a:cubicBezTo>
                <a:cubicBezTo>
                  <a:pt x="134" y="45"/>
                  <a:pt x="134" y="45"/>
                  <a:pt x="134" y="45"/>
                </a:cubicBezTo>
                <a:cubicBezTo>
                  <a:pt x="134" y="45"/>
                  <a:pt x="134" y="45"/>
                  <a:pt x="134" y="45"/>
                </a:cubicBezTo>
                <a:cubicBezTo>
                  <a:pt x="134" y="45"/>
                  <a:pt x="134" y="45"/>
                  <a:pt x="137" y="45"/>
                </a:cubicBezTo>
                <a:cubicBezTo>
                  <a:pt x="137" y="45"/>
                  <a:pt x="137" y="45"/>
                  <a:pt x="137" y="45"/>
                </a:cubicBezTo>
                <a:cubicBezTo>
                  <a:pt x="139" y="45"/>
                  <a:pt x="139" y="45"/>
                  <a:pt x="139" y="45"/>
                </a:cubicBezTo>
                <a:cubicBezTo>
                  <a:pt x="139" y="43"/>
                  <a:pt x="141" y="43"/>
                  <a:pt x="141" y="43"/>
                </a:cubicBezTo>
                <a:cubicBezTo>
                  <a:pt x="141" y="43"/>
                  <a:pt x="141" y="43"/>
                  <a:pt x="143" y="43"/>
                </a:cubicBezTo>
                <a:cubicBezTo>
                  <a:pt x="143" y="43"/>
                  <a:pt x="143" y="43"/>
                  <a:pt x="143" y="43"/>
                </a:cubicBezTo>
                <a:cubicBezTo>
                  <a:pt x="143" y="43"/>
                  <a:pt x="145" y="43"/>
                  <a:pt x="145" y="41"/>
                </a:cubicBezTo>
                <a:cubicBezTo>
                  <a:pt x="145" y="41"/>
                  <a:pt x="145" y="41"/>
                  <a:pt x="145" y="41"/>
                </a:cubicBezTo>
                <a:cubicBezTo>
                  <a:pt x="147" y="41"/>
                  <a:pt x="147" y="41"/>
                  <a:pt x="149" y="41"/>
                </a:cubicBezTo>
                <a:cubicBezTo>
                  <a:pt x="149" y="41"/>
                  <a:pt x="149" y="41"/>
                  <a:pt x="149" y="41"/>
                </a:cubicBezTo>
                <a:cubicBezTo>
                  <a:pt x="149" y="39"/>
                  <a:pt x="149" y="39"/>
                  <a:pt x="151" y="39"/>
                </a:cubicBezTo>
                <a:cubicBezTo>
                  <a:pt x="151" y="39"/>
                  <a:pt x="151" y="39"/>
                  <a:pt x="151" y="39"/>
                </a:cubicBezTo>
                <a:cubicBezTo>
                  <a:pt x="151" y="39"/>
                  <a:pt x="151" y="39"/>
                  <a:pt x="154" y="37"/>
                </a:cubicBezTo>
                <a:cubicBezTo>
                  <a:pt x="154" y="37"/>
                  <a:pt x="154" y="37"/>
                  <a:pt x="154" y="37"/>
                </a:cubicBezTo>
                <a:cubicBezTo>
                  <a:pt x="154" y="37"/>
                  <a:pt x="154" y="37"/>
                  <a:pt x="154" y="37"/>
                </a:cubicBezTo>
                <a:cubicBezTo>
                  <a:pt x="154" y="37"/>
                  <a:pt x="154" y="37"/>
                  <a:pt x="154" y="37"/>
                </a:cubicBezTo>
                <a:close/>
                <a:moveTo>
                  <a:pt x="94" y="5"/>
                </a:moveTo>
                <a:cubicBezTo>
                  <a:pt x="130" y="5"/>
                  <a:pt x="154" y="15"/>
                  <a:pt x="154" y="26"/>
                </a:cubicBezTo>
                <a:cubicBezTo>
                  <a:pt x="154" y="26"/>
                  <a:pt x="154" y="26"/>
                  <a:pt x="154" y="26"/>
                </a:cubicBezTo>
                <a:cubicBezTo>
                  <a:pt x="154" y="26"/>
                  <a:pt x="154" y="26"/>
                  <a:pt x="154" y="26"/>
                </a:cubicBezTo>
                <a:cubicBezTo>
                  <a:pt x="154" y="28"/>
                  <a:pt x="154" y="28"/>
                  <a:pt x="154" y="28"/>
                </a:cubicBezTo>
                <a:cubicBezTo>
                  <a:pt x="154" y="28"/>
                  <a:pt x="154" y="28"/>
                  <a:pt x="154" y="28"/>
                </a:cubicBezTo>
                <a:cubicBezTo>
                  <a:pt x="154" y="28"/>
                  <a:pt x="154" y="28"/>
                  <a:pt x="154" y="28"/>
                </a:cubicBezTo>
                <a:cubicBezTo>
                  <a:pt x="154" y="28"/>
                  <a:pt x="154" y="28"/>
                  <a:pt x="154" y="30"/>
                </a:cubicBezTo>
                <a:cubicBezTo>
                  <a:pt x="154" y="30"/>
                  <a:pt x="154" y="30"/>
                  <a:pt x="154" y="30"/>
                </a:cubicBezTo>
                <a:cubicBezTo>
                  <a:pt x="154" y="30"/>
                  <a:pt x="154" y="30"/>
                  <a:pt x="154" y="30"/>
                </a:cubicBezTo>
                <a:cubicBezTo>
                  <a:pt x="151" y="30"/>
                  <a:pt x="151" y="30"/>
                  <a:pt x="151" y="30"/>
                </a:cubicBezTo>
                <a:cubicBezTo>
                  <a:pt x="151" y="30"/>
                  <a:pt x="151" y="30"/>
                  <a:pt x="151" y="32"/>
                </a:cubicBezTo>
                <a:cubicBezTo>
                  <a:pt x="151" y="32"/>
                  <a:pt x="151" y="32"/>
                  <a:pt x="151" y="32"/>
                </a:cubicBezTo>
                <a:cubicBezTo>
                  <a:pt x="151" y="32"/>
                  <a:pt x="151" y="32"/>
                  <a:pt x="151" y="32"/>
                </a:cubicBezTo>
                <a:cubicBezTo>
                  <a:pt x="149" y="32"/>
                  <a:pt x="149" y="32"/>
                  <a:pt x="149" y="32"/>
                </a:cubicBezTo>
                <a:cubicBezTo>
                  <a:pt x="149" y="32"/>
                  <a:pt x="149" y="32"/>
                  <a:pt x="149" y="32"/>
                </a:cubicBezTo>
                <a:cubicBezTo>
                  <a:pt x="149" y="34"/>
                  <a:pt x="149" y="34"/>
                  <a:pt x="149" y="34"/>
                </a:cubicBezTo>
                <a:cubicBezTo>
                  <a:pt x="147" y="34"/>
                  <a:pt x="147" y="34"/>
                  <a:pt x="147" y="34"/>
                </a:cubicBezTo>
                <a:cubicBezTo>
                  <a:pt x="147" y="34"/>
                  <a:pt x="147" y="34"/>
                  <a:pt x="147" y="34"/>
                </a:cubicBezTo>
                <a:cubicBezTo>
                  <a:pt x="147" y="34"/>
                  <a:pt x="147" y="34"/>
                  <a:pt x="147" y="34"/>
                </a:cubicBezTo>
                <a:cubicBezTo>
                  <a:pt x="145" y="34"/>
                  <a:pt x="145" y="37"/>
                  <a:pt x="145" y="37"/>
                </a:cubicBezTo>
                <a:cubicBezTo>
                  <a:pt x="145" y="37"/>
                  <a:pt x="145" y="37"/>
                  <a:pt x="145" y="37"/>
                </a:cubicBezTo>
                <a:cubicBezTo>
                  <a:pt x="143" y="37"/>
                  <a:pt x="143" y="37"/>
                  <a:pt x="143" y="37"/>
                </a:cubicBezTo>
                <a:cubicBezTo>
                  <a:pt x="143" y="37"/>
                  <a:pt x="143" y="37"/>
                  <a:pt x="143" y="37"/>
                </a:cubicBezTo>
                <a:cubicBezTo>
                  <a:pt x="141" y="37"/>
                  <a:pt x="141" y="39"/>
                  <a:pt x="141" y="39"/>
                </a:cubicBezTo>
                <a:cubicBezTo>
                  <a:pt x="141" y="39"/>
                  <a:pt x="141" y="39"/>
                  <a:pt x="141" y="39"/>
                </a:cubicBezTo>
                <a:cubicBezTo>
                  <a:pt x="139" y="39"/>
                  <a:pt x="139" y="39"/>
                  <a:pt x="139" y="39"/>
                </a:cubicBezTo>
                <a:cubicBezTo>
                  <a:pt x="137" y="39"/>
                  <a:pt x="137" y="39"/>
                  <a:pt x="137" y="39"/>
                </a:cubicBezTo>
                <a:cubicBezTo>
                  <a:pt x="137" y="39"/>
                  <a:pt x="137" y="39"/>
                  <a:pt x="137" y="39"/>
                </a:cubicBezTo>
                <a:cubicBezTo>
                  <a:pt x="134" y="41"/>
                  <a:pt x="134" y="41"/>
                  <a:pt x="134" y="41"/>
                </a:cubicBezTo>
                <a:cubicBezTo>
                  <a:pt x="134" y="41"/>
                  <a:pt x="134" y="41"/>
                  <a:pt x="134" y="41"/>
                </a:cubicBezTo>
                <a:cubicBezTo>
                  <a:pt x="134" y="37"/>
                  <a:pt x="134" y="37"/>
                  <a:pt x="134" y="37"/>
                </a:cubicBezTo>
                <a:cubicBezTo>
                  <a:pt x="132" y="37"/>
                  <a:pt x="132" y="37"/>
                  <a:pt x="132" y="37"/>
                </a:cubicBezTo>
                <a:cubicBezTo>
                  <a:pt x="132" y="37"/>
                  <a:pt x="132" y="37"/>
                  <a:pt x="132" y="37"/>
                </a:cubicBezTo>
                <a:cubicBezTo>
                  <a:pt x="132" y="37"/>
                  <a:pt x="132" y="37"/>
                  <a:pt x="132" y="37"/>
                </a:cubicBezTo>
                <a:cubicBezTo>
                  <a:pt x="132" y="32"/>
                  <a:pt x="130" y="30"/>
                  <a:pt x="126" y="28"/>
                </a:cubicBezTo>
                <a:cubicBezTo>
                  <a:pt x="126" y="28"/>
                  <a:pt x="126" y="28"/>
                  <a:pt x="126" y="28"/>
                </a:cubicBezTo>
                <a:cubicBezTo>
                  <a:pt x="126" y="26"/>
                  <a:pt x="126" y="26"/>
                  <a:pt x="126" y="26"/>
                </a:cubicBezTo>
                <a:cubicBezTo>
                  <a:pt x="115" y="20"/>
                  <a:pt x="98" y="15"/>
                  <a:pt x="73" y="13"/>
                </a:cubicBezTo>
                <a:cubicBezTo>
                  <a:pt x="70" y="13"/>
                  <a:pt x="68" y="13"/>
                  <a:pt x="66" y="13"/>
                </a:cubicBezTo>
                <a:cubicBezTo>
                  <a:pt x="64" y="13"/>
                  <a:pt x="62" y="13"/>
                  <a:pt x="60" y="13"/>
                </a:cubicBezTo>
                <a:cubicBezTo>
                  <a:pt x="53" y="13"/>
                  <a:pt x="47" y="15"/>
                  <a:pt x="41" y="15"/>
                </a:cubicBezTo>
                <a:cubicBezTo>
                  <a:pt x="51" y="9"/>
                  <a:pt x="70" y="5"/>
                  <a:pt x="94" y="5"/>
                </a:cubicBezTo>
                <a:close/>
                <a:moveTo>
                  <a:pt x="36" y="22"/>
                </a:moveTo>
                <a:cubicBezTo>
                  <a:pt x="38" y="22"/>
                  <a:pt x="38" y="22"/>
                  <a:pt x="38" y="22"/>
                </a:cubicBezTo>
                <a:cubicBezTo>
                  <a:pt x="41" y="22"/>
                  <a:pt x="41" y="22"/>
                  <a:pt x="41" y="22"/>
                </a:cubicBezTo>
                <a:cubicBezTo>
                  <a:pt x="41" y="22"/>
                  <a:pt x="43" y="22"/>
                  <a:pt x="43" y="20"/>
                </a:cubicBezTo>
                <a:cubicBezTo>
                  <a:pt x="45" y="20"/>
                  <a:pt x="45" y="20"/>
                  <a:pt x="47" y="20"/>
                </a:cubicBezTo>
                <a:cubicBezTo>
                  <a:pt x="47" y="20"/>
                  <a:pt x="47" y="20"/>
                  <a:pt x="49" y="20"/>
                </a:cubicBezTo>
                <a:cubicBezTo>
                  <a:pt x="49" y="20"/>
                  <a:pt x="51" y="20"/>
                  <a:pt x="53" y="20"/>
                </a:cubicBezTo>
                <a:cubicBezTo>
                  <a:pt x="55" y="20"/>
                  <a:pt x="55" y="20"/>
                  <a:pt x="55" y="20"/>
                </a:cubicBezTo>
                <a:cubicBezTo>
                  <a:pt x="55" y="20"/>
                  <a:pt x="58" y="20"/>
                  <a:pt x="60" y="20"/>
                </a:cubicBezTo>
                <a:cubicBezTo>
                  <a:pt x="60" y="20"/>
                  <a:pt x="60" y="20"/>
                  <a:pt x="62" y="20"/>
                </a:cubicBezTo>
                <a:cubicBezTo>
                  <a:pt x="62" y="20"/>
                  <a:pt x="64" y="20"/>
                  <a:pt x="66" y="20"/>
                </a:cubicBezTo>
                <a:cubicBezTo>
                  <a:pt x="68" y="20"/>
                  <a:pt x="70" y="20"/>
                  <a:pt x="73" y="20"/>
                </a:cubicBezTo>
                <a:cubicBezTo>
                  <a:pt x="75" y="20"/>
                  <a:pt x="75" y="20"/>
                  <a:pt x="77" y="20"/>
                </a:cubicBezTo>
                <a:cubicBezTo>
                  <a:pt x="79" y="20"/>
                  <a:pt x="79" y="20"/>
                  <a:pt x="79" y="20"/>
                </a:cubicBezTo>
                <a:cubicBezTo>
                  <a:pt x="81" y="20"/>
                  <a:pt x="83" y="20"/>
                  <a:pt x="83" y="20"/>
                </a:cubicBezTo>
                <a:cubicBezTo>
                  <a:pt x="85" y="20"/>
                  <a:pt x="85" y="20"/>
                  <a:pt x="85" y="20"/>
                </a:cubicBezTo>
                <a:cubicBezTo>
                  <a:pt x="87" y="20"/>
                  <a:pt x="90" y="20"/>
                  <a:pt x="90" y="20"/>
                </a:cubicBezTo>
                <a:cubicBezTo>
                  <a:pt x="90" y="20"/>
                  <a:pt x="90" y="20"/>
                  <a:pt x="92" y="20"/>
                </a:cubicBezTo>
                <a:cubicBezTo>
                  <a:pt x="100" y="22"/>
                  <a:pt x="107" y="24"/>
                  <a:pt x="113" y="26"/>
                </a:cubicBezTo>
                <a:cubicBezTo>
                  <a:pt x="113" y="26"/>
                  <a:pt x="113" y="26"/>
                  <a:pt x="113" y="26"/>
                </a:cubicBezTo>
                <a:cubicBezTo>
                  <a:pt x="115" y="26"/>
                  <a:pt x="115" y="28"/>
                  <a:pt x="117" y="28"/>
                </a:cubicBezTo>
                <a:cubicBezTo>
                  <a:pt x="117" y="28"/>
                  <a:pt x="117" y="28"/>
                  <a:pt x="117" y="28"/>
                </a:cubicBezTo>
                <a:cubicBezTo>
                  <a:pt x="117" y="28"/>
                  <a:pt x="119" y="28"/>
                  <a:pt x="119" y="30"/>
                </a:cubicBezTo>
                <a:cubicBezTo>
                  <a:pt x="119" y="30"/>
                  <a:pt x="119" y="30"/>
                  <a:pt x="119" y="30"/>
                </a:cubicBezTo>
                <a:cubicBezTo>
                  <a:pt x="122" y="30"/>
                  <a:pt x="122" y="30"/>
                  <a:pt x="122" y="30"/>
                </a:cubicBezTo>
                <a:cubicBezTo>
                  <a:pt x="122" y="30"/>
                  <a:pt x="122" y="30"/>
                  <a:pt x="124" y="32"/>
                </a:cubicBezTo>
                <a:cubicBezTo>
                  <a:pt x="124" y="32"/>
                  <a:pt x="124" y="32"/>
                  <a:pt x="124" y="32"/>
                </a:cubicBezTo>
                <a:cubicBezTo>
                  <a:pt x="124" y="32"/>
                  <a:pt x="124" y="32"/>
                  <a:pt x="126" y="32"/>
                </a:cubicBezTo>
                <a:cubicBezTo>
                  <a:pt x="126" y="34"/>
                  <a:pt x="126" y="34"/>
                  <a:pt x="126" y="34"/>
                </a:cubicBezTo>
                <a:cubicBezTo>
                  <a:pt x="126" y="34"/>
                  <a:pt x="126" y="34"/>
                  <a:pt x="126" y="34"/>
                </a:cubicBezTo>
                <a:cubicBezTo>
                  <a:pt x="126" y="34"/>
                  <a:pt x="126" y="34"/>
                  <a:pt x="128" y="37"/>
                </a:cubicBezTo>
                <a:cubicBezTo>
                  <a:pt x="128" y="37"/>
                  <a:pt x="128" y="37"/>
                  <a:pt x="128" y="37"/>
                </a:cubicBezTo>
                <a:cubicBezTo>
                  <a:pt x="128" y="37"/>
                  <a:pt x="128" y="37"/>
                  <a:pt x="128" y="37"/>
                </a:cubicBezTo>
                <a:cubicBezTo>
                  <a:pt x="128" y="39"/>
                  <a:pt x="128" y="39"/>
                  <a:pt x="128" y="39"/>
                </a:cubicBezTo>
                <a:cubicBezTo>
                  <a:pt x="128" y="49"/>
                  <a:pt x="102" y="58"/>
                  <a:pt x="66" y="58"/>
                </a:cubicBezTo>
                <a:cubicBezTo>
                  <a:pt x="30" y="58"/>
                  <a:pt x="6" y="49"/>
                  <a:pt x="6" y="39"/>
                </a:cubicBezTo>
                <a:cubicBezTo>
                  <a:pt x="6" y="32"/>
                  <a:pt x="17" y="26"/>
                  <a:pt x="36" y="22"/>
                </a:cubicBezTo>
                <a:close/>
                <a:moveTo>
                  <a:pt x="66" y="153"/>
                </a:moveTo>
                <a:cubicBezTo>
                  <a:pt x="32" y="153"/>
                  <a:pt x="6" y="145"/>
                  <a:pt x="6" y="134"/>
                </a:cubicBezTo>
                <a:cubicBezTo>
                  <a:pt x="6" y="134"/>
                  <a:pt x="6" y="134"/>
                  <a:pt x="6" y="134"/>
                </a:cubicBezTo>
                <a:cubicBezTo>
                  <a:pt x="6" y="113"/>
                  <a:pt x="6" y="113"/>
                  <a:pt x="6" y="113"/>
                </a:cubicBezTo>
                <a:cubicBezTo>
                  <a:pt x="6" y="113"/>
                  <a:pt x="6" y="113"/>
                  <a:pt x="6" y="113"/>
                </a:cubicBezTo>
                <a:cubicBezTo>
                  <a:pt x="6" y="113"/>
                  <a:pt x="6" y="113"/>
                  <a:pt x="9" y="115"/>
                </a:cubicBezTo>
                <a:cubicBezTo>
                  <a:pt x="17" y="121"/>
                  <a:pt x="38" y="128"/>
                  <a:pt x="66" y="128"/>
                </a:cubicBezTo>
                <a:cubicBezTo>
                  <a:pt x="96" y="128"/>
                  <a:pt x="115" y="121"/>
                  <a:pt x="126" y="115"/>
                </a:cubicBezTo>
                <a:cubicBezTo>
                  <a:pt x="126" y="113"/>
                  <a:pt x="128" y="113"/>
                  <a:pt x="128" y="113"/>
                </a:cubicBezTo>
                <a:cubicBezTo>
                  <a:pt x="128" y="134"/>
                  <a:pt x="128" y="134"/>
                  <a:pt x="128" y="134"/>
                </a:cubicBezTo>
                <a:cubicBezTo>
                  <a:pt x="128" y="134"/>
                  <a:pt x="128" y="134"/>
                  <a:pt x="128" y="134"/>
                </a:cubicBezTo>
                <a:cubicBezTo>
                  <a:pt x="128" y="136"/>
                  <a:pt x="128" y="136"/>
                  <a:pt x="128" y="136"/>
                </a:cubicBezTo>
                <a:cubicBezTo>
                  <a:pt x="128" y="136"/>
                  <a:pt x="128" y="136"/>
                  <a:pt x="128" y="138"/>
                </a:cubicBezTo>
                <a:cubicBezTo>
                  <a:pt x="122" y="147"/>
                  <a:pt x="98" y="153"/>
                  <a:pt x="66" y="153"/>
                </a:cubicBezTo>
                <a:close/>
                <a:moveTo>
                  <a:pt x="154" y="121"/>
                </a:moveTo>
                <a:cubicBezTo>
                  <a:pt x="154" y="128"/>
                  <a:pt x="145" y="132"/>
                  <a:pt x="132" y="136"/>
                </a:cubicBezTo>
                <a:cubicBezTo>
                  <a:pt x="134" y="136"/>
                  <a:pt x="134" y="136"/>
                  <a:pt x="134" y="136"/>
                </a:cubicBezTo>
                <a:cubicBezTo>
                  <a:pt x="134" y="109"/>
                  <a:pt x="134" y="109"/>
                  <a:pt x="134" y="109"/>
                </a:cubicBezTo>
                <a:cubicBezTo>
                  <a:pt x="134" y="109"/>
                  <a:pt x="134" y="109"/>
                  <a:pt x="134" y="109"/>
                </a:cubicBezTo>
                <a:cubicBezTo>
                  <a:pt x="137" y="109"/>
                  <a:pt x="137" y="109"/>
                  <a:pt x="137" y="109"/>
                </a:cubicBezTo>
                <a:cubicBezTo>
                  <a:pt x="137" y="109"/>
                  <a:pt x="137" y="109"/>
                  <a:pt x="137" y="109"/>
                </a:cubicBezTo>
                <a:cubicBezTo>
                  <a:pt x="145" y="107"/>
                  <a:pt x="151" y="102"/>
                  <a:pt x="154" y="100"/>
                </a:cubicBezTo>
                <a:cubicBezTo>
                  <a:pt x="154" y="121"/>
                  <a:pt x="154" y="121"/>
                  <a:pt x="154" y="121"/>
                </a:cubicBezTo>
                <a:cubicBezTo>
                  <a:pt x="154" y="121"/>
                  <a:pt x="154" y="121"/>
                  <a:pt x="154" y="121"/>
                </a:cubicBezTo>
                <a:close/>
                <a:moveTo>
                  <a:pt x="154" y="121"/>
                </a:moveTo>
                <a:cubicBezTo>
                  <a:pt x="154" y="121"/>
                  <a:pt x="154" y="121"/>
                  <a:pt x="154" y="121"/>
                </a:cubicBezTo>
              </a:path>
            </a:pathLst>
          </a:custGeom>
          <a:solidFill>
            <a:schemeClr val="lt1"/>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prstClr val="black"/>
              </a:buClr>
              <a:buSzPts val="1800"/>
              <a:buFont typeface="Poppins"/>
              <a:buNone/>
              <a:tabLst/>
              <a:defRPr/>
            </a:pPr>
            <a:endParaRPr kumimoji="0" sz="1800" b="0"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endParaRPr>
          </a:p>
        </p:txBody>
      </p:sp>
      <p:sp>
        <p:nvSpPr>
          <p:cNvPr id="257" name="Google Shape;257;p7"/>
          <p:cNvSpPr/>
          <p:nvPr/>
        </p:nvSpPr>
        <p:spPr>
          <a:xfrm>
            <a:off x="6870327" y="2214223"/>
            <a:ext cx="621753" cy="658810"/>
          </a:xfrm>
          <a:custGeom>
            <a:avLst/>
            <a:gdLst/>
            <a:ahLst/>
            <a:cxnLst/>
            <a:rect l="l" t="t" r="r" b="b"/>
            <a:pathLst>
              <a:path w="151" h="160" extrusionOk="0">
                <a:moveTo>
                  <a:pt x="130" y="61"/>
                </a:moveTo>
                <a:cubicBezTo>
                  <a:pt x="130" y="55"/>
                  <a:pt x="130" y="55"/>
                  <a:pt x="130" y="55"/>
                </a:cubicBezTo>
                <a:cubicBezTo>
                  <a:pt x="130" y="40"/>
                  <a:pt x="126" y="27"/>
                  <a:pt x="116" y="16"/>
                </a:cubicBezTo>
                <a:cubicBezTo>
                  <a:pt x="106" y="7"/>
                  <a:pt x="93" y="0"/>
                  <a:pt x="79" y="0"/>
                </a:cubicBezTo>
                <a:cubicBezTo>
                  <a:pt x="74" y="0"/>
                  <a:pt x="74" y="0"/>
                  <a:pt x="74" y="0"/>
                </a:cubicBezTo>
                <a:cubicBezTo>
                  <a:pt x="60" y="0"/>
                  <a:pt x="45" y="7"/>
                  <a:pt x="36" y="16"/>
                </a:cubicBezTo>
                <a:cubicBezTo>
                  <a:pt x="26" y="27"/>
                  <a:pt x="21" y="40"/>
                  <a:pt x="21" y="55"/>
                </a:cubicBezTo>
                <a:cubicBezTo>
                  <a:pt x="21" y="61"/>
                  <a:pt x="21" y="61"/>
                  <a:pt x="21" y="61"/>
                </a:cubicBezTo>
                <a:cubicBezTo>
                  <a:pt x="10" y="63"/>
                  <a:pt x="0" y="72"/>
                  <a:pt x="0" y="83"/>
                </a:cubicBezTo>
                <a:cubicBezTo>
                  <a:pt x="0" y="93"/>
                  <a:pt x="0" y="93"/>
                  <a:pt x="0" y="93"/>
                </a:cubicBezTo>
                <a:cubicBezTo>
                  <a:pt x="0" y="104"/>
                  <a:pt x="12" y="115"/>
                  <a:pt x="23" y="115"/>
                </a:cubicBezTo>
                <a:cubicBezTo>
                  <a:pt x="36" y="115"/>
                  <a:pt x="36" y="115"/>
                  <a:pt x="36" y="115"/>
                </a:cubicBezTo>
                <a:cubicBezTo>
                  <a:pt x="37" y="115"/>
                  <a:pt x="39" y="112"/>
                  <a:pt x="39" y="111"/>
                </a:cubicBezTo>
                <a:cubicBezTo>
                  <a:pt x="39" y="66"/>
                  <a:pt x="39" y="66"/>
                  <a:pt x="39" y="66"/>
                </a:cubicBezTo>
                <a:cubicBezTo>
                  <a:pt x="39" y="63"/>
                  <a:pt x="37" y="61"/>
                  <a:pt x="36" y="61"/>
                </a:cubicBezTo>
                <a:cubicBezTo>
                  <a:pt x="29" y="61"/>
                  <a:pt x="29" y="61"/>
                  <a:pt x="29" y="61"/>
                </a:cubicBezTo>
                <a:cubicBezTo>
                  <a:pt x="29" y="55"/>
                  <a:pt x="29" y="55"/>
                  <a:pt x="29" y="55"/>
                </a:cubicBezTo>
                <a:cubicBezTo>
                  <a:pt x="29" y="29"/>
                  <a:pt x="49" y="8"/>
                  <a:pt x="74" y="8"/>
                </a:cubicBezTo>
                <a:cubicBezTo>
                  <a:pt x="79" y="8"/>
                  <a:pt x="79" y="8"/>
                  <a:pt x="79" y="8"/>
                </a:cubicBezTo>
                <a:cubicBezTo>
                  <a:pt x="103" y="8"/>
                  <a:pt x="122" y="29"/>
                  <a:pt x="122" y="55"/>
                </a:cubicBezTo>
                <a:cubicBezTo>
                  <a:pt x="122" y="61"/>
                  <a:pt x="122" y="61"/>
                  <a:pt x="122" y="61"/>
                </a:cubicBezTo>
                <a:cubicBezTo>
                  <a:pt x="117" y="61"/>
                  <a:pt x="117" y="61"/>
                  <a:pt x="117" y="61"/>
                </a:cubicBezTo>
                <a:cubicBezTo>
                  <a:pt x="114" y="61"/>
                  <a:pt x="113" y="63"/>
                  <a:pt x="113" y="66"/>
                </a:cubicBezTo>
                <a:cubicBezTo>
                  <a:pt x="113" y="111"/>
                  <a:pt x="113" y="111"/>
                  <a:pt x="113" y="111"/>
                </a:cubicBezTo>
                <a:cubicBezTo>
                  <a:pt x="113" y="112"/>
                  <a:pt x="114" y="115"/>
                  <a:pt x="117" y="115"/>
                </a:cubicBezTo>
                <a:cubicBezTo>
                  <a:pt x="122" y="115"/>
                  <a:pt x="122" y="115"/>
                  <a:pt x="122" y="115"/>
                </a:cubicBezTo>
                <a:cubicBezTo>
                  <a:pt x="121" y="136"/>
                  <a:pt x="106" y="141"/>
                  <a:pt x="100" y="141"/>
                </a:cubicBezTo>
                <a:cubicBezTo>
                  <a:pt x="98" y="136"/>
                  <a:pt x="92" y="131"/>
                  <a:pt x="87" y="131"/>
                </a:cubicBezTo>
                <a:cubicBezTo>
                  <a:pt x="76" y="131"/>
                  <a:pt x="76" y="131"/>
                  <a:pt x="76" y="131"/>
                </a:cubicBezTo>
                <a:cubicBezTo>
                  <a:pt x="68" y="131"/>
                  <a:pt x="61" y="138"/>
                  <a:pt x="61" y="146"/>
                </a:cubicBezTo>
                <a:cubicBezTo>
                  <a:pt x="61" y="154"/>
                  <a:pt x="68" y="160"/>
                  <a:pt x="76" y="160"/>
                </a:cubicBezTo>
                <a:cubicBezTo>
                  <a:pt x="87" y="160"/>
                  <a:pt x="87" y="160"/>
                  <a:pt x="87" y="160"/>
                </a:cubicBezTo>
                <a:cubicBezTo>
                  <a:pt x="93" y="160"/>
                  <a:pt x="98" y="155"/>
                  <a:pt x="100" y="149"/>
                </a:cubicBezTo>
                <a:cubicBezTo>
                  <a:pt x="103" y="149"/>
                  <a:pt x="108" y="147"/>
                  <a:pt x="114" y="146"/>
                </a:cubicBezTo>
                <a:cubicBezTo>
                  <a:pt x="121" y="141"/>
                  <a:pt x="130" y="131"/>
                  <a:pt x="130" y="115"/>
                </a:cubicBezTo>
                <a:cubicBezTo>
                  <a:pt x="142" y="114"/>
                  <a:pt x="151" y="104"/>
                  <a:pt x="151" y="93"/>
                </a:cubicBezTo>
                <a:cubicBezTo>
                  <a:pt x="151" y="83"/>
                  <a:pt x="151" y="83"/>
                  <a:pt x="151" y="83"/>
                </a:cubicBezTo>
                <a:cubicBezTo>
                  <a:pt x="151" y="72"/>
                  <a:pt x="142" y="63"/>
                  <a:pt x="130" y="61"/>
                </a:cubicBezTo>
                <a:close/>
                <a:moveTo>
                  <a:pt x="31" y="107"/>
                </a:moveTo>
                <a:cubicBezTo>
                  <a:pt x="23" y="107"/>
                  <a:pt x="23" y="107"/>
                  <a:pt x="23" y="107"/>
                </a:cubicBezTo>
                <a:cubicBezTo>
                  <a:pt x="15" y="107"/>
                  <a:pt x="8" y="101"/>
                  <a:pt x="8" y="93"/>
                </a:cubicBezTo>
                <a:cubicBezTo>
                  <a:pt x="8" y="83"/>
                  <a:pt x="8" y="83"/>
                  <a:pt x="8" y="83"/>
                </a:cubicBezTo>
                <a:cubicBezTo>
                  <a:pt x="8" y="75"/>
                  <a:pt x="15" y="69"/>
                  <a:pt x="23" y="69"/>
                </a:cubicBezTo>
                <a:cubicBezTo>
                  <a:pt x="31" y="69"/>
                  <a:pt x="31" y="69"/>
                  <a:pt x="31" y="69"/>
                </a:cubicBezTo>
                <a:cubicBezTo>
                  <a:pt x="31" y="107"/>
                  <a:pt x="31" y="107"/>
                  <a:pt x="31" y="107"/>
                </a:cubicBezTo>
                <a:cubicBezTo>
                  <a:pt x="31" y="107"/>
                  <a:pt x="31" y="107"/>
                  <a:pt x="31" y="107"/>
                </a:cubicBezTo>
                <a:close/>
                <a:moveTo>
                  <a:pt x="87" y="152"/>
                </a:moveTo>
                <a:cubicBezTo>
                  <a:pt x="76" y="152"/>
                  <a:pt x="76" y="152"/>
                  <a:pt x="76" y="152"/>
                </a:cubicBezTo>
                <a:cubicBezTo>
                  <a:pt x="73" y="152"/>
                  <a:pt x="69" y="149"/>
                  <a:pt x="69" y="146"/>
                </a:cubicBezTo>
                <a:cubicBezTo>
                  <a:pt x="69" y="143"/>
                  <a:pt x="73" y="139"/>
                  <a:pt x="76" y="139"/>
                </a:cubicBezTo>
                <a:cubicBezTo>
                  <a:pt x="87" y="139"/>
                  <a:pt x="87" y="139"/>
                  <a:pt x="87" y="139"/>
                </a:cubicBezTo>
                <a:cubicBezTo>
                  <a:pt x="90" y="139"/>
                  <a:pt x="92" y="143"/>
                  <a:pt x="92" y="146"/>
                </a:cubicBezTo>
                <a:cubicBezTo>
                  <a:pt x="92" y="149"/>
                  <a:pt x="90" y="152"/>
                  <a:pt x="87" y="152"/>
                </a:cubicBezTo>
                <a:close/>
                <a:moveTo>
                  <a:pt x="143" y="93"/>
                </a:moveTo>
                <a:cubicBezTo>
                  <a:pt x="143" y="101"/>
                  <a:pt x="137" y="107"/>
                  <a:pt x="129" y="107"/>
                </a:cubicBezTo>
                <a:cubicBezTo>
                  <a:pt x="121" y="107"/>
                  <a:pt x="121" y="107"/>
                  <a:pt x="121" y="107"/>
                </a:cubicBezTo>
                <a:cubicBezTo>
                  <a:pt x="121" y="69"/>
                  <a:pt x="121" y="69"/>
                  <a:pt x="121" y="69"/>
                </a:cubicBezTo>
                <a:cubicBezTo>
                  <a:pt x="129" y="69"/>
                  <a:pt x="129" y="69"/>
                  <a:pt x="129" y="69"/>
                </a:cubicBezTo>
                <a:cubicBezTo>
                  <a:pt x="137" y="69"/>
                  <a:pt x="143" y="75"/>
                  <a:pt x="143" y="83"/>
                </a:cubicBezTo>
                <a:cubicBezTo>
                  <a:pt x="143" y="93"/>
                  <a:pt x="143" y="93"/>
                  <a:pt x="143" y="93"/>
                </a:cubicBezTo>
                <a:cubicBezTo>
                  <a:pt x="143" y="93"/>
                  <a:pt x="143" y="93"/>
                  <a:pt x="143" y="93"/>
                </a:cubicBezTo>
                <a:close/>
                <a:moveTo>
                  <a:pt x="143" y="93"/>
                </a:moveTo>
                <a:cubicBezTo>
                  <a:pt x="143" y="93"/>
                  <a:pt x="143" y="93"/>
                  <a:pt x="143" y="93"/>
                </a:cubicBezTo>
              </a:path>
            </a:pathLst>
          </a:custGeom>
          <a:solidFill>
            <a:schemeClr val="lt1"/>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prstClr val="black"/>
              </a:buClr>
              <a:buSzPts val="1800"/>
              <a:buFont typeface="Poppins"/>
              <a:buNone/>
              <a:tabLst/>
              <a:defRPr/>
            </a:pPr>
            <a:endParaRPr kumimoji="0" sz="1800" b="0"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endParaRPr>
          </a:p>
        </p:txBody>
      </p:sp>
      <p:sp>
        <p:nvSpPr>
          <p:cNvPr id="258" name="Google Shape;258;p7"/>
          <p:cNvSpPr/>
          <p:nvPr/>
        </p:nvSpPr>
        <p:spPr>
          <a:xfrm>
            <a:off x="6851798" y="4463938"/>
            <a:ext cx="658810" cy="658810"/>
          </a:xfrm>
          <a:custGeom>
            <a:avLst/>
            <a:gdLst/>
            <a:ahLst/>
            <a:cxnLst/>
            <a:rect l="l" t="t" r="r" b="b"/>
            <a:pathLst>
              <a:path w="160" h="160" extrusionOk="0">
                <a:moveTo>
                  <a:pt x="123" y="45"/>
                </a:moveTo>
                <a:cubicBezTo>
                  <a:pt x="123" y="34"/>
                  <a:pt x="123" y="34"/>
                  <a:pt x="123" y="34"/>
                </a:cubicBezTo>
                <a:cubicBezTo>
                  <a:pt x="123" y="16"/>
                  <a:pt x="107" y="0"/>
                  <a:pt x="89" y="0"/>
                </a:cubicBezTo>
                <a:cubicBezTo>
                  <a:pt x="87" y="0"/>
                  <a:pt x="87" y="0"/>
                  <a:pt x="87" y="0"/>
                </a:cubicBezTo>
                <a:cubicBezTo>
                  <a:pt x="69" y="0"/>
                  <a:pt x="53" y="16"/>
                  <a:pt x="53" y="34"/>
                </a:cubicBezTo>
                <a:cubicBezTo>
                  <a:pt x="53" y="65"/>
                  <a:pt x="53" y="65"/>
                  <a:pt x="53" y="65"/>
                </a:cubicBezTo>
                <a:cubicBezTo>
                  <a:pt x="53" y="78"/>
                  <a:pt x="44" y="89"/>
                  <a:pt x="31" y="89"/>
                </a:cubicBezTo>
                <a:cubicBezTo>
                  <a:pt x="29" y="89"/>
                  <a:pt x="29" y="89"/>
                  <a:pt x="29" y="89"/>
                </a:cubicBezTo>
                <a:cubicBezTo>
                  <a:pt x="16" y="89"/>
                  <a:pt x="6" y="78"/>
                  <a:pt x="6" y="65"/>
                </a:cubicBezTo>
                <a:cubicBezTo>
                  <a:pt x="6" y="3"/>
                  <a:pt x="6" y="3"/>
                  <a:pt x="6" y="3"/>
                </a:cubicBezTo>
                <a:cubicBezTo>
                  <a:pt x="6" y="2"/>
                  <a:pt x="5" y="0"/>
                  <a:pt x="3" y="0"/>
                </a:cubicBezTo>
                <a:cubicBezTo>
                  <a:pt x="2" y="0"/>
                  <a:pt x="0" y="2"/>
                  <a:pt x="0" y="3"/>
                </a:cubicBezTo>
                <a:cubicBezTo>
                  <a:pt x="0" y="65"/>
                  <a:pt x="0" y="65"/>
                  <a:pt x="0" y="65"/>
                </a:cubicBezTo>
                <a:cubicBezTo>
                  <a:pt x="0" y="83"/>
                  <a:pt x="13" y="96"/>
                  <a:pt x="29" y="96"/>
                </a:cubicBezTo>
                <a:cubicBezTo>
                  <a:pt x="31" y="96"/>
                  <a:pt x="31" y="96"/>
                  <a:pt x="31" y="96"/>
                </a:cubicBezTo>
                <a:cubicBezTo>
                  <a:pt x="47" y="96"/>
                  <a:pt x="60" y="83"/>
                  <a:pt x="60" y="65"/>
                </a:cubicBezTo>
                <a:cubicBezTo>
                  <a:pt x="60" y="34"/>
                  <a:pt x="60" y="34"/>
                  <a:pt x="60" y="34"/>
                </a:cubicBezTo>
                <a:cubicBezTo>
                  <a:pt x="60" y="20"/>
                  <a:pt x="73" y="8"/>
                  <a:pt x="87" y="8"/>
                </a:cubicBezTo>
                <a:cubicBezTo>
                  <a:pt x="89" y="8"/>
                  <a:pt x="89" y="8"/>
                  <a:pt x="89" y="8"/>
                </a:cubicBezTo>
                <a:cubicBezTo>
                  <a:pt x="103" y="8"/>
                  <a:pt x="115" y="20"/>
                  <a:pt x="115" y="34"/>
                </a:cubicBezTo>
                <a:cubicBezTo>
                  <a:pt x="115" y="45"/>
                  <a:pt x="115" y="45"/>
                  <a:pt x="115" y="45"/>
                </a:cubicBezTo>
                <a:cubicBezTo>
                  <a:pt x="94" y="47"/>
                  <a:pt x="78" y="65"/>
                  <a:pt x="78" y="86"/>
                </a:cubicBezTo>
                <a:cubicBezTo>
                  <a:pt x="78" y="120"/>
                  <a:pt x="78" y="120"/>
                  <a:pt x="78" y="120"/>
                </a:cubicBezTo>
                <a:cubicBezTo>
                  <a:pt x="78" y="142"/>
                  <a:pt x="95" y="160"/>
                  <a:pt x="118" y="160"/>
                </a:cubicBezTo>
                <a:cubicBezTo>
                  <a:pt x="120" y="160"/>
                  <a:pt x="120" y="160"/>
                  <a:pt x="120" y="160"/>
                </a:cubicBezTo>
                <a:cubicBezTo>
                  <a:pt x="134" y="160"/>
                  <a:pt x="147" y="152"/>
                  <a:pt x="155" y="139"/>
                </a:cubicBezTo>
                <a:cubicBezTo>
                  <a:pt x="157" y="138"/>
                  <a:pt x="155" y="136"/>
                  <a:pt x="154" y="134"/>
                </a:cubicBezTo>
                <a:cubicBezTo>
                  <a:pt x="152" y="134"/>
                  <a:pt x="150" y="134"/>
                  <a:pt x="149" y="136"/>
                </a:cubicBezTo>
                <a:cubicBezTo>
                  <a:pt x="142" y="147"/>
                  <a:pt x="131" y="154"/>
                  <a:pt x="120" y="154"/>
                </a:cubicBezTo>
                <a:cubicBezTo>
                  <a:pt x="118" y="154"/>
                  <a:pt x="118" y="154"/>
                  <a:pt x="118" y="154"/>
                </a:cubicBezTo>
                <a:cubicBezTo>
                  <a:pt x="100" y="154"/>
                  <a:pt x="84" y="138"/>
                  <a:pt x="84" y="120"/>
                </a:cubicBezTo>
                <a:cubicBezTo>
                  <a:pt x="84" y="86"/>
                  <a:pt x="84" y="86"/>
                  <a:pt x="84" y="86"/>
                </a:cubicBezTo>
                <a:cubicBezTo>
                  <a:pt x="84" y="68"/>
                  <a:pt x="99" y="54"/>
                  <a:pt x="115" y="52"/>
                </a:cubicBezTo>
                <a:cubicBezTo>
                  <a:pt x="115" y="89"/>
                  <a:pt x="115" y="89"/>
                  <a:pt x="115" y="89"/>
                </a:cubicBezTo>
                <a:cubicBezTo>
                  <a:pt x="95" y="89"/>
                  <a:pt x="95" y="89"/>
                  <a:pt x="95" y="89"/>
                </a:cubicBezTo>
                <a:cubicBezTo>
                  <a:pt x="94" y="89"/>
                  <a:pt x="92" y="91"/>
                  <a:pt x="92" y="92"/>
                </a:cubicBezTo>
                <a:cubicBezTo>
                  <a:pt x="92" y="94"/>
                  <a:pt x="94" y="96"/>
                  <a:pt x="95" y="96"/>
                </a:cubicBezTo>
                <a:cubicBezTo>
                  <a:pt x="154" y="96"/>
                  <a:pt x="154" y="96"/>
                  <a:pt x="154" y="96"/>
                </a:cubicBezTo>
                <a:cubicBezTo>
                  <a:pt x="154" y="110"/>
                  <a:pt x="154" y="110"/>
                  <a:pt x="154" y="110"/>
                </a:cubicBezTo>
                <a:cubicBezTo>
                  <a:pt x="154" y="112"/>
                  <a:pt x="155" y="113"/>
                  <a:pt x="157" y="113"/>
                </a:cubicBezTo>
                <a:cubicBezTo>
                  <a:pt x="158" y="113"/>
                  <a:pt x="160" y="112"/>
                  <a:pt x="160" y="110"/>
                </a:cubicBezTo>
                <a:cubicBezTo>
                  <a:pt x="160" y="86"/>
                  <a:pt x="160" y="86"/>
                  <a:pt x="160" y="86"/>
                </a:cubicBezTo>
                <a:cubicBezTo>
                  <a:pt x="160" y="63"/>
                  <a:pt x="144" y="45"/>
                  <a:pt x="123" y="45"/>
                </a:cubicBezTo>
                <a:close/>
                <a:moveTo>
                  <a:pt x="123" y="89"/>
                </a:moveTo>
                <a:cubicBezTo>
                  <a:pt x="123" y="52"/>
                  <a:pt x="123" y="52"/>
                  <a:pt x="123" y="52"/>
                </a:cubicBezTo>
                <a:cubicBezTo>
                  <a:pt x="139" y="54"/>
                  <a:pt x="154" y="68"/>
                  <a:pt x="154" y="86"/>
                </a:cubicBezTo>
                <a:cubicBezTo>
                  <a:pt x="154" y="89"/>
                  <a:pt x="154" y="89"/>
                  <a:pt x="154" y="89"/>
                </a:cubicBezTo>
                <a:cubicBezTo>
                  <a:pt x="123" y="89"/>
                  <a:pt x="123" y="89"/>
                  <a:pt x="123" y="89"/>
                </a:cubicBezTo>
                <a:cubicBezTo>
                  <a:pt x="123" y="89"/>
                  <a:pt x="123" y="89"/>
                  <a:pt x="123" y="89"/>
                </a:cubicBezTo>
                <a:close/>
                <a:moveTo>
                  <a:pt x="123" y="89"/>
                </a:moveTo>
                <a:cubicBezTo>
                  <a:pt x="123" y="89"/>
                  <a:pt x="123" y="89"/>
                  <a:pt x="123" y="89"/>
                </a:cubicBezTo>
              </a:path>
            </a:pathLst>
          </a:custGeom>
          <a:solidFill>
            <a:schemeClr val="lt1"/>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prstClr val="black"/>
              </a:buClr>
              <a:buSzPts val="1800"/>
              <a:buFont typeface="Poppins"/>
              <a:buNone/>
              <a:tabLst/>
              <a:defRPr/>
            </a:pPr>
            <a:endParaRPr kumimoji="0" sz="1800" b="0"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endParaRPr>
          </a:p>
        </p:txBody>
      </p:sp>
      <p:sp>
        <p:nvSpPr>
          <p:cNvPr id="259" name="Google Shape;259;p7"/>
          <p:cNvSpPr/>
          <p:nvPr/>
        </p:nvSpPr>
        <p:spPr>
          <a:xfrm>
            <a:off x="4689165" y="4463938"/>
            <a:ext cx="658810" cy="658810"/>
          </a:xfrm>
          <a:custGeom>
            <a:avLst/>
            <a:gdLst/>
            <a:ahLst/>
            <a:cxnLst/>
            <a:rect l="l" t="t" r="r" b="b"/>
            <a:pathLst>
              <a:path w="160" h="160" extrusionOk="0">
                <a:moveTo>
                  <a:pt x="22" y="56"/>
                </a:moveTo>
                <a:cubicBezTo>
                  <a:pt x="22" y="54"/>
                  <a:pt x="21" y="52"/>
                  <a:pt x="18" y="52"/>
                </a:cubicBezTo>
                <a:cubicBezTo>
                  <a:pt x="5" y="52"/>
                  <a:pt x="5" y="52"/>
                  <a:pt x="5" y="52"/>
                </a:cubicBezTo>
                <a:cubicBezTo>
                  <a:pt x="3" y="52"/>
                  <a:pt x="0" y="54"/>
                  <a:pt x="0" y="56"/>
                </a:cubicBezTo>
                <a:cubicBezTo>
                  <a:pt x="0" y="58"/>
                  <a:pt x="3" y="59"/>
                  <a:pt x="5" y="59"/>
                </a:cubicBezTo>
                <a:cubicBezTo>
                  <a:pt x="18" y="59"/>
                  <a:pt x="18" y="59"/>
                  <a:pt x="18" y="59"/>
                </a:cubicBezTo>
                <a:cubicBezTo>
                  <a:pt x="21" y="59"/>
                  <a:pt x="22" y="58"/>
                  <a:pt x="22" y="56"/>
                </a:cubicBezTo>
                <a:close/>
                <a:moveTo>
                  <a:pt x="157" y="52"/>
                </a:moveTo>
                <a:cubicBezTo>
                  <a:pt x="143" y="52"/>
                  <a:pt x="143" y="52"/>
                  <a:pt x="143" y="52"/>
                </a:cubicBezTo>
                <a:cubicBezTo>
                  <a:pt x="141" y="52"/>
                  <a:pt x="140" y="54"/>
                  <a:pt x="140" y="56"/>
                </a:cubicBezTo>
                <a:cubicBezTo>
                  <a:pt x="140" y="58"/>
                  <a:pt x="141" y="59"/>
                  <a:pt x="143" y="59"/>
                </a:cubicBezTo>
                <a:cubicBezTo>
                  <a:pt x="157" y="59"/>
                  <a:pt x="157" y="59"/>
                  <a:pt x="157" y="59"/>
                </a:cubicBezTo>
                <a:cubicBezTo>
                  <a:pt x="158" y="59"/>
                  <a:pt x="160" y="58"/>
                  <a:pt x="160" y="56"/>
                </a:cubicBezTo>
                <a:cubicBezTo>
                  <a:pt x="160" y="54"/>
                  <a:pt x="158" y="52"/>
                  <a:pt x="157" y="52"/>
                </a:cubicBezTo>
                <a:close/>
                <a:moveTo>
                  <a:pt x="28" y="102"/>
                </a:moveTo>
                <a:cubicBezTo>
                  <a:pt x="19" y="112"/>
                  <a:pt x="19" y="112"/>
                  <a:pt x="19" y="112"/>
                </a:cubicBezTo>
                <a:cubicBezTo>
                  <a:pt x="18" y="114"/>
                  <a:pt x="18" y="116"/>
                  <a:pt x="19" y="117"/>
                </a:cubicBezTo>
                <a:cubicBezTo>
                  <a:pt x="20" y="118"/>
                  <a:pt x="21" y="118"/>
                  <a:pt x="22" y="118"/>
                </a:cubicBezTo>
                <a:cubicBezTo>
                  <a:pt x="23" y="118"/>
                  <a:pt x="24" y="118"/>
                  <a:pt x="24" y="117"/>
                </a:cubicBezTo>
                <a:cubicBezTo>
                  <a:pt x="34" y="108"/>
                  <a:pt x="34" y="108"/>
                  <a:pt x="34" y="108"/>
                </a:cubicBezTo>
                <a:cubicBezTo>
                  <a:pt x="36" y="107"/>
                  <a:pt x="36" y="104"/>
                  <a:pt x="34" y="102"/>
                </a:cubicBezTo>
                <a:cubicBezTo>
                  <a:pt x="33" y="101"/>
                  <a:pt x="30" y="101"/>
                  <a:pt x="28" y="102"/>
                </a:cubicBezTo>
                <a:close/>
                <a:moveTo>
                  <a:pt x="123" y="18"/>
                </a:moveTo>
                <a:cubicBezTo>
                  <a:pt x="124" y="18"/>
                  <a:pt x="125" y="17"/>
                  <a:pt x="126" y="17"/>
                </a:cubicBezTo>
                <a:cubicBezTo>
                  <a:pt x="135" y="7"/>
                  <a:pt x="135" y="7"/>
                  <a:pt x="135" y="7"/>
                </a:cubicBezTo>
                <a:cubicBezTo>
                  <a:pt x="137" y="6"/>
                  <a:pt x="137" y="2"/>
                  <a:pt x="135" y="1"/>
                </a:cubicBezTo>
                <a:cubicBezTo>
                  <a:pt x="134" y="0"/>
                  <a:pt x="132" y="0"/>
                  <a:pt x="131" y="1"/>
                </a:cubicBezTo>
                <a:cubicBezTo>
                  <a:pt x="121" y="11"/>
                  <a:pt x="121" y="11"/>
                  <a:pt x="121" y="11"/>
                </a:cubicBezTo>
                <a:cubicBezTo>
                  <a:pt x="118" y="12"/>
                  <a:pt x="118" y="15"/>
                  <a:pt x="121" y="17"/>
                </a:cubicBezTo>
                <a:cubicBezTo>
                  <a:pt x="121" y="17"/>
                  <a:pt x="122" y="18"/>
                  <a:pt x="123" y="18"/>
                </a:cubicBezTo>
                <a:close/>
                <a:moveTo>
                  <a:pt x="26" y="7"/>
                </a:moveTo>
                <a:cubicBezTo>
                  <a:pt x="35" y="17"/>
                  <a:pt x="35" y="17"/>
                  <a:pt x="35" y="17"/>
                </a:cubicBezTo>
                <a:cubicBezTo>
                  <a:pt x="36" y="17"/>
                  <a:pt x="37" y="18"/>
                  <a:pt x="39" y="18"/>
                </a:cubicBezTo>
                <a:cubicBezTo>
                  <a:pt x="40" y="18"/>
                  <a:pt x="41" y="17"/>
                  <a:pt x="41" y="17"/>
                </a:cubicBezTo>
                <a:cubicBezTo>
                  <a:pt x="43" y="15"/>
                  <a:pt x="43" y="12"/>
                  <a:pt x="41" y="11"/>
                </a:cubicBezTo>
                <a:cubicBezTo>
                  <a:pt x="32" y="1"/>
                  <a:pt x="32" y="1"/>
                  <a:pt x="32" y="1"/>
                </a:cubicBezTo>
                <a:cubicBezTo>
                  <a:pt x="30" y="0"/>
                  <a:pt x="27" y="0"/>
                  <a:pt x="26" y="1"/>
                </a:cubicBezTo>
                <a:cubicBezTo>
                  <a:pt x="24" y="2"/>
                  <a:pt x="24" y="6"/>
                  <a:pt x="26" y="7"/>
                </a:cubicBezTo>
                <a:close/>
                <a:moveTo>
                  <a:pt x="133" y="102"/>
                </a:moveTo>
                <a:cubicBezTo>
                  <a:pt x="130" y="101"/>
                  <a:pt x="128" y="101"/>
                  <a:pt x="127" y="102"/>
                </a:cubicBezTo>
                <a:cubicBezTo>
                  <a:pt x="126" y="104"/>
                  <a:pt x="126" y="107"/>
                  <a:pt x="127" y="108"/>
                </a:cubicBezTo>
                <a:cubicBezTo>
                  <a:pt x="137" y="117"/>
                  <a:pt x="137" y="117"/>
                  <a:pt x="137" y="117"/>
                </a:cubicBezTo>
                <a:cubicBezTo>
                  <a:pt x="138" y="118"/>
                  <a:pt x="138" y="118"/>
                  <a:pt x="139" y="118"/>
                </a:cubicBezTo>
                <a:cubicBezTo>
                  <a:pt x="141" y="118"/>
                  <a:pt x="142" y="118"/>
                  <a:pt x="143" y="117"/>
                </a:cubicBezTo>
                <a:cubicBezTo>
                  <a:pt x="144" y="116"/>
                  <a:pt x="144" y="114"/>
                  <a:pt x="143" y="112"/>
                </a:cubicBezTo>
                <a:cubicBezTo>
                  <a:pt x="133" y="102"/>
                  <a:pt x="133" y="102"/>
                  <a:pt x="133" y="102"/>
                </a:cubicBezTo>
                <a:close/>
                <a:moveTo>
                  <a:pt x="81" y="11"/>
                </a:moveTo>
                <a:cubicBezTo>
                  <a:pt x="54" y="11"/>
                  <a:pt x="32" y="34"/>
                  <a:pt x="32" y="62"/>
                </a:cubicBezTo>
                <a:cubicBezTo>
                  <a:pt x="32" y="75"/>
                  <a:pt x="36" y="89"/>
                  <a:pt x="45" y="100"/>
                </a:cubicBezTo>
                <a:cubicBezTo>
                  <a:pt x="51" y="109"/>
                  <a:pt x="54" y="119"/>
                  <a:pt x="54" y="128"/>
                </a:cubicBezTo>
                <a:cubicBezTo>
                  <a:pt x="54" y="152"/>
                  <a:pt x="54" y="152"/>
                  <a:pt x="54" y="152"/>
                </a:cubicBezTo>
                <a:cubicBezTo>
                  <a:pt x="54" y="157"/>
                  <a:pt x="58" y="160"/>
                  <a:pt x="62" y="160"/>
                </a:cubicBezTo>
                <a:cubicBezTo>
                  <a:pt x="99" y="160"/>
                  <a:pt x="99" y="160"/>
                  <a:pt x="99" y="160"/>
                </a:cubicBezTo>
                <a:cubicBezTo>
                  <a:pt x="104" y="160"/>
                  <a:pt x="107" y="157"/>
                  <a:pt x="107" y="152"/>
                </a:cubicBezTo>
                <a:cubicBezTo>
                  <a:pt x="107" y="128"/>
                  <a:pt x="107" y="128"/>
                  <a:pt x="107" y="128"/>
                </a:cubicBezTo>
                <a:cubicBezTo>
                  <a:pt x="107" y="119"/>
                  <a:pt x="110" y="109"/>
                  <a:pt x="117" y="100"/>
                </a:cubicBezTo>
                <a:cubicBezTo>
                  <a:pt x="125" y="89"/>
                  <a:pt x="129" y="75"/>
                  <a:pt x="129" y="62"/>
                </a:cubicBezTo>
                <a:cubicBezTo>
                  <a:pt x="129" y="34"/>
                  <a:pt x="108" y="11"/>
                  <a:pt x="81" y="11"/>
                </a:cubicBezTo>
                <a:close/>
                <a:moveTo>
                  <a:pt x="99" y="152"/>
                </a:moveTo>
                <a:cubicBezTo>
                  <a:pt x="62" y="152"/>
                  <a:pt x="62" y="152"/>
                  <a:pt x="62" y="152"/>
                </a:cubicBezTo>
                <a:cubicBezTo>
                  <a:pt x="62" y="148"/>
                  <a:pt x="62" y="148"/>
                  <a:pt x="62" y="148"/>
                </a:cubicBezTo>
                <a:cubicBezTo>
                  <a:pt x="81" y="148"/>
                  <a:pt x="81" y="148"/>
                  <a:pt x="81" y="148"/>
                </a:cubicBezTo>
                <a:cubicBezTo>
                  <a:pt x="82" y="148"/>
                  <a:pt x="85" y="146"/>
                  <a:pt x="85" y="143"/>
                </a:cubicBezTo>
                <a:cubicBezTo>
                  <a:pt x="85" y="141"/>
                  <a:pt x="82" y="140"/>
                  <a:pt x="81" y="140"/>
                </a:cubicBezTo>
                <a:cubicBezTo>
                  <a:pt x="62" y="140"/>
                  <a:pt x="62" y="140"/>
                  <a:pt x="62" y="140"/>
                </a:cubicBezTo>
                <a:cubicBezTo>
                  <a:pt x="62" y="135"/>
                  <a:pt x="62" y="135"/>
                  <a:pt x="62" y="135"/>
                </a:cubicBezTo>
                <a:cubicBezTo>
                  <a:pt x="99" y="135"/>
                  <a:pt x="99" y="135"/>
                  <a:pt x="99" y="135"/>
                </a:cubicBezTo>
                <a:cubicBezTo>
                  <a:pt x="99" y="152"/>
                  <a:pt x="99" y="152"/>
                  <a:pt x="99" y="152"/>
                </a:cubicBezTo>
                <a:close/>
                <a:moveTo>
                  <a:pt x="70" y="70"/>
                </a:moveTo>
                <a:cubicBezTo>
                  <a:pt x="91" y="70"/>
                  <a:pt x="91" y="70"/>
                  <a:pt x="91" y="70"/>
                </a:cubicBezTo>
                <a:cubicBezTo>
                  <a:pt x="86" y="81"/>
                  <a:pt x="86" y="81"/>
                  <a:pt x="86" y="81"/>
                </a:cubicBezTo>
                <a:cubicBezTo>
                  <a:pt x="86" y="81"/>
                  <a:pt x="86" y="81"/>
                  <a:pt x="86" y="82"/>
                </a:cubicBezTo>
                <a:cubicBezTo>
                  <a:pt x="82" y="127"/>
                  <a:pt x="82" y="127"/>
                  <a:pt x="82" y="127"/>
                </a:cubicBezTo>
                <a:cubicBezTo>
                  <a:pt x="79" y="127"/>
                  <a:pt x="79" y="127"/>
                  <a:pt x="79" y="127"/>
                </a:cubicBezTo>
                <a:cubicBezTo>
                  <a:pt x="76" y="82"/>
                  <a:pt x="76" y="82"/>
                  <a:pt x="76" y="82"/>
                </a:cubicBezTo>
                <a:cubicBezTo>
                  <a:pt x="76" y="81"/>
                  <a:pt x="76" y="81"/>
                  <a:pt x="76" y="81"/>
                </a:cubicBezTo>
                <a:cubicBezTo>
                  <a:pt x="70" y="70"/>
                  <a:pt x="70" y="70"/>
                  <a:pt x="70" y="70"/>
                </a:cubicBezTo>
                <a:close/>
                <a:moveTo>
                  <a:pt x="110" y="95"/>
                </a:moveTo>
                <a:cubicBezTo>
                  <a:pt x="104" y="105"/>
                  <a:pt x="99" y="117"/>
                  <a:pt x="99" y="127"/>
                </a:cubicBezTo>
                <a:cubicBezTo>
                  <a:pt x="90" y="127"/>
                  <a:pt x="90" y="127"/>
                  <a:pt x="90" y="127"/>
                </a:cubicBezTo>
                <a:cubicBezTo>
                  <a:pt x="94" y="83"/>
                  <a:pt x="94" y="83"/>
                  <a:pt x="94" y="83"/>
                </a:cubicBezTo>
                <a:cubicBezTo>
                  <a:pt x="101" y="67"/>
                  <a:pt x="101" y="67"/>
                  <a:pt x="101" y="67"/>
                </a:cubicBezTo>
                <a:cubicBezTo>
                  <a:pt x="101" y="66"/>
                  <a:pt x="101" y="64"/>
                  <a:pt x="100" y="63"/>
                </a:cubicBezTo>
                <a:cubicBezTo>
                  <a:pt x="100" y="62"/>
                  <a:pt x="99" y="62"/>
                  <a:pt x="98" y="62"/>
                </a:cubicBezTo>
                <a:cubicBezTo>
                  <a:pt x="64" y="62"/>
                  <a:pt x="64" y="62"/>
                  <a:pt x="64" y="62"/>
                </a:cubicBezTo>
                <a:cubicBezTo>
                  <a:pt x="62" y="62"/>
                  <a:pt x="61" y="62"/>
                  <a:pt x="61" y="63"/>
                </a:cubicBezTo>
                <a:cubicBezTo>
                  <a:pt x="60" y="64"/>
                  <a:pt x="60" y="66"/>
                  <a:pt x="61" y="67"/>
                </a:cubicBezTo>
                <a:cubicBezTo>
                  <a:pt x="68" y="83"/>
                  <a:pt x="68" y="83"/>
                  <a:pt x="68" y="83"/>
                </a:cubicBezTo>
                <a:cubicBezTo>
                  <a:pt x="71" y="127"/>
                  <a:pt x="71" y="127"/>
                  <a:pt x="71" y="127"/>
                </a:cubicBezTo>
                <a:cubicBezTo>
                  <a:pt x="62" y="127"/>
                  <a:pt x="62" y="127"/>
                  <a:pt x="62" y="127"/>
                </a:cubicBezTo>
                <a:cubicBezTo>
                  <a:pt x="62" y="117"/>
                  <a:pt x="58" y="105"/>
                  <a:pt x="51" y="95"/>
                </a:cubicBezTo>
                <a:cubicBezTo>
                  <a:pt x="44" y="85"/>
                  <a:pt x="40" y="73"/>
                  <a:pt x="40" y="62"/>
                </a:cubicBezTo>
                <a:cubicBezTo>
                  <a:pt x="40" y="38"/>
                  <a:pt x="58" y="18"/>
                  <a:pt x="81" y="18"/>
                </a:cubicBezTo>
                <a:cubicBezTo>
                  <a:pt x="104" y="18"/>
                  <a:pt x="121" y="38"/>
                  <a:pt x="121" y="62"/>
                </a:cubicBezTo>
                <a:cubicBezTo>
                  <a:pt x="121" y="73"/>
                  <a:pt x="117" y="85"/>
                  <a:pt x="110" y="95"/>
                </a:cubicBezTo>
                <a:close/>
              </a:path>
            </a:pathLst>
          </a:custGeom>
          <a:solidFill>
            <a:schemeClr val="lt1"/>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prstClr val="black"/>
              </a:buClr>
              <a:buSzPts val="1800"/>
              <a:buFont typeface="Poppins"/>
              <a:buNone/>
              <a:tabLst/>
              <a:defRPr/>
            </a:pPr>
            <a:endParaRPr kumimoji="0" sz="1800" b="0"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endParaRPr>
          </a:p>
        </p:txBody>
      </p:sp>
      <p:grpSp>
        <p:nvGrpSpPr>
          <p:cNvPr id="260" name="Google Shape;260;p7"/>
          <p:cNvGrpSpPr/>
          <p:nvPr/>
        </p:nvGrpSpPr>
        <p:grpSpPr>
          <a:xfrm>
            <a:off x="-27028" y="6203556"/>
            <a:ext cx="12220940" cy="654444"/>
            <a:chOff x="-27028" y="6203556"/>
            <a:chExt cx="12220940" cy="654444"/>
          </a:xfrm>
        </p:grpSpPr>
        <p:sp>
          <p:nvSpPr>
            <p:cNvPr id="261" name="Google Shape;261;p7"/>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262" name="Google Shape;262;p7"/>
            <p:cNvGrpSpPr/>
            <p:nvPr/>
          </p:nvGrpSpPr>
          <p:grpSpPr>
            <a:xfrm>
              <a:off x="-27028" y="6203556"/>
              <a:ext cx="12220940" cy="502558"/>
              <a:chOff x="-27028" y="6203556"/>
              <a:chExt cx="12220940" cy="502558"/>
            </a:xfrm>
          </p:grpSpPr>
          <p:pic>
            <p:nvPicPr>
              <p:cNvPr id="263" name="Google Shape;263;p7"/>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264" name="Google Shape;264;p7"/>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3"/>
                                        </p:tgtEl>
                                        <p:attrNameLst>
                                          <p:attrName>style.visibility</p:attrName>
                                        </p:attrNameLst>
                                      </p:cBhvr>
                                      <p:to>
                                        <p:strVal val="visible"/>
                                      </p:to>
                                    </p:set>
                                    <p:animEffect transition="in" filter="fade">
                                      <p:cBhvr>
                                        <p:cTn id="7" dur="500"/>
                                        <p:tgtEl>
                                          <p:spTgt spid="24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45"/>
                                        </p:tgtEl>
                                        <p:attrNameLst>
                                          <p:attrName>style.visibility</p:attrName>
                                        </p:attrNameLst>
                                      </p:cBhvr>
                                      <p:to>
                                        <p:strVal val="visible"/>
                                      </p:to>
                                    </p:set>
                                    <p:anim calcmode="lin" valueType="num">
                                      <p:cBhvr additive="base">
                                        <p:cTn id="12" dur="500"/>
                                        <p:tgtEl>
                                          <p:spTgt spid="245"/>
                                        </p:tgtEl>
                                        <p:attrNameLst>
                                          <p:attrName>ppt_y</p:attrName>
                                        </p:attrNameLst>
                                      </p:cBhvr>
                                      <p:tavLst>
                                        <p:tav tm="0">
                                          <p:val>
                                            <p:strVal val="#ppt_y+1"/>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56"/>
                                        </p:tgtEl>
                                        <p:attrNameLst>
                                          <p:attrName>style.visibility</p:attrName>
                                        </p:attrNameLst>
                                      </p:cBhvr>
                                      <p:to>
                                        <p:strVal val="visible"/>
                                      </p:to>
                                    </p:set>
                                    <p:anim calcmode="lin" valueType="num">
                                      <p:cBhvr additive="base">
                                        <p:cTn id="15" dur="500"/>
                                        <p:tgtEl>
                                          <p:spTgt spid="25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253"/>
                                        </p:tgtEl>
                                        <p:attrNameLst>
                                          <p:attrName>style.visibility</p:attrName>
                                        </p:attrNameLst>
                                      </p:cBhvr>
                                      <p:to>
                                        <p:strVal val="visible"/>
                                      </p:to>
                                    </p:set>
                                    <p:anim calcmode="lin" valueType="num">
                                      <p:cBhvr additive="base">
                                        <p:cTn id="20" dur="500"/>
                                        <p:tgtEl>
                                          <p:spTgt spid="253"/>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52">
                                            <p:txEl>
                                              <p:pRg st="0" end="0"/>
                                            </p:txEl>
                                          </p:spTgt>
                                        </p:tgtEl>
                                        <p:attrNameLst>
                                          <p:attrName>style.visibility</p:attrName>
                                        </p:attrNameLst>
                                      </p:cBhvr>
                                      <p:to>
                                        <p:strVal val="visible"/>
                                      </p:to>
                                    </p:set>
                                    <p:animEffect transition="in" filter="fade">
                                      <p:cBhvr>
                                        <p:cTn id="25" dur="500"/>
                                        <p:tgtEl>
                                          <p:spTgt spid="252">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252">
                                            <p:txEl>
                                              <p:pRg st="1" end="1"/>
                                            </p:txEl>
                                          </p:spTgt>
                                        </p:tgtEl>
                                        <p:attrNameLst>
                                          <p:attrName>style.visibility</p:attrName>
                                        </p:attrNameLst>
                                      </p:cBhvr>
                                      <p:to>
                                        <p:strVal val="visible"/>
                                      </p:to>
                                    </p:set>
                                    <p:animEffect transition="in" filter="fade">
                                      <p:cBhvr>
                                        <p:cTn id="30" dur="500"/>
                                        <p:tgtEl>
                                          <p:spTgt spid="252">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44"/>
                                        </p:tgtEl>
                                        <p:attrNameLst>
                                          <p:attrName>style.visibility</p:attrName>
                                        </p:attrNameLst>
                                      </p:cBhvr>
                                      <p:to>
                                        <p:strVal val="visible"/>
                                      </p:to>
                                    </p:set>
                                    <p:anim calcmode="lin" valueType="num">
                                      <p:cBhvr additive="base">
                                        <p:cTn id="35" dur="500"/>
                                        <p:tgtEl>
                                          <p:spTgt spid="244"/>
                                        </p:tgtEl>
                                        <p:attrNameLst>
                                          <p:attrName>ppt_y</p:attrName>
                                        </p:attrNameLst>
                                      </p:cBhvr>
                                      <p:tavLst>
                                        <p:tav tm="0">
                                          <p:val>
                                            <p:strVal val="#ppt_y+1"/>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257"/>
                                        </p:tgtEl>
                                        <p:attrNameLst>
                                          <p:attrName>style.visibility</p:attrName>
                                        </p:attrNameLst>
                                      </p:cBhvr>
                                      <p:to>
                                        <p:strVal val="visible"/>
                                      </p:to>
                                    </p:set>
                                    <p:anim calcmode="lin" valueType="num">
                                      <p:cBhvr additive="base">
                                        <p:cTn id="38" dur="500"/>
                                        <p:tgtEl>
                                          <p:spTgt spid="257"/>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49"/>
                                        </p:tgtEl>
                                        <p:attrNameLst>
                                          <p:attrName>style.visibility</p:attrName>
                                        </p:attrNameLst>
                                      </p:cBhvr>
                                      <p:to>
                                        <p:strVal val="visible"/>
                                      </p:to>
                                    </p:set>
                                    <p:anim calcmode="lin" valueType="num">
                                      <p:cBhvr additive="base">
                                        <p:cTn id="43" dur="500"/>
                                        <p:tgtEl>
                                          <p:spTgt spid="249"/>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248">
                                            <p:txEl>
                                              <p:pRg st="0" end="0"/>
                                            </p:txEl>
                                          </p:spTgt>
                                        </p:tgtEl>
                                        <p:attrNameLst>
                                          <p:attrName>style.visibility</p:attrName>
                                        </p:attrNameLst>
                                      </p:cBhvr>
                                      <p:to>
                                        <p:strVal val="visible"/>
                                      </p:to>
                                    </p:set>
                                    <p:animEffect transition="in" filter="fade">
                                      <p:cBhvr>
                                        <p:cTn id="48" dur="500"/>
                                        <p:tgtEl>
                                          <p:spTgt spid="248">
                                            <p:txEl>
                                              <p:pRg st="0" end="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248">
                                            <p:txEl>
                                              <p:pRg st="1" end="1"/>
                                            </p:txEl>
                                          </p:spTgt>
                                        </p:tgtEl>
                                        <p:attrNameLst>
                                          <p:attrName>style.visibility</p:attrName>
                                        </p:attrNameLst>
                                      </p:cBhvr>
                                      <p:to>
                                        <p:strVal val="visible"/>
                                      </p:to>
                                    </p:set>
                                    <p:animEffect transition="in" filter="fade">
                                      <p:cBhvr>
                                        <p:cTn id="53" dur="500"/>
                                        <p:tgtEl>
                                          <p:spTgt spid="248">
                                            <p:txEl>
                                              <p:pRg st="1" end="1"/>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nodeType="clickEffect">
                                  <p:stCondLst>
                                    <p:cond delay="0"/>
                                  </p:stCondLst>
                                  <p:childTnLst>
                                    <p:set>
                                      <p:cBhvr>
                                        <p:cTn id="57" dur="1" fill="hold">
                                          <p:stCondLst>
                                            <p:cond delay="0"/>
                                          </p:stCondLst>
                                        </p:cTn>
                                        <p:tgtEl>
                                          <p:spTgt spid="248">
                                            <p:txEl>
                                              <p:pRg st="2" end="2"/>
                                            </p:txEl>
                                          </p:spTgt>
                                        </p:tgtEl>
                                        <p:attrNameLst>
                                          <p:attrName>style.visibility</p:attrName>
                                        </p:attrNameLst>
                                      </p:cBhvr>
                                      <p:to>
                                        <p:strVal val="visible"/>
                                      </p:to>
                                    </p:set>
                                    <p:animEffect transition="in" filter="fade">
                                      <p:cBhvr>
                                        <p:cTn id="58" dur="500"/>
                                        <p:tgtEl>
                                          <p:spTgt spid="248">
                                            <p:txEl>
                                              <p:pRg st="2" end="2"/>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246"/>
                                        </p:tgtEl>
                                        <p:attrNameLst>
                                          <p:attrName>style.visibility</p:attrName>
                                        </p:attrNameLst>
                                      </p:cBhvr>
                                      <p:to>
                                        <p:strVal val="visible"/>
                                      </p:to>
                                    </p:set>
                                    <p:anim calcmode="lin" valueType="num">
                                      <p:cBhvr additive="base">
                                        <p:cTn id="63" dur="500"/>
                                        <p:tgtEl>
                                          <p:spTgt spid="246"/>
                                        </p:tgtEl>
                                        <p:attrNameLst>
                                          <p:attrName>ppt_y</p:attrName>
                                        </p:attrNameLst>
                                      </p:cBhvr>
                                      <p:tavLst>
                                        <p:tav tm="0">
                                          <p:val>
                                            <p:strVal val="#ppt_y+1"/>
                                          </p:val>
                                        </p:tav>
                                        <p:tav tm="100000">
                                          <p:val>
                                            <p:strVal val="#ppt_y"/>
                                          </p:val>
                                        </p:tav>
                                      </p:tavLst>
                                    </p:anim>
                                  </p:childTnLst>
                                </p:cTn>
                              </p:par>
                              <p:par>
                                <p:cTn id="64" presetID="2" presetClass="entr" presetSubtype="4" fill="hold" nodeType="withEffect">
                                  <p:stCondLst>
                                    <p:cond delay="0"/>
                                  </p:stCondLst>
                                  <p:childTnLst>
                                    <p:set>
                                      <p:cBhvr>
                                        <p:cTn id="65" dur="1" fill="hold">
                                          <p:stCondLst>
                                            <p:cond delay="0"/>
                                          </p:stCondLst>
                                        </p:cTn>
                                        <p:tgtEl>
                                          <p:spTgt spid="258"/>
                                        </p:tgtEl>
                                        <p:attrNameLst>
                                          <p:attrName>style.visibility</p:attrName>
                                        </p:attrNameLst>
                                      </p:cBhvr>
                                      <p:to>
                                        <p:strVal val="visible"/>
                                      </p:to>
                                    </p:set>
                                    <p:anim calcmode="lin" valueType="num">
                                      <p:cBhvr additive="base">
                                        <p:cTn id="66" dur="500"/>
                                        <p:tgtEl>
                                          <p:spTgt spid="258"/>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251"/>
                                        </p:tgtEl>
                                        <p:attrNameLst>
                                          <p:attrName>style.visibility</p:attrName>
                                        </p:attrNameLst>
                                      </p:cBhvr>
                                      <p:to>
                                        <p:strVal val="visible"/>
                                      </p:to>
                                    </p:set>
                                    <p:anim calcmode="lin" valueType="num">
                                      <p:cBhvr additive="base">
                                        <p:cTn id="71" dur="500"/>
                                        <p:tgtEl>
                                          <p:spTgt spid="251"/>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nodeType="clickEffect">
                                  <p:stCondLst>
                                    <p:cond delay="0"/>
                                  </p:stCondLst>
                                  <p:childTnLst>
                                    <p:set>
                                      <p:cBhvr>
                                        <p:cTn id="75" dur="1" fill="hold">
                                          <p:stCondLst>
                                            <p:cond delay="0"/>
                                          </p:stCondLst>
                                        </p:cTn>
                                        <p:tgtEl>
                                          <p:spTgt spid="250">
                                            <p:txEl>
                                              <p:pRg st="0" end="0"/>
                                            </p:txEl>
                                          </p:spTgt>
                                        </p:tgtEl>
                                        <p:attrNameLst>
                                          <p:attrName>style.visibility</p:attrName>
                                        </p:attrNameLst>
                                      </p:cBhvr>
                                      <p:to>
                                        <p:strVal val="visible"/>
                                      </p:to>
                                    </p:set>
                                    <p:animEffect transition="in" filter="fade">
                                      <p:cBhvr>
                                        <p:cTn id="76" dur="500"/>
                                        <p:tgtEl>
                                          <p:spTgt spid="250">
                                            <p:txEl>
                                              <p:pRg st="0" end="0"/>
                                            </p:txEl>
                                          </p:spTgt>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nodeType="clickEffect">
                                  <p:stCondLst>
                                    <p:cond delay="0"/>
                                  </p:stCondLst>
                                  <p:childTnLst>
                                    <p:set>
                                      <p:cBhvr>
                                        <p:cTn id="80" dur="1" fill="hold">
                                          <p:stCondLst>
                                            <p:cond delay="0"/>
                                          </p:stCondLst>
                                        </p:cTn>
                                        <p:tgtEl>
                                          <p:spTgt spid="250">
                                            <p:txEl>
                                              <p:pRg st="1" end="1"/>
                                            </p:txEl>
                                          </p:spTgt>
                                        </p:tgtEl>
                                        <p:attrNameLst>
                                          <p:attrName>style.visibility</p:attrName>
                                        </p:attrNameLst>
                                      </p:cBhvr>
                                      <p:to>
                                        <p:strVal val="visible"/>
                                      </p:to>
                                    </p:set>
                                    <p:animEffect transition="in" filter="fade">
                                      <p:cBhvr>
                                        <p:cTn id="81" dur="500"/>
                                        <p:tgtEl>
                                          <p:spTgt spid="250">
                                            <p:txEl>
                                              <p:pRg st="1" end="1"/>
                                            </p:txEl>
                                          </p:spTgt>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250">
                                            <p:txEl>
                                              <p:pRg st="2" end="2"/>
                                            </p:txEl>
                                          </p:spTgt>
                                        </p:tgtEl>
                                        <p:attrNameLst>
                                          <p:attrName>style.visibility</p:attrName>
                                        </p:attrNameLst>
                                      </p:cBhvr>
                                      <p:to>
                                        <p:strVal val="visible"/>
                                      </p:to>
                                    </p:set>
                                    <p:animEffect transition="in" filter="fade">
                                      <p:cBhvr>
                                        <p:cTn id="86" dur="500"/>
                                        <p:tgtEl>
                                          <p:spTgt spid="250">
                                            <p:txEl>
                                              <p:pRg st="2" end="2"/>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259"/>
                                        </p:tgtEl>
                                        <p:attrNameLst>
                                          <p:attrName>style.visibility</p:attrName>
                                        </p:attrNameLst>
                                      </p:cBhvr>
                                      <p:to>
                                        <p:strVal val="visible"/>
                                      </p:to>
                                    </p:set>
                                    <p:anim calcmode="lin" valueType="num">
                                      <p:cBhvr additive="base">
                                        <p:cTn id="91" dur="500"/>
                                        <p:tgtEl>
                                          <p:spTgt spid="259"/>
                                        </p:tgtEl>
                                        <p:attrNameLst>
                                          <p:attrName>ppt_y</p:attrName>
                                        </p:attrNameLst>
                                      </p:cBhvr>
                                      <p:tavLst>
                                        <p:tav tm="0">
                                          <p:val>
                                            <p:strVal val="#ppt_y+1"/>
                                          </p:val>
                                        </p:tav>
                                        <p:tav tm="100000">
                                          <p:val>
                                            <p:strVal val="#ppt_y"/>
                                          </p:val>
                                        </p:tav>
                                      </p:tavLst>
                                    </p:anim>
                                  </p:childTnLst>
                                </p:cTn>
                              </p:par>
                              <p:par>
                                <p:cTn id="92" presetID="2" presetClass="entr" presetSubtype="4" fill="hold" nodeType="withEffect">
                                  <p:stCondLst>
                                    <p:cond delay="0"/>
                                  </p:stCondLst>
                                  <p:childTnLst>
                                    <p:set>
                                      <p:cBhvr>
                                        <p:cTn id="93" dur="1" fill="hold">
                                          <p:stCondLst>
                                            <p:cond delay="0"/>
                                          </p:stCondLst>
                                        </p:cTn>
                                        <p:tgtEl>
                                          <p:spTgt spid="247"/>
                                        </p:tgtEl>
                                        <p:attrNameLst>
                                          <p:attrName>style.visibility</p:attrName>
                                        </p:attrNameLst>
                                      </p:cBhvr>
                                      <p:to>
                                        <p:strVal val="visible"/>
                                      </p:to>
                                    </p:set>
                                    <p:anim calcmode="lin" valueType="num">
                                      <p:cBhvr additive="base">
                                        <p:cTn id="94" dur="500"/>
                                        <p:tgtEl>
                                          <p:spTgt spid="247"/>
                                        </p:tgtEl>
                                        <p:attrNameLst>
                                          <p:attrName>ppt_y</p:attrName>
                                        </p:attrNameLst>
                                      </p:cBhvr>
                                      <p:tavLst>
                                        <p:tav tm="0">
                                          <p:val>
                                            <p:strVal val="#ppt_y+1"/>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2" presetClass="entr" presetSubtype="4" fill="hold" nodeType="clickEffect">
                                  <p:stCondLst>
                                    <p:cond delay="0"/>
                                  </p:stCondLst>
                                  <p:childTnLst>
                                    <p:set>
                                      <p:cBhvr>
                                        <p:cTn id="98" dur="1" fill="hold">
                                          <p:stCondLst>
                                            <p:cond delay="0"/>
                                          </p:stCondLst>
                                        </p:cTn>
                                        <p:tgtEl>
                                          <p:spTgt spid="255"/>
                                        </p:tgtEl>
                                        <p:attrNameLst>
                                          <p:attrName>style.visibility</p:attrName>
                                        </p:attrNameLst>
                                      </p:cBhvr>
                                      <p:to>
                                        <p:strVal val="visible"/>
                                      </p:to>
                                    </p:set>
                                    <p:anim calcmode="lin" valueType="num">
                                      <p:cBhvr additive="base">
                                        <p:cTn id="99" dur="500"/>
                                        <p:tgtEl>
                                          <p:spTgt spid="255"/>
                                        </p:tgtEl>
                                        <p:attrNameLst>
                                          <p:attrName>ppt_y</p:attrName>
                                        </p:attrNameLst>
                                      </p:cBhvr>
                                      <p:tavLst>
                                        <p:tav tm="0">
                                          <p:val>
                                            <p:strVal val="#ppt_y+1"/>
                                          </p:val>
                                        </p:tav>
                                        <p:tav tm="100000">
                                          <p:val>
                                            <p:strVal val="#ppt_y"/>
                                          </p:val>
                                        </p:tav>
                                      </p:tavLst>
                                    </p:anim>
                                  </p:childTnLst>
                                </p:cTn>
                              </p:par>
                            </p:childTnLst>
                          </p:cTn>
                        </p:par>
                      </p:childTnLst>
                    </p:cTn>
                  </p:par>
                  <p:par>
                    <p:cTn id="100" fill="hold">
                      <p:stCondLst>
                        <p:cond delay="indefinite"/>
                      </p:stCondLst>
                      <p:childTnLst>
                        <p:par>
                          <p:cTn id="101" fill="hold">
                            <p:stCondLst>
                              <p:cond delay="0"/>
                            </p:stCondLst>
                            <p:childTnLst>
                              <p:par>
                                <p:cTn id="102" presetID="10" presetClass="entr" presetSubtype="0" fill="hold" nodeType="clickEffect">
                                  <p:stCondLst>
                                    <p:cond delay="0"/>
                                  </p:stCondLst>
                                  <p:childTnLst>
                                    <p:set>
                                      <p:cBhvr>
                                        <p:cTn id="103" dur="1" fill="hold">
                                          <p:stCondLst>
                                            <p:cond delay="0"/>
                                          </p:stCondLst>
                                        </p:cTn>
                                        <p:tgtEl>
                                          <p:spTgt spid="254">
                                            <p:txEl>
                                              <p:pRg st="0" end="0"/>
                                            </p:txEl>
                                          </p:spTgt>
                                        </p:tgtEl>
                                        <p:attrNameLst>
                                          <p:attrName>style.visibility</p:attrName>
                                        </p:attrNameLst>
                                      </p:cBhvr>
                                      <p:to>
                                        <p:strVal val="visible"/>
                                      </p:to>
                                    </p:set>
                                    <p:animEffect transition="in" filter="fade">
                                      <p:cBhvr>
                                        <p:cTn id="104" dur="500"/>
                                        <p:tgtEl>
                                          <p:spTgt spid="254">
                                            <p:txEl>
                                              <p:pRg st="0" end="0"/>
                                            </p:txEl>
                                          </p:spTgt>
                                        </p:tgtEl>
                                      </p:cBhvr>
                                    </p:animEffect>
                                  </p:childTnLst>
                                </p:cTn>
                              </p:par>
                            </p:childTnLst>
                          </p:cTn>
                        </p:par>
                      </p:childTnLst>
                    </p:cTn>
                  </p:par>
                  <p:par>
                    <p:cTn id="105" fill="hold">
                      <p:stCondLst>
                        <p:cond delay="indefinite"/>
                      </p:stCondLst>
                      <p:childTnLst>
                        <p:par>
                          <p:cTn id="106" fill="hold">
                            <p:stCondLst>
                              <p:cond delay="0"/>
                            </p:stCondLst>
                            <p:childTnLst>
                              <p:par>
                                <p:cTn id="107" presetID="10" presetClass="entr" presetSubtype="0" fill="hold" nodeType="clickEffect">
                                  <p:stCondLst>
                                    <p:cond delay="0"/>
                                  </p:stCondLst>
                                  <p:childTnLst>
                                    <p:set>
                                      <p:cBhvr>
                                        <p:cTn id="108" dur="1" fill="hold">
                                          <p:stCondLst>
                                            <p:cond delay="0"/>
                                          </p:stCondLst>
                                        </p:cTn>
                                        <p:tgtEl>
                                          <p:spTgt spid="254">
                                            <p:txEl>
                                              <p:pRg st="1" end="1"/>
                                            </p:txEl>
                                          </p:spTgt>
                                        </p:tgtEl>
                                        <p:attrNameLst>
                                          <p:attrName>style.visibility</p:attrName>
                                        </p:attrNameLst>
                                      </p:cBhvr>
                                      <p:to>
                                        <p:strVal val="visible"/>
                                      </p:to>
                                    </p:set>
                                    <p:animEffect transition="in" filter="fade">
                                      <p:cBhvr>
                                        <p:cTn id="109" dur="500"/>
                                        <p:tgtEl>
                                          <p:spTgt spid="254">
                                            <p:txEl>
                                              <p:pRg st="1" end="1"/>
                                            </p:txEl>
                                          </p:spTgt>
                                        </p:tgtEl>
                                      </p:cBhvr>
                                    </p:animEffect>
                                  </p:childTnLst>
                                </p:cTn>
                              </p:par>
                            </p:childTnLst>
                          </p:cTn>
                        </p:par>
                      </p:childTnLst>
                    </p:cTn>
                  </p:par>
                  <p:par>
                    <p:cTn id="110" fill="hold">
                      <p:stCondLst>
                        <p:cond delay="indefinite"/>
                      </p:stCondLst>
                      <p:childTnLst>
                        <p:par>
                          <p:cTn id="111" fill="hold">
                            <p:stCondLst>
                              <p:cond delay="0"/>
                            </p:stCondLst>
                            <p:childTnLst>
                              <p:par>
                                <p:cTn id="112" presetID="10" presetClass="entr" presetSubtype="0" fill="hold" nodeType="clickEffect">
                                  <p:stCondLst>
                                    <p:cond delay="0"/>
                                  </p:stCondLst>
                                  <p:childTnLst>
                                    <p:set>
                                      <p:cBhvr>
                                        <p:cTn id="113" dur="1" fill="hold">
                                          <p:stCondLst>
                                            <p:cond delay="0"/>
                                          </p:stCondLst>
                                        </p:cTn>
                                        <p:tgtEl>
                                          <p:spTgt spid="254">
                                            <p:txEl>
                                              <p:pRg st="2" end="2"/>
                                            </p:txEl>
                                          </p:spTgt>
                                        </p:tgtEl>
                                        <p:attrNameLst>
                                          <p:attrName>style.visibility</p:attrName>
                                        </p:attrNameLst>
                                      </p:cBhvr>
                                      <p:to>
                                        <p:strVal val="visible"/>
                                      </p:to>
                                    </p:set>
                                    <p:animEffect transition="in" filter="fade">
                                      <p:cBhvr>
                                        <p:cTn id="114" dur="500"/>
                                        <p:tgtEl>
                                          <p:spTgt spid="25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pic>
        <p:nvPicPr>
          <p:cNvPr id="15" name="Picture 2" descr="Guide to Working at Airbnb - Forage">
            <a:extLst>
              <a:ext uri="{FF2B5EF4-FFF2-40B4-BE49-F238E27FC236}">
                <a16:creationId xmlns:a16="http://schemas.microsoft.com/office/drawing/2014/main" id="{0623B8CC-2897-158E-6A3C-18D3320745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771" r="2839" b="19005"/>
          <a:stretch/>
        </p:blipFill>
        <p:spPr bwMode="auto">
          <a:xfrm>
            <a:off x="0" y="-2025"/>
            <a:ext cx="12220940" cy="653014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469E02AD-F65F-C299-A4F6-7D5FE9556E6C}"/>
              </a:ext>
            </a:extLst>
          </p:cNvPr>
          <p:cNvSpPr/>
          <p:nvPr/>
        </p:nvSpPr>
        <p:spPr>
          <a:xfrm>
            <a:off x="-56234" y="-49918"/>
            <a:ext cx="6862147" cy="6528122"/>
          </a:xfrm>
          <a:prstGeom prst="rect">
            <a:avLst/>
          </a:prstGeom>
          <a:solidFill>
            <a:schemeClr val="tx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prstClr val="white"/>
              </a:solidFill>
              <a:effectLst/>
              <a:uLnTx/>
              <a:uFillTx/>
              <a:latin typeface="Poppins"/>
              <a:ea typeface="+mn-ea"/>
              <a:cs typeface="+mn-cs"/>
              <a:sym typeface="Arial"/>
            </a:endParaRPr>
          </a:p>
        </p:txBody>
      </p:sp>
      <p:sp>
        <p:nvSpPr>
          <p:cNvPr id="269" name="Google Shape;269;p8"/>
          <p:cNvSpPr txBox="1"/>
          <p:nvPr/>
        </p:nvSpPr>
        <p:spPr>
          <a:xfrm>
            <a:off x="726309" y="2386791"/>
            <a:ext cx="7772402" cy="135417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1" i="0" u="none" strike="noStrike" kern="0" cap="none" spc="0" normalizeH="0" baseline="0" noProof="0" dirty="0">
                <a:ln>
                  <a:noFill/>
                </a:ln>
                <a:solidFill>
                  <a:prstClr val="white"/>
                </a:solidFill>
                <a:effectLst/>
                <a:uLnTx/>
                <a:uFillTx/>
                <a:latin typeface="Poppins"/>
                <a:ea typeface="Poppins"/>
                <a:cs typeface="Poppins"/>
                <a:sym typeface="Poppins"/>
              </a:rPr>
              <a:t>SCALING SUCCESS: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5400" b="1" i="0" u="none" strike="noStrike" kern="0" cap="none" spc="0" normalizeH="0" baseline="0" noProof="0" dirty="0">
                <a:ln>
                  <a:noFill/>
                </a:ln>
                <a:solidFill>
                  <a:srgbClr val="FFC000"/>
                </a:solidFill>
                <a:effectLst/>
                <a:uLnTx/>
                <a:uFillTx/>
                <a:latin typeface="Poppins"/>
                <a:ea typeface="Poppins"/>
                <a:cs typeface="Poppins"/>
                <a:sym typeface="Poppins"/>
              </a:rPr>
              <a:t>A CASE STUDY</a:t>
            </a:r>
            <a:endParaRPr kumimoji="0" sz="4400" b="1" i="0" u="none" strike="noStrike" kern="0" cap="none" spc="0" normalizeH="0" baseline="0" noProof="0" dirty="0">
              <a:ln>
                <a:noFill/>
              </a:ln>
              <a:solidFill>
                <a:srgbClr val="FFC000"/>
              </a:solidFill>
              <a:effectLst/>
              <a:uLnTx/>
              <a:uFillTx/>
              <a:latin typeface="Poppins" panose="00000500000000000000" pitchFamily="2" charset="0"/>
              <a:cs typeface="Poppins" panose="00000500000000000000" pitchFamily="2" charset="0"/>
              <a:sym typeface="Arial"/>
            </a:endParaRPr>
          </a:p>
        </p:txBody>
      </p:sp>
      <p:grpSp>
        <p:nvGrpSpPr>
          <p:cNvPr id="2" name="Google Shape;260;p7">
            <a:extLst>
              <a:ext uri="{FF2B5EF4-FFF2-40B4-BE49-F238E27FC236}">
                <a16:creationId xmlns:a16="http://schemas.microsoft.com/office/drawing/2014/main" id="{1518C07D-5585-1629-AADB-AB0CD9813D58}"/>
              </a:ext>
            </a:extLst>
          </p:cNvPr>
          <p:cNvGrpSpPr/>
          <p:nvPr/>
        </p:nvGrpSpPr>
        <p:grpSpPr>
          <a:xfrm>
            <a:off x="-27028" y="6203556"/>
            <a:ext cx="12220940" cy="654444"/>
            <a:chOff x="-27028" y="6203556"/>
            <a:chExt cx="12220940" cy="654444"/>
          </a:xfrm>
        </p:grpSpPr>
        <p:sp>
          <p:nvSpPr>
            <p:cNvPr id="3" name="Google Shape;261;p7">
              <a:extLst>
                <a:ext uri="{FF2B5EF4-FFF2-40B4-BE49-F238E27FC236}">
                  <a16:creationId xmlns:a16="http://schemas.microsoft.com/office/drawing/2014/main" id="{14AC5C20-5E4A-7353-5410-49AA009FCF4A}"/>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4" name="Google Shape;262;p7">
              <a:extLst>
                <a:ext uri="{FF2B5EF4-FFF2-40B4-BE49-F238E27FC236}">
                  <a16:creationId xmlns:a16="http://schemas.microsoft.com/office/drawing/2014/main" id="{5A6430EE-A39D-3E39-CEED-858A0F36CA1A}"/>
                </a:ext>
              </a:extLst>
            </p:cNvPr>
            <p:cNvGrpSpPr/>
            <p:nvPr/>
          </p:nvGrpSpPr>
          <p:grpSpPr>
            <a:xfrm>
              <a:off x="-27028" y="6203556"/>
              <a:ext cx="12220940" cy="502558"/>
              <a:chOff x="-27028" y="6203556"/>
              <a:chExt cx="12220940" cy="502558"/>
            </a:xfrm>
          </p:grpSpPr>
          <p:pic>
            <p:nvPicPr>
              <p:cNvPr id="5" name="Google Shape;263;p7">
                <a:extLst>
                  <a:ext uri="{FF2B5EF4-FFF2-40B4-BE49-F238E27FC236}">
                    <a16:creationId xmlns:a16="http://schemas.microsoft.com/office/drawing/2014/main" id="{C502B384-32A7-7D44-F2F1-C16BA6BF5428}"/>
                  </a:ext>
                </a:extLst>
              </p:cNvPr>
              <p:cNvPicPr preferRelativeResize="0"/>
              <p:nvPr/>
            </p:nvPicPr>
            <p:blipFill rotWithShape="1">
              <a:blip r:embed="rId4">
                <a:alphaModFix/>
              </a:blip>
              <a:srcRect/>
              <a:stretch/>
            </p:blipFill>
            <p:spPr>
              <a:xfrm rot="10800000" flipH="1">
                <a:off x="-27028" y="6203556"/>
                <a:ext cx="12220940" cy="49917"/>
              </a:xfrm>
              <a:prstGeom prst="rect">
                <a:avLst/>
              </a:prstGeom>
              <a:noFill/>
              <a:ln>
                <a:noFill/>
              </a:ln>
            </p:spPr>
          </p:pic>
          <p:sp>
            <p:nvSpPr>
              <p:cNvPr id="6" name="Google Shape;264;p7">
                <a:extLst>
                  <a:ext uri="{FF2B5EF4-FFF2-40B4-BE49-F238E27FC236}">
                    <a16:creationId xmlns:a16="http://schemas.microsoft.com/office/drawing/2014/main" id="{EFB1DC9D-5F76-697C-F311-B2CD4CE56261}"/>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pic>
        <p:nvPicPr>
          <p:cNvPr id="7" name="Google Shape;275;p9" descr="pngkey.com-airbnb-logo-png-605967 - TheRiver.Asia">
            <a:extLst>
              <a:ext uri="{FF2B5EF4-FFF2-40B4-BE49-F238E27FC236}">
                <a16:creationId xmlns:a16="http://schemas.microsoft.com/office/drawing/2014/main" id="{36329874-471D-8219-8702-8A0852658FA0}"/>
              </a:ext>
            </a:extLst>
          </p:cNvPr>
          <p:cNvPicPr preferRelativeResize="0"/>
          <p:nvPr/>
        </p:nvPicPr>
        <p:blipFill rotWithShape="1">
          <a:blip r:embed="rId5">
            <a:alphaModFix/>
          </a:blip>
          <a:srcRect/>
          <a:stretch/>
        </p:blipFill>
        <p:spPr>
          <a:xfrm>
            <a:off x="13003482" y="-2025"/>
            <a:ext cx="3431026" cy="3431024"/>
          </a:xfrm>
          <a:prstGeom prst="rect">
            <a:avLst/>
          </a:prstGeom>
          <a:noFill/>
          <a:ln>
            <a:noFill/>
          </a:ln>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69"/>
                                        </p:tgtEl>
                                        <p:attrNameLst>
                                          <p:attrName>style.visibility</p:attrName>
                                        </p:attrNameLst>
                                      </p:cBhvr>
                                      <p:to>
                                        <p:strVal val="visible"/>
                                      </p:to>
                                    </p:set>
                                    <p:anim calcmode="lin" valueType="num">
                                      <p:cBhvr additive="base">
                                        <p:cTn id="7" dur="500" fill="hold"/>
                                        <p:tgtEl>
                                          <p:spTgt spid="269"/>
                                        </p:tgtEl>
                                        <p:attrNameLst>
                                          <p:attrName>ppt_x</p:attrName>
                                        </p:attrNameLst>
                                      </p:cBhvr>
                                      <p:tavLst>
                                        <p:tav tm="0">
                                          <p:val>
                                            <p:strVal val="0-#ppt_w/2"/>
                                          </p:val>
                                        </p:tav>
                                        <p:tav tm="100000">
                                          <p:val>
                                            <p:strVal val="#ppt_x"/>
                                          </p:val>
                                        </p:tav>
                                      </p:tavLst>
                                    </p:anim>
                                    <p:anim calcmode="lin" valueType="num">
                                      <p:cBhvr additive="base">
                                        <p:cTn id="8" dur="500" fill="hold"/>
                                        <p:tgtEl>
                                          <p:spTgt spid="269"/>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2"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1+#ppt_w/2"/>
                                          </p:val>
                                        </p:tav>
                                        <p:tav tm="100000">
                                          <p:val>
                                            <p:strVal val="#ppt_x"/>
                                          </p:val>
                                        </p:tav>
                                      </p:tavLst>
                                    </p:anim>
                                    <p:anim calcmode="lin" valueType="num">
                                      <p:cBhvr additive="base">
                                        <p:cTn id="17"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6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309DC0-27F1-3A0C-E0B2-45093C439A26}"/>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AC6D275-3361-0F7C-4242-EC5AD74A2514}"/>
              </a:ext>
            </a:extLst>
          </p:cNvPr>
          <p:cNvCxnSpPr/>
          <p:nvPr/>
        </p:nvCxnSpPr>
        <p:spPr>
          <a:xfrm>
            <a:off x="0" y="802647"/>
            <a:ext cx="12192000" cy="0"/>
          </a:xfrm>
          <a:prstGeom prst="line">
            <a:avLst/>
          </a:prstGeom>
          <a:ln w="38100">
            <a:solidFill>
              <a:srgbClr val="FFC000"/>
            </a:solidFill>
          </a:ln>
        </p:spPr>
        <p:style>
          <a:lnRef idx="2">
            <a:schemeClr val="accent1"/>
          </a:lnRef>
          <a:fillRef idx="0">
            <a:schemeClr val="accent1"/>
          </a:fillRef>
          <a:effectRef idx="1">
            <a:schemeClr val="accent1"/>
          </a:effectRef>
          <a:fontRef idx="minor">
            <a:schemeClr val="tx1"/>
          </a:fontRef>
        </p:style>
      </p:cxnSp>
      <p:grpSp>
        <p:nvGrpSpPr>
          <p:cNvPr id="19" name="Group 18">
            <a:extLst>
              <a:ext uri="{FF2B5EF4-FFF2-40B4-BE49-F238E27FC236}">
                <a16:creationId xmlns:a16="http://schemas.microsoft.com/office/drawing/2014/main" id="{D9B44DDE-8CC3-2662-475A-2E1EC9BF4666}"/>
              </a:ext>
            </a:extLst>
          </p:cNvPr>
          <p:cNvGrpSpPr/>
          <p:nvPr/>
        </p:nvGrpSpPr>
        <p:grpSpPr>
          <a:xfrm>
            <a:off x="700038" y="604527"/>
            <a:ext cx="3057737" cy="1235272"/>
            <a:chOff x="1293708" y="604527"/>
            <a:chExt cx="3057737" cy="1235272"/>
          </a:xfrm>
        </p:grpSpPr>
        <p:sp>
          <p:nvSpPr>
            <p:cNvPr id="11" name="Oval 10">
              <a:extLst>
                <a:ext uri="{FF2B5EF4-FFF2-40B4-BE49-F238E27FC236}">
                  <a16:creationId xmlns:a16="http://schemas.microsoft.com/office/drawing/2014/main" id="{119BAF35-1CC7-84DD-6F71-5B916CC7C030}"/>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16" name="TextBox 15">
              <a:extLst>
                <a:ext uri="{FF2B5EF4-FFF2-40B4-BE49-F238E27FC236}">
                  <a16:creationId xmlns:a16="http://schemas.microsoft.com/office/drawing/2014/main" id="{E5633687-7747-A283-50A7-A9AEC5E755A5}"/>
                </a:ext>
              </a:extLst>
            </p:cNvPr>
            <p:cNvSpPr txBox="1"/>
            <p:nvPr/>
          </p:nvSpPr>
          <p:spPr>
            <a:xfrm>
              <a:off x="1293708" y="1193468"/>
              <a:ext cx="3057737"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2008</a:t>
              </a:r>
            </a:p>
          </p:txBody>
        </p:sp>
      </p:grpSp>
      <p:grpSp>
        <p:nvGrpSpPr>
          <p:cNvPr id="9" name="Group 8">
            <a:extLst>
              <a:ext uri="{FF2B5EF4-FFF2-40B4-BE49-F238E27FC236}">
                <a16:creationId xmlns:a16="http://schemas.microsoft.com/office/drawing/2014/main" id="{51B6B45F-1033-75BF-B30E-EFF2C36158F9}"/>
              </a:ext>
            </a:extLst>
          </p:cNvPr>
          <p:cNvGrpSpPr/>
          <p:nvPr/>
        </p:nvGrpSpPr>
        <p:grpSpPr>
          <a:xfrm>
            <a:off x="14639797" y="604527"/>
            <a:ext cx="3057737" cy="1235272"/>
            <a:chOff x="1293708" y="604527"/>
            <a:chExt cx="3057737" cy="1235272"/>
          </a:xfrm>
        </p:grpSpPr>
        <p:sp>
          <p:nvSpPr>
            <p:cNvPr id="12" name="Oval 11">
              <a:extLst>
                <a:ext uri="{FF2B5EF4-FFF2-40B4-BE49-F238E27FC236}">
                  <a16:creationId xmlns:a16="http://schemas.microsoft.com/office/drawing/2014/main" id="{7D67EFA2-4E34-54AB-B8DC-E7569D2CD601}"/>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13" name="TextBox 12">
              <a:extLst>
                <a:ext uri="{FF2B5EF4-FFF2-40B4-BE49-F238E27FC236}">
                  <a16:creationId xmlns:a16="http://schemas.microsoft.com/office/drawing/2014/main" id="{5BB8843A-FB30-2AD8-03EB-B876DC3830AF}"/>
                </a:ext>
              </a:extLst>
            </p:cNvPr>
            <p:cNvSpPr txBox="1"/>
            <p:nvPr/>
          </p:nvSpPr>
          <p:spPr>
            <a:xfrm>
              <a:off x="1293708" y="1193468"/>
              <a:ext cx="3057737"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1950-1968</a:t>
              </a:r>
            </a:p>
          </p:txBody>
        </p:sp>
      </p:grpSp>
      <p:grpSp>
        <p:nvGrpSpPr>
          <p:cNvPr id="4" name="Google Shape;260;p7">
            <a:extLst>
              <a:ext uri="{FF2B5EF4-FFF2-40B4-BE49-F238E27FC236}">
                <a16:creationId xmlns:a16="http://schemas.microsoft.com/office/drawing/2014/main" id="{497B5585-B716-2393-482E-F734D1187C27}"/>
              </a:ext>
            </a:extLst>
          </p:cNvPr>
          <p:cNvGrpSpPr/>
          <p:nvPr/>
        </p:nvGrpSpPr>
        <p:grpSpPr>
          <a:xfrm>
            <a:off x="-27028" y="6203556"/>
            <a:ext cx="12220940" cy="654444"/>
            <a:chOff x="-27028" y="6203556"/>
            <a:chExt cx="12220940" cy="654444"/>
          </a:xfrm>
        </p:grpSpPr>
        <p:sp>
          <p:nvSpPr>
            <p:cNvPr id="5" name="Google Shape;261;p7">
              <a:extLst>
                <a:ext uri="{FF2B5EF4-FFF2-40B4-BE49-F238E27FC236}">
                  <a16:creationId xmlns:a16="http://schemas.microsoft.com/office/drawing/2014/main" id="{0C489A9D-B1AB-5719-AEA7-F4D2E9C02B51}"/>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6" name="Google Shape;262;p7">
              <a:extLst>
                <a:ext uri="{FF2B5EF4-FFF2-40B4-BE49-F238E27FC236}">
                  <a16:creationId xmlns:a16="http://schemas.microsoft.com/office/drawing/2014/main" id="{74456670-6FFA-3D62-6197-C3AEBF712729}"/>
                </a:ext>
              </a:extLst>
            </p:cNvPr>
            <p:cNvGrpSpPr/>
            <p:nvPr/>
          </p:nvGrpSpPr>
          <p:grpSpPr>
            <a:xfrm>
              <a:off x="-27028" y="6203556"/>
              <a:ext cx="12220940" cy="502558"/>
              <a:chOff x="-27028" y="6203556"/>
              <a:chExt cx="12220940" cy="502558"/>
            </a:xfrm>
          </p:grpSpPr>
          <p:pic>
            <p:nvPicPr>
              <p:cNvPr id="7" name="Google Shape;263;p7">
                <a:extLst>
                  <a:ext uri="{FF2B5EF4-FFF2-40B4-BE49-F238E27FC236}">
                    <a16:creationId xmlns:a16="http://schemas.microsoft.com/office/drawing/2014/main" id="{2C2B6474-2940-F3B0-38E9-30529046B52B}"/>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8" name="Google Shape;264;p7">
                <a:extLst>
                  <a:ext uri="{FF2B5EF4-FFF2-40B4-BE49-F238E27FC236}">
                    <a16:creationId xmlns:a16="http://schemas.microsoft.com/office/drawing/2014/main" id="{EC267E48-6F9F-70D9-8DC7-0D1DD5FD0879}"/>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
        <p:nvSpPr>
          <p:cNvPr id="15" name="Google Shape;276;p9">
            <a:extLst>
              <a:ext uri="{FF2B5EF4-FFF2-40B4-BE49-F238E27FC236}">
                <a16:creationId xmlns:a16="http://schemas.microsoft.com/office/drawing/2014/main" id="{332ED1F0-14B2-50D6-1B0F-3E462AFFDDD6}"/>
              </a:ext>
            </a:extLst>
          </p:cNvPr>
          <p:cNvSpPr txBox="1"/>
          <p:nvPr/>
        </p:nvSpPr>
        <p:spPr>
          <a:xfrm>
            <a:off x="8249632" y="1916949"/>
            <a:ext cx="3451927" cy="329316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Airbnb started in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2008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when its founders,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Brian Chesky, Nathan </a:t>
            </a:r>
            <a:r>
              <a:rPr kumimoji="0" lang="en-US" sz="1600" b="1" i="0" u="none" strike="noStrike" kern="0" cap="none" spc="0" normalizeH="0" baseline="0" noProof="0" dirty="0" err="1">
                <a:ln>
                  <a:noFill/>
                </a:ln>
                <a:solidFill>
                  <a:srgbClr val="FFC000"/>
                </a:solidFill>
                <a:effectLst/>
                <a:uLnTx/>
                <a:uFillTx/>
                <a:latin typeface="Poppins" panose="00000500000000000000" pitchFamily="2" charset="0"/>
                <a:ea typeface="Calibri"/>
                <a:cs typeface="Poppins" panose="00000500000000000000" pitchFamily="2" charset="0"/>
                <a:sym typeface="Calibri"/>
              </a:rPr>
              <a:t>Blecharczyk</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 and Joe Gebbia,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rented out air mattresses in their apartment to conference attendees in San Francisco.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This simple idea to offer affordable, local accommodations laid the groundwork for what would become a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revolutionary business model.</a:t>
            </a:r>
            <a:endParaRPr kumimoji="0" sz="1200" b="1" i="0" u="none" strike="noStrike" kern="0" cap="none" spc="0" normalizeH="0" baseline="0" noProof="0" dirty="0">
              <a:ln>
                <a:noFill/>
              </a:ln>
              <a:solidFill>
                <a:srgbClr val="FFC000"/>
              </a:solidFill>
              <a:effectLst/>
              <a:uLnTx/>
              <a:uFillTx/>
              <a:latin typeface="Poppins" panose="00000500000000000000" pitchFamily="2" charset="0"/>
              <a:cs typeface="Poppins" panose="00000500000000000000" pitchFamily="2" charset="0"/>
              <a:sym typeface="Arial"/>
            </a:endParaRPr>
          </a:p>
        </p:txBody>
      </p:sp>
      <p:grpSp>
        <p:nvGrpSpPr>
          <p:cNvPr id="29" name="Group 28">
            <a:extLst>
              <a:ext uri="{FF2B5EF4-FFF2-40B4-BE49-F238E27FC236}">
                <a16:creationId xmlns:a16="http://schemas.microsoft.com/office/drawing/2014/main" id="{5CB6DFF1-7701-3E9D-3726-BACB2D8A9226}"/>
              </a:ext>
            </a:extLst>
          </p:cNvPr>
          <p:cNvGrpSpPr/>
          <p:nvPr/>
        </p:nvGrpSpPr>
        <p:grpSpPr>
          <a:xfrm>
            <a:off x="490441" y="2085782"/>
            <a:ext cx="3115111" cy="3419309"/>
            <a:chOff x="490441" y="2085782"/>
            <a:chExt cx="3115111" cy="3419309"/>
          </a:xfrm>
        </p:grpSpPr>
        <p:pic>
          <p:nvPicPr>
            <p:cNvPr id="2050" name="Picture 2" descr="Airbnb's Brian Chesky: The Art of Hospitality | Sequoia Capital">
              <a:extLst>
                <a:ext uri="{FF2B5EF4-FFF2-40B4-BE49-F238E27FC236}">
                  <a16:creationId xmlns:a16="http://schemas.microsoft.com/office/drawing/2014/main" id="{B1774E9E-EDB1-41E8-9518-C4609BC1590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165" r="12987"/>
            <a:stretch/>
          </p:blipFill>
          <p:spPr bwMode="auto">
            <a:xfrm>
              <a:off x="550753" y="2085782"/>
              <a:ext cx="2165537" cy="2932420"/>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sp>
          <p:nvSpPr>
            <p:cNvPr id="17" name="Google Shape;276;p9">
              <a:extLst>
                <a:ext uri="{FF2B5EF4-FFF2-40B4-BE49-F238E27FC236}">
                  <a16:creationId xmlns:a16="http://schemas.microsoft.com/office/drawing/2014/main" id="{00BD3FE3-C966-A77D-160D-38BABCF155EC}"/>
                </a:ext>
              </a:extLst>
            </p:cNvPr>
            <p:cNvSpPr txBox="1"/>
            <p:nvPr/>
          </p:nvSpPr>
          <p:spPr>
            <a:xfrm>
              <a:off x="490441" y="5197355"/>
              <a:ext cx="3115111" cy="30773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Brian Chesky</a:t>
              </a:r>
              <a:endParaRPr kumimoji="0" sz="11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grpSp>
      <p:grpSp>
        <p:nvGrpSpPr>
          <p:cNvPr id="28" name="Group 27">
            <a:extLst>
              <a:ext uri="{FF2B5EF4-FFF2-40B4-BE49-F238E27FC236}">
                <a16:creationId xmlns:a16="http://schemas.microsoft.com/office/drawing/2014/main" id="{1C71739D-4F83-A489-120F-AFD89F85633B}"/>
              </a:ext>
            </a:extLst>
          </p:cNvPr>
          <p:cNvGrpSpPr/>
          <p:nvPr/>
        </p:nvGrpSpPr>
        <p:grpSpPr>
          <a:xfrm>
            <a:off x="2858615" y="2085783"/>
            <a:ext cx="2439825" cy="3419308"/>
            <a:chOff x="2858615" y="2085783"/>
            <a:chExt cx="2439825" cy="3419308"/>
          </a:xfrm>
        </p:grpSpPr>
        <p:sp>
          <p:nvSpPr>
            <p:cNvPr id="21" name="Google Shape;276;p9">
              <a:extLst>
                <a:ext uri="{FF2B5EF4-FFF2-40B4-BE49-F238E27FC236}">
                  <a16:creationId xmlns:a16="http://schemas.microsoft.com/office/drawing/2014/main" id="{50795BE6-5202-93A4-75DB-4F843A561886}"/>
                </a:ext>
              </a:extLst>
            </p:cNvPr>
            <p:cNvSpPr txBox="1"/>
            <p:nvPr/>
          </p:nvSpPr>
          <p:spPr>
            <a:xfrm>
              <a:off x="2858615" y="5197355"/>
              <a:ext cx="2439825" cy="30773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Nathan </a:t>
              </a:r>
              <a:r>
                <a:rPr kumimoji="0" lang="en-US" sz="1400" b="0" i="0" u="none" strike="noStrike" kern="0" cap="none" spc="0" normalizeH="0" baseline="0" noProof="0" dirty="0" err="1">
                  <a:ln>
                    <a:noFill/>
                  </a:ln>
                  <a:solidFill>
                    <a:prstClr val="white"/>
                  </a:solidFill>
                  <a:effectLst/>
                  <a:uLnTx/>
                  <a:uFillTx/>
                  <a:latin typeface="Poppins" panose="00000500000000000000" pitchFamily="2" charset="0"/>
                  <a:ea typeface="Calibri"/>
                  <a:cs typeface="Poppins" panose="00000500000000000000" pitchFamily="2" charset="0"/>
                  <a:sym typeface="Calibri"/>
                </a:rPr>
                <a:t>Blecharcyzk</a:t>
              </a:r>
              <a:endParaRPr kumimoji="0" sz="11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pic>
          <p:nvPicPr>
            <p:cNvPr id="2054" name="Picture 6" descr="Father's Day 2017: Airbnb Co-Founder on Parental Leave | Fortune">
              <a:extLst>
                <a:ext uri="{FF2B5EF4-FFF2-40B4-BE49-F238E27FC236}">
                  <a16:creationId xmlns:a16="http://schemas.microsoft.com/office/drawing/2014/main" id="{71C7497E-AA72-229A-A9C1-1ECC814FDFC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081" r="42445"/>
            <a:stretch/>
          </p:blipFill>
          <p:spPr bwMode="auto">
            <a:xfrm>
              <a:off x="2979669" y="2085783"/>
              <a:ext cx="2281997" cy="2955502"/>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grpSp>
      <p:grpSp>
        <p:nvGrpSpPr>
          <p:cNvPr id="30" name="Group 29">
            <a:extLst>
              <a:ext uri="{FF2B5EF4-FFF2-40B4-BE49-F238E27FC236}">
                <a16:creationId xmlns:a16="http://schemas.microsoft.com/office/drawing/2014/main" id="{DF5D77E2-5348-05AE-7487-AE615551A552}"/>
              </a:ext>
            </a:extLst>
          </p:cNvPr>
          <p:cNvGrpSpPr/>
          <p:nvPr/>
        </p:nvGrpSpPr>
        <p:grpSpPr>
          <a:xfrm>
            <a:off x="5436427" y="2089337"/>
            <a:ext cx="2439825" cy="3415754"/>
            <a:chOff x="5436427" y="2089337"/>
            <a:chExt cx="2439825" cy="3415754"/>
          </a:xfrm>
        </p:grpSpPr>
        <p:pic>
          <p:nvPicPr>
            <p:cNvPr id="2058" name="Picture 10" descr="Airbnb's Joe Gebbia: Forget About Scale, Go Talk to Your Customers - CBS  News">
              <a:extLst>
                <a:ext uri="{FF2B5EF4-FFF2-40B4-BE49-F238E27FC236}">
                  <a16:creationId xmlns:a16="http://schemas.microsoft.com/office/drawing/2014/main" id="{2B053153-E7FD-90C6-A724-8B68C02C0BD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063"/>
            <a:stretch/>
          </p:blipFill>
          <p:spPr bwMode="auto">
            <a:xfrm>
              <a:off x="5525045" y="2089337"/>
              <a:ext cx="2262590" cy="2951946"/>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sp>
          <p:nvSpPr>
            <p:cNvPr id="27" name="Google Shape;276;p9">
              <a:extLst>
                <a:ext uri="{FF2B5EF4-FFF2-40B4-BE49-F238E27FC236}">
                  <a16:creationId xmlns:a16="http://schemas.microsoft.com/office/drawing/2014/main" id="{6A23E0F4-57AE-135C-B5C7-07159D4B5859}"/>
                </a:ext>
              </a:extLst>
            </p:cNvPr>
            <p:cNvSpPr txBox="1"/>
            <p:nvPr/>
          </p:nvSpPr>
          <p:spPr>
            <a:xfrm>
              <a:off x="5436427" y="5197355"/>
              <a:ext cx="2439825" cy="30773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Joe Gebbia</a:t>
              </a:r>
              <a:endParaRPr kumimoji="0" sz="11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grpSp>
    </p:spTree>
    <p:extLst>
      <p:ext uri="{BB962C8B-B14F-4D97-AF65-F5344CB8AC3E}">
        <p14:creationId xmlns:p14="http://schemas.microsoft.com/office/powerpoint/2010/main" val="3785923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1+#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29"/>
                                        </p:tgtEl>
                                        <p:attrNameLst>
                                          <p:attrName>style.visibility</p:attrName>
                                        </p:attrNameLst>
                                      </p:cBhvr>
                                      <p:to>
                                        <p:strVal val="visible"/>
                                      </p:to>
                                    </p:set>
                                    <p:anim calcmode="lin" valueType="num">
                                      <p:cBhvr additive="base">
                                        <p:cTn id="19" dur="500" fill="hold"/>
                                        <p:tgtEl>
                                          <p:spTgt spid="29"/>
                                        </p:tgtEl>
                                        <p:attrNameLst>
                                          <p:attrName>ppt_x</p:attrName>
                                        </p:attrNameLst>
                                      </p:cBhvr>
                                      <p:tavLst>
                                        <p:tav tm="0">
                                          <p:val>
                                            <p:strVal val="1+#ppt_w/2"/>
                                          </p:val>
                                        </p:tav>
                                        <p:tav tm="100000">
                                          <p:val>
                                            <p:strVal val="#ppt_x"/>
                                          </p:val>
                                        </p:tav>
                                      </p:tavLst>
                                    </p:anim>
                                    <p:anim calcmode="lin" valueType="num">
                                      <p:cBhvr additive="base">
                                        <p:cTn id="20" dur="500" fill="hold"/>
                                        <p:tgtEl>
                                          <p:spTgt spid="29"/>
                                        </p:tgtEl>
                                        <p:attrNameLst>
                                          <p:attrName>ppt_y</p:attrName>
                                        </p:attrNameLst>
                                      </p:cBhvr>
                                      <p:tavLst>
                                        <p:tav tm="0">
                                          <p:val>
                                            <p:strVal val="#ppt_y"/>
                                          </p:val>
                                        </p:tav>
                                        <p:tav tm="100000">
                                          <p:val>
                                            <p:strVal val="#ppt_y"/>
                                          </p:val>
                                        </p:tav>
                                      </p:tavLst>
                                    </p:anim>
                                  </p:childTnLst>
                                </p:cTn>
                              </p:par>
                            </p:childTnLst>
                          </p:cTn>
                        </p:par>
                        <p:par>
                          <p:cTn id="21" fill="hold">
                            <p:stCondLst>
                              <p:cond delay="500"/>
                            </p:stCondLst>
                            <p:childTnLst>
                              <p:par>
                                <p:cTn id="22" presetID="2" presetClass="entr" presetSubtype="2" fill="hold" nodeType="afterEffect">
                                  <p:stCondLst>
                                    <p:cond delay="0"/>
                                  </p:stCondLst>
                                  <p:childTnLst>
                                    <p:set>
                                      <p:cBhvr>
                                        <p:cTn id="23" dur="1" fill="hold">
                                          <p:stCondLst>
                                            <p:cond delay="0"/>
                                          </p:stCondLst>
                                        </p:cTn>
                                        <p:tgtEl>
                                          <p:spTgt spid="28"/>
                                        </p:tgtEl>
                                        <p:attrNameLst>
                                          <p:attrName>style.visibility</p:attrName>
                                        </p:attrNameLst>
                                      </p:cBhvr>
                                      <p:to>
                                        <p:strVal val="visible"/>
                                      </p:to>
                                    </p:set>
                                    <p:anim calcmode="lin" valueType="num">
                                      <p:cBhvr additive="base">
                                        <p:cTn id="24" dur="500" fill="hold"/>
                                        <p:tgtEl>
                                          <p:spTgt spid="28"/>
                                        </p:tgtEl>
                                        <p:attrNameLst>
                                          <p:attrName>ppt_x</p:attrName>
                                        </p:attrNameLst>
                                      </p:cBhvr>
                                      <p:tavLst>
                                        <p:tav tm="0">
                                          <p:val>
                                            <p:strVal val="1+#ppt_w/2"/>
                                          </p:val>
                                        </p:tav>
                                        <p:tav tm="100000">
                                          <p:val>
                                            <p:strVal val="#ppt_x"/>
                                          </p:val>
                                        </p:tav>
                                      </p:tavLst>
                                    </p:anim>
                                    <p:anim calcmode="lin" valueType="num">
                                      <p:cBhvr additive="base">
                                        <p:cTn id="25" dur="500" fill="hold"/>
                                        <p:tgtEl>
                                          <p:spTgt spid="28"/>
                                        </p:tgtEl>
                                        <p:attrNameLst>
                                          <p:attrName>ppt_y</p:attrName>
                                        </p:attrNameLst>
                                      </p:cBhvr>
                                      <p:tavLst>
                                        <p:tav tm="0">
                                          <p:val>
                                            <p:strVal val="#ppt_y"/>
                                          </p:val>
                                        </p:tav>
                                        <p:tav tm="100000">
                                          <p:val>
                                            <p:strVal val="#ppt_y"/>
                                          </p:val>
                                        </p:tav>
                                      </p:tavLst>
                                    </p:anim>
                                  </p:childTnLst>
                                </p:cTn>
                              </p:par>
                            </p:childTnLst>
                          </p:cTn>
                        </p:par>
                        <p:par>
                          <p:cTn id="26" fill="hold">
                            <p:stCondLst>
                              <p:cond delay="1000"/>
                            </p:stCondLst>
                            <p:childTnLst>
                              <p:par>
                                <p:cTn id="27" presetID="2" presetClass="entr" presetSubtype="2" fill="hold" nodeType="afterEffect">
                                  <p:stCondLst>
                                    <p:cond delay="0"/>
                                  </p:stCondLst>
                                  <p:childTnLst>
                                    <p:set>
                                      <p:cBhvr>
                                        <p:cTn id="28" dur="1" fill="hold">
                                          <p:stCondLst>
                                            <p:cond delay="0"/>
                                          </p:stCondLst>
                                        </p:cTn>
                                        <p:tgtEl>
                                          <p:spTgt spid="30"/>
                                        </p:tgtEl>
                                        <p:attrNameLst>
                                          <p:attrName>style.visibility</p:attrName>
                                        </p:attrNameLst>
                                      </p:cBhvr>
                                      <p:to>
                                        <p:strVal val="visible"/>
                                      </p:to>
                                    </p:set>
                                    <p:anim calcmode="lin" valueType="num">
                                      <p:cBhvr additive="base">
                                        <p:cTn id="29" dur="500" fill="hold"/>
                                        <p:tgtEl>
                                          <p:spTgt spid="30"/>
                                        </p:tgtEl>
                                        <p:attrNameLst>
                                          <p:attrName>ppt_x</p:attrName>
                                        </p:attrNameLst>
                                      </p:cBhvr>
                                      <p:tavLst>
                                        <p:tav tm="0">
                                          <p:val>
                                            <p:strVal val="1+#ppt_w/2"/>
                                          </p:val>
                                        </p:tav>
                                        <p:tav tm="100000">
                                          <p:val>
                                            <p:strVal val="#ppt_x"/>
                                          </p:val>
                                        </p:tav>
                                      </p:tavLst>
                                    </p:anim>
                                    <p:anim calcmode="lin" valueType="num">
                                      <p:cBhvr additive="base">
                                        <p:cTn id="30" dur="500" fill="hold"/>
                                        <p:tgtEl>
                                          <p:spTgt spid="30"/>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1" fill="hold" grpId="0" nodeType="clickEffect">
                                  <p:stCondLst>
                                    <p:cond delay="0"/>
                                  </p:stCondLst>
                                  <p:childTnLst>
                                    <p:set>
                                      <p:cBhvr>
                                        <p:cTn id="34" dur="1" fill="hold">
                                          <p:stCondLst>
                                            <p:cond delay="0"/>
                                          </p:stCondLst>
                                        </p:cTn>
                                        <p:tgtEl>
                                          <p:spTgt spid="15">
                                            <p:txEl>
                                              <p:pRg st="0" end="0"/>
                                            </p:txEl>
                                          </p:spTgt>
                                        </p:tgtEl>
                                        <p:attrNameLst>
                                          <p:attrName>style.visibility</p:attrName>
                                        </p:attrNameLst>
                                      </p:cBhvr>
                                      <p:to>
                                        <p:strVal val="visible"/>
                                      </p:to>
                                    </p:set>
                                    <p:animEffect transition="in" filter="wipe(up)">
                                      <p:cBhvr>
                                        <p:cTn id="35" dur="500"/>
                                        <p:tgtEl>
                                          <p:spTgt spid="15">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1" fill="hold" grpId="0" nodeType="clickEffect">
                                  <p:stCondLst>
                                    <p:cond delay="0"/>
                                  </p:stCondLst>
                                  <p:childTnLst>
                                    <p:set>
                                      <p:cBhvr>
                                        <p:cTn id="39" dur="1" fill="hold">
                                          <p:stCondLst>
                                            <p:cond delay="0"/>
                                          </p:stCondLst>
                                        </p:cTn>
                                        <p:tgtEl>
                                          <p:spTgt spid="15">
                                            <p:txEl>
                                              <p:pRg st="2" end="2"/>
                                            </p:txEl>
                                          </p:spTgt>
                                        </p:tgtEl>
                                        <p:attrNameLst>
                                          <p:attrName>style.visibility</p:attrName>
                                        </p:attrNameLst>
                                      </p:cBhvr>
                                      <p:to>
                                        <p:strVal val="visible"/>
                                      </p:to>
                                    </p:set>
                                    <p:animEffect transition="in" filter="wipe(up)">
                                      <p:cBhvr>
                                        <p:cTn id="40" dur="500"/>
                                        <p:tgtEl>
                                          <p:spTgt spid="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88F1A9-409C-AC51-99D8-8355C8C3DB9E}"/>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E5C9E9F2-1DF3-4BA8-5B7B-086F12B7E37F}"/>
              </a:ext>
            </a:extLst>
          </p:cNvPr>
          <p:cNvCxnSpPr/>
          <p:nvPr/>
        </p:nvCxnSpPr>
        <p:spPr>
          <a:xfrm>
            <a:off x="0" y="802647"/>
            <a:ext cx="12192000" cy="0"/>
          </a:xfrm>
          <a:prstGeom prst="line">
            <a:avLst/>
          </a:prstGeom>
          <a:ln w="38100">
            <a:solidFill>
              <a:srgbClr val="FFC000"/>
            </a:solidFill>
          </a:ln>
        </p:spPr>
        <p:style>
          <a:lnRef idx="2">
            <a:schemeClr val="accent1"/>
          </a:lnRef>
          <a:fillRef idx="0">
            <a:schemeClr val="accent1"/>
          </a:fillRef>
          <a:effectRef idx="1">
            <a:schemeClr val="accent1"/>
          </a:effectRef>
          <a:fontRef idx="minor">
            <a:schemeClr val="tx1"/>
          </a:fontRef>
        </p:style>
      </p:cxnSp>
      <p:grpSp>
        <p:nvGrpSpPr>
          <p:cNvPr id="19" name="Group 18">
            <a:extLst>
              <a:ext uri="{FF2B5EF4-FFF2-40B4-BE49-F238E27FC236}">
                <a16:creationId xmlns:a16="http://schemas.microsoft.com/office/drawing/2014/main" id="{3EE1B424-6A40-FFCF-A194-F70E3DC806F2}"/>
              </a:ext>
            </a:extLst>
          </p:cNvPr>
          <p:cNvGrpSpPr/>
          <p:nvPr/>
        </p:nvGrpSpPr>
        <p:grpSpPr>
          <a:xfrm>
            <a:off x="700038" y="604527"/>
            <a:ext cx="3057737" cy="1235272"/>
            <a:chOff x="1293708" y="604527"/>
            <a:chExt cx="3057737" cy="1235272"/>
          </a:xfrm>
        </p:grpSpPr>
        <p:sp>
          <p:nvSpPr>
            <p:cNvPr id="11" name="Oval 10">
              <a:extLst>
                <a:ext uri="{FF2B5EF4-FFF2-40B4-BE49-F238E27FC236}">
                  <a16:creationId xmlns:a16="http://schemas.microsoft.com/office/drawing/2014/main" id="{09C65AF2-907C-D8AD-9A20-5230D8BA6BEA}"/>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16" name="TextBox 15">
              <a:extLst>
                <a:ext uri="{FF2B5EF4-FFF2-40B4-BE49-F238E27FC236}">
                  <a16:creationId xmlns:a16="http://schemas.microsoft.com/office/drawing/2014/main" id="{2EE23CC5-6243-D6D2-7D4D-5A9EA40E5AF7}"/>
                </a:ext>
              </a:extLst>
            </p:cNvPr>
            <p:cNvSpPr txBox="1"/>
            <p:nvPr/>
          </p:nvSpPr>
          <p:spPr>
            <a:xfrm>
              <a:off x="1293708" y="1193468"/>
              <a:ext cx="3057737"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2008</a:t>
              </a:r>
            </a:p>
          </p:txBody>
        </p:sp>
      </p:grpSp>
      <p:grpSp>
        <p:nvGrpSpPr>
          <p:cNvPr id="9" name="Group 8">
            <a:extLst>
              <a:ext uri="{FF2B5EF4-FFF2-40B4-BE49-F238E27FC236}">
                <a16:creationId xmlns:a16="http://schemas.microsoft.com/office/drawing/2014/main" id="{735BB25C-01D6-28D3-8872-0AD558954D9F}"/>
              </a:ext>
            </a:extLst>
          </p:cNvPr>
          <p:cNvGrpSpPr/>
          <p:nvPr/>
        </p:nvGrpSpPr>
        <p:grpSpPr>
          <a:xfrm>
            <a:off x="14639797" y="604527"/>
            <a:ext cx="3057737" cy="1235272"/>
            <a:chOff x="1293708" y="604527"/>
            <a:chExt cx="3057737" cy="1235272"/>
          </a:xfrm>
        </p:grpSpPr>
        <p:sp>
          <p:nvSpPr>
            <p:cNvPr id="12" name="Oval 11">
              <a:extLst>
                <a:ext uri="{FF2B5EF4-FFF2-40B4-BE49-F238E27FC236}">
                  <a16:creationId xmlns:a16="http://schemas.microsoft.com/office/drawing/2014/main" id="{47B62E21-458E-2940-4098-D24D27991282}"/>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13" name="TextBox 12">
              <a:extLst>
                <a:ext uri="{FF2B5EF4-FFF2-40B4-BE49-F238E27FC236}">
                  <a16:creationId xmlns:a16="http://schemas.microsoft.com/office/drawing/2014/main" id="{CDF76159-FE77-209F-2AEE-0D1417530E5B}"/>
                </a:ext>
              </a:extLst>
            </p:cNvPr>
            <p:cNvSpPr txBox="1"/>
            <p:nvPr/>
          </p:nvSpPr>
          <p:spPr>
            <a:xfrm>
              <a:off x="1293708" y="1193468"/>
              <a:ext cx="3057737"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1950-1968</a:t>
              </a:r>
            </a:p>
          </p:txBody>
        </p:sp>
      </p:grpSp>
      <p:grpSp>
        <p:nvGrpSpPr>
          <p:cNvPr id="4" name="Google Shape;260;p7">
            <a:extLst>
              <a:ext uri="{FF2B5EF4-FFF2-40B4-BE49-F238E27FC236}">
                <a16:creationId xmlns:a16="http://schemas.microsoft.com/office/drawing/2014/main" id="{1B37DAAB-25DB-8001-5ACB-48C446749B8E}"/>
              </a:ext>
            </a:extLst>
          </p:cNvPr>
          <p:cNvGrpSpPr/>
          <p:nvPr/>
        </p:nvGrpSpPr>
        <p:grpSpPr>
          <a:xfrm>
            <a:off x="-27028" y="6203556"/>
            <a:ext cx="12220940" cy="654444"/>
            <a:chOff x="-27028" y="6203556"/>
            <a:chExt cx="12220940" cy="654444"/>
          </a:xfrm>
        </p:grpSpPr>
        <p:sp>
          <p:nvSpPr>
            <p:cNvPr id="5" name="Google Shape;261;p7">
              <a:extLst>
                <a:ext uri="{FF2B5EF4-FFF2-40B4-BE49-F238E27FC236}">
                  <a16:creationId xmlns:a16="http://schemas.microsoft.com/office/drawing/2014/main" id="{61621600-DA12-3C0B-87E0-A240F6C3B6BA}"/>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6" name="Google Shape;262;p7">
              <a:extLst>
                <a:ext uri="{FF2B5EF4-FFF2-40B4-BE49-F238E27FC236}">
                  <a16:creationId xmlns:a16="http://schemas.microsoft.com/office/drawing/2014/main" id="{9284AC02-B155-29DE-48D7-664EB60D7067}"/>
                </a:ext>
              </a:extLst>
            </p:cNvPr>
            <p:cNvGrpSpPr/>
            <p:nvPr/>
          </p:nvGrpSpPr>
          <p:grpSpPr>
            <a:xfrm>
              <a:off x="-27028" y="6203556"/>
              <a:ext cx="12220940" cy="502558"/>
              <a:chOff x="-27028" y="6203556"/>
              <a:chExt cx="12220940" cy="502558"/>
            </a:xfrm>
          </p:grpSpPr>
          <p:pic>
            <p:nvPicPr>
              <p:cNvPr id="7" name="Google Shape;263;p7">
                <a:extLst>
                  <a:ext uri="{FF2B5EF4-FFF2-40B4-BE49-F238E27FC236}">
                    <a16:creationId xmlns:a16="http://schemas.microsoft.com/office/drawing/2014/main" id="{5EA8AB3E-FA11-4BED-F355-8D243269F981}"/>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8" name="Google Shape;264;p7">
                <a:extLst>
                  <a:ext uri="{FF2B5EF4-FFF2-40B4-BE49-F238E27FC236}">
                    <a16:creationId xmlns:a16="http://schemas.microsoft.com/office/drawing/2014/main" id="{BBF49D47-EA5A-73AA-4029-376FC027A9D7}"/>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
        <p:nvSpPr>
          <p:cNvPr id="15" name="Google Shape;276;p9">
            <a:extLst>
              <a:ext uri="{FF2B5EF4-FFF2-40B4-BE49-F238E27FC236}">
                <a16:creationId xmlns:a16="http://schemas.microsoft.com/office/drawing/2014/main" id="{38DB4315-F045-0A6A-82EC-FE5A97DC17A8}"/>
              </a:ext>
            </a:extLst>
          </p:cNvPr>
          <p:cNvSpPr txBox="1"/>
          <p:nvPr/>
        </p:nvSpPr>
        <p:spPr>
          <a:xfrm>
            <a:off x="-4430048" y="1916949"/>
            <a:ext cx="3451927" cy="329316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Airbnb started in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2008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when its founders,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Brian Chesky, Nathan </a:t>
            </a:r>
            <a:r>
              <a:rPr kumimoji="0" lang="en-US" sz="1600" b="1" i="0" u="none" strike="noStrike" kern="0" cap="none" spc="0" normalizeH="0" baseline="0" noProof="0" dirty="0" err="1">
                <a:ln>
                  <a:noFill/>
                </a:ln>
                <a:solidFill>
                  <a:srgbClr val="FFC000"/>
                </a:solidFill>
                <a:effectLst/>
                <a:uLnTx/>
                <a:uFillTx/>
                <a:latin typeface="Poppins" panose="00000500000000000000" pitchFamily="2" charset="0"/>
                <a:ea typeface="Calibri"/>
                <a:cs typeface="Poppins" panose="00000500000000000000" pitchFamily="2" charset="0"/>
                <a:sym typeface="Calibri"/>
              </a:rPr>
              <a:t>Blecharczyk</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 and Joe Gebbia,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rented out air mattresses in their apartment to conference attendees in San Francisco.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This simple idea to offer affordable, local accommodations laid the groundwork for what would become a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revolutionary business model.</a:t>
            </a:r>
            <a:endParaRPr kumimoji="0" sz="1200" b="1" i="0" u="none" strike="noStrike" kern="0" cap="none" spc="0" normalizeH="0" baseline="0" noProof="0" dirty="0">
              <a:ln>
                <a:noFill/>
              </a:ln>
              <a:solidFill>
                <a:srgbClr val="FFC000"/>
              </a:solidFill>
              <a:effectLst/>
              <a:uLnTx/>
              <a:uFillTx/>
              <a:latin typeface="Poppins" panose="00000500000000000000" pitchFamily="2" charset="0"/>
              <a:cs typeface="Poppins" panose="00000500000000000000" pitchFamily="2" charset="0"/>
              <a:sym typeface="Arial"/>
            </a:endParaRPr>
          </a:p>
        </p:txBody>
      </p:sp>
      <p:grpSp>
        <p:nvGrpSpPr>
          <p:cNvPr id="29" name="Group 28">
            <a:extLst>
              <a:ext uri="{FF2B5EF4-FFF2-40B4-BE49-F238E27FC236}">
                <a16:creationId xmlns:a16="http://schemas.microsoft.com/office/drawing/2014/main" id="{9C658868-BD34-BB34-4CBE-19738D968314}"/>
              </a:ext>
            </a:extLst>
          </p:cNvPr>
          <p:cNvGrpSpPr/>
          <p:nvPr/>
        </p:nvGrpSpPr>
        <p:grpSpPr>
          <a:xfrm>
            <a:off x="-12189239" y="2085782"/>
            <a:ext cx="3115111" cy="3419309"/>
            <a:chOff x="490441" y="2085782"/>
            <a:chExt cx="3115111" cy="3419309"/>
          </a:xfrm>
        </p:grpSpPr>
        <p:pic>
          <p:nvPicPr>
            <p:cNvPr id="2050" name="Picture 2" descr="Airbnb's Brian Chesky: The Art of Hospitality | Sequoia Capital">
              <a:extLst>
                <a:ext uri="{FF2B5EF4-FFF2-40B4-BE49-F238E27FC236}">
                  <a16:creationId xmlns:a16="http://schemas.microsoft.com/office/drawing/2014/main" id="{6C039862-9DF0-2E3A-2D6F-C961FA0ECC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165" r="12987"/>
            <a:stretch/>
          </p:blipFill>
          <p:spPr bwMode="auto">
            <a:xfrm>
              <a:off x="550753" y="2085782"/>
              <a:ext cx="2165537" cy="2932420"/>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sp>
          <p:nvSpPr>
            <p:cNvPr id="17" name="Google Shape;276;p9">
              <a:extLst>
                <a:ext uri="{FF2B5EF4-FFF2-40B4-BE49-F238E27FC236}">
                  <a16:creationId xmlns:a16="http://schemas.microsoft.com/office/drawing/2014/main" id="{79434D99-3F7A-5BDF-1A21-7FF66F0007FF}"/>
                </a:ext>
              </a:extLst>
            </p:cNvPr>
            <p:cNvSpPr txBox="1"/>
            <p:nvPr/>
          </p:nvSpPr>
          <p:spPr>
            <a:xfrm>
              <a:off x="490441" y="5197355"/>
              <a:ext cx="3115111" cy="30773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Brian Chesky</a:t>
              </a:r>
              <a:endParaRPr kumimoji="0" sz="11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grpSp>
      <p:grpSp>
        <p:nvGrpSpPr>
          <p:cNvPr id="28" name="Group 27">
            <a:extLst>
              <a:ext uri="{FF2B5EF4-FFF2-40B4-BE49-F238E27FC236}">
                <a16:creationId xmlns:a16="http://schemas.microsoft.com/office/drawing/2014/main" id="{B9631444-01FA-36E4-CCD0-717D4B4EE914}"/>
              </a:ext>
            </a:extLst>
          </p:cNvPr>
          <p:cNvGrpSpPr/>
          <p:nvPr/>
        </p:nvGrpSpPr>
        <p:grpSpPr>
          <a:xfrm>
            <a:off x="-9821065" y="2085783"/>
            <a:ext cx="2439825" cy="3419308"/>
            <a:chOff x="2858615" y="2085783"/>
            <a:chExt cx="2439825" cy="3419308"/>
          </a:xfrm>
        </p:grpSpPr>
        <p:sp>
          <p:nvSpPr>
            <p:cNvPr id="21" name="Google Shape;276;p9">
              <a:extLst>
                <a:ext uri="{FF2B5EF4-FFF2-40B4-BE49-F238E27FC236}">
                  <a16:creationId xmlns:a16="http://schemas.microsoft.com/office/drawing/2014/main" id="{5CCEEC4D-8051-594A-02FC-68DF16E24EC3}"/>
                </a:ext>
              </a:extLst>
            </p:cNvPr>
            <p:cNvSpPr txBox="1"/>
            <p:nvPr/>
          </p:nvSpPr>
          <p:spPr>
            <a:xfrm>
              <a:off x="2858615" y="5197355"/>
              <a:ext cx="2439825" cy="30773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Nathan </a:t>
              </a:r>
              <a:r>
                <a:rPr kumimoji="0" lang="en-US" sz="1400" b="0" i="0" u="none" strike="noStrike" kern="0" cap="none" spc="0" normalizeH="0" baseline="0" noProof="0" dirty="0" err="1">
                  <a:ln>
                    <a:noFill/>
                  </a:ln>
                  <a:solidFill>
                    <a:prstClr val="white"/>
                  </a:solidFill>
                  <a:effectLst/>
                  <a:uLnTx/>
                  <a:uFillTx/>
                  <a:latin typeface="Poppins" panose="00000500000000000000" pitchFamily="2" charset="0"/>
                  <a:ea typeface="Calibri"/>
                  <a:cs typeface="Poppins" panose="00000500000000000000" pitchFamily="2" charset="0"/>
                  <a:sym typeface="Calibri"/>
                </a:rPr>
                <a:t>Blecharcyzk</a:t>
              </a:r>
              <a:endParaRPr kumimoji="0" sz="11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pic>
          <p:nvPicPr>
            <p:cNvPr id="2054" name="Picture 6" descr="Father's Day 2017: Airbnb Co-Founder on Parental Leave | Fortune">
              <a:extLst>
                <a:ext uri="{FF2B5EF4-FFF2-40B4-BE49-F238E27FC236}">
                  <a16:creationId xmlns:a16="http://schemas.microsoft.com/office/drawing/2014/main" id="{B96DFBCC-BC3C-A177-213A-B9A674746E1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081" r="42445"/>
            <a:stretch/>
          </p:blipFill>
          <p:spPr bwMode="auto">
            <a:xfrm>
              <a:off x="2979669" y="2085783"/>
              <a:ext cx="2281997" cy="2955502"/>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grpSp>
      <p:grpSp>
        <p:nvGrpSpPr>
          <p:cNvPr id="30" name="Group 29">
            <a:extLst>
              <a:ext uri="{FF2B5EF4-FFF2-40B4-BE49-F238E27FC236}">
                <a16:creationId xmlns:a16="http://schemas.microsoft.com/office/drawing/2014/main" id="{39E71F52-AD55-7B4C-0435-BD1BA36D58E7}"/>
              </a:ext>
            </a:extLst>
          </p:cNvPr>
          <p:cNvGrpSpPr/>
          <p:nvPr/>
        </p:nvGrpSpPr>
        <p:grpSpPr>
          <a:xfrm>
            <a:off x="-7243253" y="2089337"/>
            <a:ext cx="2439825" cy="3415754"/>
            <a:chOff x="5436427" y="2089337"/>
            <a:chExt cx="2439825" cy="3415754"/>
          </a:xfrm>
        </p:grpSpPr>
        <p:pic>
          <p:nvPicPr>
            <p:cNvPr id="2058" name="Picture 10" descr="Airbnb's Joe Gebbia: Forget About Scale, Go Talk to Your Customers - CBS  News">
              <a:extLst>
                <a:ext uri="{FF2B5EF4-FFF2-40B4-BE49-F238E27FC236}">
                  <a16:creationId xmlns:a16="http://schemas.microsoft.com/office/drawing/2014/main" id="{ECBA39B2-7744-2A50-826E-68C27AA822D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063"/>
            <a:stretch/>
          </p:blipFill>
          <p:spPr bwMode="auto">
            <a:xfrm>
              <a:off x="5525045" y="2089337"/>
              <a:ext cx="2262590" cy="2951946"/>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sp>
          <p:nvSpPr>
            <p:cNvPr id="27" name="Google Shape;276;p9">
              <a:extLst>
                <a:ext uri="{FF2B5EF4-FFF2-40B4-BE49-F238E27FC236}">
                  <a16:creationId xmlns:a16="http://schemas.microsoft.com/office/drawing/2014/main" id="{8252FD85-567B-AC1D-B9A0-A1D45BE1F2A9}"/>
                </a:ext>
              </a:extLst>
            </p:cNvPr>
            <p:cNvSpPr txBox="1"/>
            <p:nvPr/>
          </p:nvSpPr>
          <p:spPr>
            <a:xfrm>
              <a:off x="5436427" y="5197355"/>
              <a:ext cx="2439825" cy="30773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Joe Gebbia</a:t>
              </a:r>
              <a:endParaRPr kumimoji="0" sz="11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grpSp>
      <p:sp>
        <p:nvSpPr>
          <p:cNvPr id="2" name="Google Shape;285;p10">
            <a:extLst>
              <a:ext uri="{FF2B5EF4-FFF2-40B4-BE49-F238E27FC236}">
                <a16:creationId xmlns:a16="http://schemas.microsoft.com/office/drawing/2014/main" id="{638D117C-CFDF-FA03-21BC-F352515EEEF2}"/>
              </a:ext>
            </a:extLst>
          </p:cNvPr>
          <p:cNvSpPr txBox="1"/>
          <p:nvPr/>
        </p:nvSpPr>
        <p:spPr>
          <a:xfrm>
            <a:off x="709775" y="2136338"/>
            <a:ext cx="4677565" cy="3046948"/>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In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rPr>
              <a:t>2008, Nathan </a:t>
            </a:r>
            <a:r>
              <a:rPr kumimoji="0" lang="en-US" sz="1600" b="1" i="0" u="none" strike="noStrike" kern="0" cap="none" spc="0" normalizeH="0" baseline="0" noProof="0" dirty="0" err="1">
                <a:ln>
                  <a:noFill/>
                </a:ln>
                <a:solidFill>
                  <a:srgbClr val="FFC000"/>
                </a:solidFill>
                <a:effectLst/>
                <a:uLnTx/>
                <a:uFillTx/>
                <a:latin typeface="Poppins" panose="00000500000000000000" pitchFamily="2" charset="0"/>
                <a:ea typeface="Inter"/>
                <a:cs typeface="Poppins" panose="00000500000000000000" pitchFamily="2" charset="0"/>
                <a:sym typeface="Inter"/>
              </a:rPr>
              <a:t>Blecharczyk</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rPr>
              <a:t>,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who had previously roomed with Chesky, joined the team as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rPr>
              <a:t>chief technology officer,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becoming the third co-founder of their new venture,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rPr>
              <a:t>"</a:t>
            </a:r>
            <a:r>
              <a:rPr kumimoji="0" lang="en-US" sz="1600" b="1" i="0" u="none" strike="noStrike" kern="0" cap="none" spc="0" normalizeH="0" baseline="0" noProof="0" dirty="0" err="1">
                <a:ln>
                  <a:noFill/>
                </a:ln>
                <a:solidFill>
                  <a:srgbClr val="FFC000"/>
                </a:solidFill>
                <a:effectLst/>
                <a:uLnTx/>
                <a:uFillTx/>
                <a:latin typeface="Poppins" panose="00000500000000000000" pitchFamily="2" charset="0"/>
                <a:ea typeface="Inter"/>
                <a:cs typeface="Poppins" panose="00000500000000000000" pitchFamily="2" charset="0"/>
                <a:sym typeface="Inter"/>
              </a:rPr>
              <a:t>AirBed</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rPr>
              <a:t> &amp; Breakfast."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They developed a website to provide short-term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rPr>
              <a:t>accommodations and breakfast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options for travelers struggling to find hotel availability in a crowded market. The platform,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rPr>
              <a:t>Airbedandbreakfast.com, officially went live on August 11, 2008.</a:t>
            </a:r>
            <a:endParaRPr kumimoji="0" sz="1600" b="1" i="0" u="none" strike="noStrike" kern="0" cap="none" spc="0" normalizeH="0" baseline="0" noProof="0" dirty="0">
              <a:ln>
                <a:noFill/>
              </a:ln>
              <a:solidFill>
                <a:srgbClr val="FFC000"/>
              </a:solidFill>
              <a:effectLst/>
              <a:uLnTx/>
              <a:uFillTx/>
              <a:latin typeface="Poppins"/>
              <a:ea typeface="Poppins"/>
              <a:cs typeface="Poppins"/>
              <a:sym typeface="Poppins"/>
            </a:endParaRPr>
          </a:p>
        </p:txBody>
      </p:sp>
      <p:pic>
        <p:nvPicPr>
          <p:cNvPr id="3074" name="Picture 2" descr="Airbnb's App Success Story: A Solid MVP | Fueled">
            <a:extLst>
              <a:ext uri="{FF2B5EF4-FFF2-40B4-BE49-F238E27FC236}">
                <a16:creationId xmlns:a16="http://schemas.microsoft.com/office/drawing/2014/main" id="{7DCD324F-F5AA-E722-8D38-2C1B995ED96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89977" y="1280160"/>
            <a:ext cx="5415652" cy="4254522"/>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38905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1+#ppt_w/2"/>
                                          </p:val>
                                        </p:tav>
                                        <p:tav tm="100000">
                                          <p:val>
                                            <p:strVal val="#ppt_x"/>
                                          </p:val>
                                        </p:tav>
                                      </p:tavLst>
                                    </p:anim>
                                    <p:anim calcmode="lin" valueType="num">
                                      <p:cBhvr additive="base">
                                        <p:cTn id="8"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1"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wipe(up)">
                                      <p:cBhvr>
                                        <p:cTn id="13" dur="500"/>
                                        <p:tgtEl>
                                          <p:spTgt spid="2">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childTnLst>
                                    <p:set>
                                      <p:cBhvr>
                                        <p:cTn id="17" dur="1" fill="hold">
                                          <p:stCondLst>
                                            <p:cond delay="0"/>
                                          </p:stCondLst>
                                        </p:cTn>
                                        <p:tgtEl>
                                          <p:spTgt spid="2">
                                            <p:txEl>
                                              <p:pRg st="2" end="2"/>
                                            </p:txEl>
                                          </p:spTgt>
                                        </p:tgtEl>
                                        <p:attrNameLst>
                                          <p:attrName>style.visibility</p:attrName>
                                        </p:attrNameLst>
                                      </p:cBhvr>
                                      <p:to>
                                        <p:strVal val="visible"/>
                                      </p:to>
                                    </p:set>
                                    <p:animEffect transition="in" filter="wipe(up)">
                                      <p:cBhvr>
                                        <p:cTn id="18" dur="500"/>
                                        <p:tgtEl>
                                          <p:spTgt spid="2">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2" fill="hold" nodeType="clickEffect">
                                  <p:stCondLst>
                                    <p:cond delay="0"/>
                                  </p:stCondLst>
                                  <p:childTnLst>
                                    <p:set>
                                      <p:cBhvr>
                                        <p:cTn id="22" dur="1" fill="hold">
                                          <p:stCondLst>
                                            <p:cond delay="0"/>
                                          </p:stCondLst>
                                        </p:cTn>
                                        <p:tgtEl>
                                          <p:spTgt spid="3074"/>
                                        </p:tgtEl>
                                        <p:attrNameLst>
                                          <p:attrName>style.visibility</p:attrName>
                                        </p:attrNameLst>
                                      </p:cBhvr>
                                      <p:to>
                                        <p:strVal val="visible"/>
                                      </p:to>
                                    </p:set>
                                    <p:anim calcmode="lin" valueType="num">
                                      <p:cBhvr additive="base">
                                        <p:cTn id="23" dur="500" fill="hold"/>
                                        <p:tgtEl>
                                          <p:spTgt spid="3074"/>
                                        </p:tgtEl>
                                        <p:attrNameLst>
                                          <p:attrName>ppt_x</p:attrName>
                                        </p:attrNameLst>
                                      </p:cBhvr>
                                      <p:tavLst>
                                        <p:tav tm="0">
                                          <p:val>
                                            <p:strVal val="1+#ppt_w/2"/>
                                          </p:val>
                                        </p:tav>
                                        <p:tav tm="100000">
                                          <p:val>
                                            <p:strVal val="#ppt_x"/>
                                          </p:val>
                                        </p:tav>
                                      </p:tavLst>
                                    </p:anim>
                                    <p:anim calcmode="lin" valueType="num">
                                      <p:cBhvr additive="base">
                                        <p:cTn id="24" dur="500" fill="hold"/>
                                        <p:tgtEl>
                                          <p:spTgt spid="307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EFE16-465A-C3F0-7CF0-6218CB2553D0}"/>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02D9871A-5669-DE96-8A37-CDAEE3DCE86C}"/>
              </a:ext>
            </a:extLst>
          </p:cNvPr>
          <p:cNvCxnSpPr/>
          <p:nvPr/>
        </p:nvCxnSpPr>
        <p:spPr>
          <a:xfrm>
            <a:off x="0" y="802647"/>
            <a:ext cx="12192000" cy="0"/>
          </a:xfrm>
          <a:prstGeom prst="line">
            <a:avLst/>
          </a:prstGeom>
          <a:ln w="38100">
            <a:solidFill>
              <a:srgbClr val="FFC000"/>
            </a:solidFill>
          </a:ln>
        </p:spPr>
        <p:style>
          <a:lnRef idx="2">
            <a:schemeClr val="accent1"/>
          </a:lnRef>
          <a:fillRef idx="0">
            <a:schemeClr val="accent1"/>
          </a:fillRef>
          <a:effectRef idx="1">
            <a:schemeClr val="accent1"/>
          </a:effectRef>
          <a:fontRef idx="minor">
            <a:schemeClr val="tx1"/>
          </a:fontRef>
        </p:style>
      </p:cxnSp>
      <p:grpSp>
        <p:nvGrpSpPr>
          <p:cNvPr id="19" name="Group 18">
            <a:extLst>
              <a:ext uri="{FF2B5EF4-FFF2-40B4-BE49-F238E27FC236}">
                <a16:creationId xmlns:a16="http://schemas.microsoft.com/office/drawing/2014/main" id="{D52A78FB-96FE-50D3-39D1-A7FC157A4C93}"/>
              </a:ext>
            </a:extLst>
          </p:cNvPr>
          <p:cNvGrpSpPr/>
          <p:nvPr/>
        </p:nvGrpSpPr>
        <p:grpSpPr>
          <a:xfrm>
            <a:off x="-11908959" y="604527"/>
            <a:ext cx="3057737" cy="1235272"/>
            <a:chOff x="1293708" y="604527"/>
            <a:chExt cx="3057737" cy="1235272"/>
          </a:xfrm>
        </p:grpSpPr>
        <p:sp>
          <p:nvSpPr>
            <p:cNvPr id="11" name="Oval 10">
              <a:extLst>
                <a:ext uri="{FF2B5EF4-FFF2-40B4-BE49-F238E27FC236}">
                  <a16:creationId xmlns:a16="http://schemas.microsoft.com/office/drawing/2014/main" id="{E1601FB9-2B03-A2F4-A888-B9C2C42815D4}"/>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16" name="TextBox 15">
              <a:extLst>
                <a:ext uri="{FF2B5EF4-FFF2-40B4-BE49-F238E27FC236}">
                  <a16:creationId xmlns:a16="http://schemas.microsoft.com/office/drawing/2014/main" id="{BD499DF5-A702-0956-4D40-E050AB3ECB40}"/>
                </a:ext>
              </a:extLst>
            </p:cNvPr>
            <p:cNvSpPr txBox="1"/>
            <p:nvPr/>
          </p:nvSpPr>
          <p:spPr>
            <a:xfrm>
              <a:off x="1293708" y="1193468"/>
              <a:ext cx="3057737"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2008</a:t>
              </a:r>
            </a:p>
          </p:txBody>
        </p:sp>
      </p:grpSp>
      <p:grpSp>
        <p:nvGrpSpPr>
          <p:cNvPr id="9" name="Group 8">
            <a:extLst>
              <a:ext uri="{FF2B5EF4-FFF2-40B4-BE49-F238E27FC236}">
                <a16:creationId xmlns:a16="http://schemas.microsoft.com/office/drawing/2014/main" id="{6C3543DA-AF3E-00ED-0C70-5BA9DFE05451}"/>
              </a:ext>
            </a:extLst>
          </p:cNvPr>
          <p:cNvGrpSpPr/>
          <p:nvPr/>
        </p:nvGrpSpPr>
        <p:grpSpPr>
          <a:xfrm>
            <a:off x="527557" y="604527"/>
            <a:ext cx="3057737" cy="1235272"/>
            <a:chOff x="1293708" y="604527"/>
            <a:chExt cx="3057737" cy="1235272"/>
          </a:xfrm>
        </p:grpSpPr>
        <p:sp>
          <p:nvSpPr>
            <p:cNvPr id="12" name="Oval 11">
              <a:extLst>
                <a:ext uri="{FF2B5EF4-FFF2-40B4-BE49-F238E27FC236}">
                  <a16:creationId xmlns:a16="http://schemas.microsoft.com/office/drawing/2014/main" id="{F94DFBA8-3E7D-804A-E1D8-C4D1C65D5DC4}"/>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13" name="TextBox 12">
              <a:extLst>
                <a:ext uri="{FF2B5EF4-FFF2-40B4-BE49-F238E27FC236}">
                  <a16:creationId xmlns:a16="http://schemas.microsoft.com/office/drawing/2014/main" id="{EDAA7BC1-59B7-7213-FA2A-57674C4ABDE1}"/>
                </a:ext>
              </a:extLst>
            </p:cNvPr>
            <p:cNvSpPr txBox="1"/>
            <p:nvPr/>
          </p:nvSpPr>
          <p:spPr>
            <a:xfrm>
              <a:off x="1293708" y="1193468"/>
              <a:ext cx="3057737"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2009-2014</a:t>
              </a:r>
            </a:p>
          </p:txBody>
        </p:sp>
      </p:grpSp>
      <p:grpSp>
        <p:nvGrpSpPr>
          <p:cNvPr id="4" name="Google Shape;260;p7">
            <a:extLst>
              <a:ext uri="{FF2B5EF4-FFF2-40B4-BE49-F238E27FC236}">
                <a16:creationId xmlns:a16="http://schemas.microsoft.com/office/drawing/2014/main" id="{3393A55D-B50A-A0A8-7652-06B8F32A6810}"/>
              </a:ext>
            </a:extLst>
          </p:cNvPr>
          <p:cNvGrpSpPr/>
          <p:nvPr/>
        </p:nvGrpSpPr>
        <p:grpSpPr>
          <a:xfrm>
            <a:off x="-27028" y="6203556"/>
            <a:ext cx="12220940" cy="654444"/>
            <a:chOff x="-27028" y="6203556"/>
            <a:chExt cx="12220940" cy="654444"/>
          </a:xfrm>
        </p:grpSpPr>
        <p:sp>
          <p:nvSpPr>
            <p:cNvPr id="5" name="Google Shape;261;p7">
              <a:extLst>
                <a:ext uri="{FF2B5EF4-FFF2-40B4-BE49-F238E27FC236}">
                  <a16:creationId xmlns:a16="http://schemas.microsoft.com/office/drawing/2014/main" id="{1CD09D55-5F86-2D4A-5279-3894C8CD393A}"/>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6" name="Google Shape;262;p7">
              <a:extLst>
                <a:ext uri="{FF2B5EF4-FFF2-40B4-BE49-F238E27FC236}">
                  <a16:creationId xmlns:a16="http://schemas.microsoft.com/office/drawing/2014/main" id="{25D53BAE-C852-6DC5-4494-21A240DF87C8}"/>
                </a:ext>
              </a:extLst>
            </p:cNvPr>
            <p:cNvGrpSpPr/>
            <p:nvPr/>
          </p:nvGrpSpPr>
          <p:grpSpPr>
            <a:xfrm>
              <a:off x="-27028" y="6203556"/>
              <a:ext cx="12220940" cy="502558"/>
              <a:chOff x="-27028" y="6203556"/>
              <a:chExt cx="12220940" cy="502558"/>
            </a:xfrm>
          </p:grpSpPr>
          <p:pic>
            <p:nvPicPr>
              <p:cNvPr id="7" name="Google Shape;263;p7">
                <a:extLst>
                  <a:ext uri="{FF2B5EF4-FFF2-40B4-BE49-F238E27FC236}">
                    <a16:creationId xmlns:a16="http://schemas.microsoft.com/office/drawing/2014/main" id="{E25BD3BF-07E8-BEE2-AC02-1BF9D31EBBAB}"/>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8" name="Google Shape;264;p7">
                <a:extLst>
                  <a:ext uri="{FF2B5EF4-FFF2-40B4-BE49-F238E27FC236}">
                    <a16:creationId xmlns:a16="http://schemas.microsoft.com/office/drawing/2014/main" id="{3C6E67B7-162A-39A7-72B4-E1B609D59A14}"/>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
        <p:nvSpPr>
          <p:cNvPr id="2" name="Google Shape;285;p10">
            <a:extLst>
              <a:ext uri="{FF2B5EF4-FFF2-40B4-BE49-F238E27FC236}">
                <a16:creationId xmlns:a16="http://schemas.microsoft.com/office/drawing/2014/main" id="{AD3C1486-89D3-DFE2-7E55-4C4A2A5A9CAC}"/>
              </a:ext>
            </a:extLst>
          </p:cNvPr>
          <p:cNvSpPr txBox="1"/>
          <p:nvPr/>
        </p:nvSpPr>
        <p:spPr>
          <a:xfrm>
            <a:off x="-11899222" y="2136338"/>
            <a:ext cx="4677565" cy="3046948"/>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In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rPr>
              <a:t>2008, Nathan </a:t>
            </a:r>
            <a:r>
              <a:rPr kumimoji="0" lang="en-US" sz="1600" b="1" i="0" u="none" strike="noStrike" kern="0" cap="none" spc="0" normalizeH="0" baseline="0" noProof="0" dirty="0" err="1">
                <a:ln>
                  <a:noFill/>
                </a:ln>
                <a:solidFill>
                  <a:srgbClr val="FFC000"/>
                </a:solidFill>
                <a:effectLst/>
                <a:uLnTx/>
                <a:uFillTx/>
                <a:latin typeface="Poppins" panose="00000500000000000000" pitchFamily="2" charset="0"/>
                <a:ea typeface="Inter"/>
                <a:cs typeface="Poppins" panose="00000500000000000000" pitchFamily="2" charset="0"/>
                <a:sym typeface="Inter"/>
              </a:rPr>
              <a:t>Blecharczyk</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rPr>
              <a:t>,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who had previously roomed with Chesky, joined the team as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rPr>
              <a:t>chief technology officer,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becoming the third co-founder of their new venture,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rPr>
              <a:t>"</a:t>
            </a:r>
            <a:r>
              <a:rPr kumimoji="0" lang="en-US" sz="1600" b="1" i="0" u="none" strike="noStrike" kern="0" cap="none" spc="0" normalizeH="0" baseline="0" noProof="0" dirty="0" err="1">
                <a:ln>
                  <a:noFill/>
                </a:ln>
                <a:solidFill>
                  <a:srgbClr val="FFC000"/>
                </a:solidFill>
                <a:effectLst/>
                <a:uLnTx/>
                <a:uFillTx/>
                <a:latin typeface="Poppins" panose="00000500000000000000" pitchFamily="2" charset="0"/>
                <a:ea typeface="Inter"/>
                <a:cs typeface="Poppins" panose="00000500000000000000" pitchFamily="2" charset="0"/>
                <a:sym typeface="Inter"/>
              </a:rPr>
              <a:t>AirBed</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rPr>
              <a:t> &amp; Breakfast."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They developed a website to provide short-term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rPr>
              <a:t>accommodations and breakfast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options for travelers struggling to find hotel availability in a crowded market. The platform,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Inter"/>
                <a:cs typeface="Poppins" panose="00000500000000000000" pitchFamily="2" charset="0"/>
                <a:sym typeface="Inter"/>
              </a:rPr>
              <a:t>Airbedandbreakfast.com, officially went live on August 11, 2008.</a:t>
            </a:r>
            <a:endParaRPr kumimoji="0" sz="1600" b="1" i="0" u="none" strike="noStrike" kern="0" cap="none" spc="0" normalizeH="0" baseline="0" noProof="0" dirty="0">
              <a:ln>
                <a:noFill/>
              </a:ln>
              <a:solidFill>
                <a:srgbClr val="FFC000"/>
              </a:solidFill>
              <a:effectLst/>
              <a:uLnTx/>
              <a:uFillTx/>
              <a:latin typeface="Poppins"/>
              <a:ea typeface="Poppins"/>
              <a:cs typeface="Poppins"/>
              <a:sym typeface="Poppins"/>
            </a:endParaRPr>
          </a:p>
        </p:txBody>
      </p:sp>
      <p:pic>
        <p:nvPicPr>
          <p:cNvPr id="3074" name="Picture 2" descr="Airbnb's App Success Story: A Solid MVP | Fueled">
            <a:extLst>
              <a:ext uri="{FF2B5EF4-FFF2-40B4-BE49-F238E27FC236}">
                <a16:creationId xmlns:a16="http://schemas.microsoft.com/office/drawing/2014/main" id="{F8880679-355E-79A2-2D10-0493841B6B2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9020" y="1280160"/>
            <a:ext cx="5415652" cy="4254522"/>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sp>
        <p:nvSpPr>
          <p:cNvPr id="3" name="Google Shape;291;p11">
            <a:extLst>
              <a:ext uri="{FF2B5EF4-FFF2-40B4-BE49-F238E27FC236}">
                <a16:creationId xmlns:a16="http://schemas.microsoft.com/office/drawing/2014/main" id="{DC287B7A-03E4-4131-9C3F-3384A3FC3C3D}"/>
              </a:ext>
            </a:extLst>
          </p:cNvPr>
          <p:cNvSpPr txBox="1"/>
          <p:nvPr/>
        </p:nvSpPr>
        <p:spPr>
          <a:xfrm>
            <a:off x="527557" y="2136338"/>
            <a:ext cx="5233163" cy="353939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In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March 2009</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 the name of the company was shortened to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Airbnb.com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to eliminate confusion over air mattresses; by then listings included entire rooms and properties</a:t>
            </a:r>
            <a:endParaRPr kumimoji="0"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In 2014, Airbnb revamped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its site and mobile app designs and introduced a new logo named the </a:t>
            </a:r>
            <a:r>
              <a:rPr kumimoji="0" lang="en-US" sz="1600" b="1" i="0" u="none" strike="noStrike" kern="0" cap="none" spc="0" normalizeH="0" baseline="0" noProof="0" dirty="0" err="1">
                <a:ln>
                  <a:noFill/>
                </a:ln>
                <a:solidFill>
                  <a:srgbClr val="FFC000"/>
                </a:solidFill>
                <a:effectLst/>
                <a:uLnTx/>
                <a:uFillTx/>
                <a:latin typeface="Poppins" panose="00000500000000000000" pitchFamily="2" charset="0"/>
                <a:ea typeface="Calibri"/>
                <a:cs typeface="Poppins" panose="00000500000000000000" pitchFamily="2" charset="0"/>
                <a:sym typeface="Calibri"/>
              </a:rPr>
              <a:t>Bélo</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 embodying "belonging"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through four elements: a head for people, a location icon for place, a heart for love, and the letter "A" for Airbnb. The company also partnered with Concur, facilitating business travelers in reporting Airbnb stays as expenses. </a:t>
            </a:r>
            <a:b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br>
            <a:endParaRPr kumimoji="0"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pic>
        <p:nvPicPr>
          <p:cNvPr id="22" name="Picture 21">
            <a:extLst>
              <a:ext uri="{FF2B5EF4-FFF2-40B4-BE49-F238E27FC236}">
                <a16:creationId xmlns:a16="http://schemas.microsoft.com/office/drawing/2014/main" id="{0A42E78D-21C0-6D50-4B1C-161E2CC3F1A4}"/>
              </a:ext>
            </a:extLst>
          </p:cNvPr>
          <p:cNvPicPr>
            <a:picLocks noChangeAspect="1"/>
          </p:cNvPicPr>
          <p:nvPr/>
        </p:nvPicPr>
        <p:blipFill>
          <a:blip r:embed="rId5"/>
          <a:stretch>
            <a:fillRect/>
          </a:stretch>
        </p:blipFill>
        <p:spPr>
          <a:xfrm>
            <a:off x="6162794" y="2184920"/>
            <a:ext cx="5448458" cy="3064758"/>
          </a:xfrm>
          <a:prstGeom prst="rect">
            <a:avLst/>
          </a:prstGeom>
          <a:solidFill>
            <a:schemeClr val="bg1"/>
          </a:solidFill>
          <a:ln w="76200">
            <a:solidFill>
              <a:schemeClr val="bg1"/>
            </a:solidFill>
          </a:ln>
        </p:spPr>
      </p:pic>
    </p:spTree>
    <p:extLst>
      <p:ext uri="{BB962C8B-B14F-4D97-AF65-F5344CB8AC3E}">
        <p14:creationId xmlns:p14="http://schemas.microsoft.com/office/powerpoint/2010/main" val="6791343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up)">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up)">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2" fill="hold" nodeType="clickEffect">
                                  <p:stCondLst>
                                    <p:cond delay="0"/>
                                  </p:stCondLst>
                                  <p:childTnLst>
                                    <p:set>
                                      <p:cBhvr>
                                        <p:cTn id="22" dur="1" fill="hold">
                                          <p:stCondLst>
                                            <p:cond delay="0"/>
                                          </p:stCondLst>
                                        </p:cTn>
                                        <p:tgtEl>
                                          <p:spTgt spid="22"/>
                                        </p:tgtEl>
                                        <p:attrNameLst>
                                          <p:attrName>style.visibility</p:attrName>
                                        </p:attrNameLst>
                                      </p:cBhvr>
                                      <p:to>
                                        <p:strVal val="visible"/>
                                      </p:to>
                                    </p:set>
                                    <p:anim calcmode="lin" valueType="num">
                                      <p:cBhvr additive="base">
                                        <p:cTn id="23" dur="500" fill="hold"/>
                                        <p:tgtEl>
                                          <p:spTgt spid="22"/>
                                        </p:tgtEl>
                                        <p:attrNameLst>
                                          <p:attrName>ppt_x</p:attrName>
                                        </p:attrNameLst>
                                      </p:cBhvr>
                                      <p:tavLst>
                                        <p:tav tm="0">
                                          <p:val>
                                            <p:strVal val="1+#ppt_w/2"/>
                                          </p:val>
                                        </p:tav>
                                        <p:tav tm="100000">
                                          <p:val>
                                            <p:strVal val="#ppt_x"/>
                                          </p:val>
                                        </p:tav>
                                      </p:tavLst>
                                    </p:anim>
                                    <p:anim calcmode="lin" valueType="num">
                                      <p:cBhvr additive="base">
                                        <p:cTn id="24" dur="500" fill="hold"/>
                                        <p:tgtEl>
                                          <p:spTgt spid="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739F3-1FE1-1BFD-C6BB-C46ACB4F3CE6}"/>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04BCF7E9-FAB8-B136-02DC-B8317D468D0C}"/>
              </a:ext>
            </a:extLst>
          </p:cNvPr>
          <p:cNvCxnSpPr/>
          <p:nvPr/>
        </p:nvCxnSpPr>
        <p:spPr>
          <a:xfrm>
            <a:off x="0" y="802647"/>
            <a:ext cx="12192000" cy="0"/>
          </a:xfrm>
          <a:prstGeom prst="line">
            <a:avLst/>
          </a:prstGeom>
          <a:ln w="38100">
            <a:solidFill>
              <a:srgbClr val="FFC000"/>
            </a:solidFill>
          </a:ln>
        </p:spPr>
        <p:style>
          <a:lnRef idx="2">
            <a:schemeClr val="accent1"/>
          </a:lnRef>
          <a:fillRef idx="0">
            <a:schemeClr val="accent1"/>
          </a:fillRef>
          <a:effectRef idx="1">
            <a:schemeClr val="accent1"/>
          </a:effectRef>
          <a:fontRef idx="minor">
            <a:schemeClr val="tx1"/>
          </a:fontRef>
        </p:style>
      </p:cxnSp>
      <p:grpSp>
        <p:nvGrpSpPr>
          <p:cNvPr id="9" name="Group 8">
            <a:extLst>
              <a:ext uri="{FF2B5EF4-FFF2-40B4-BE49-F238E27FC236}">
                <a16:creationId xmlns:a16="http://schemas.microsoft.com/office/drawing/2014/main" id="{03BDA415-64FC-45C1-D64E-E7F82D9C28CA}"/>
              </a:ext>
            </a:extLst>
          </p:cNvPr>
          <p:cNvGrpSpPr/>
          <p:nvPr/>
        </p:nvGrpSpPr>
        <p:grpSpPr>
          <a:xfrm>
            <a:off x="667062" y="604527"/>
            <a:ext cx="4476438" cy="1235272"/>
            <a:chOff x="1293708" y="604527"/>
            <a:chExt cx="4476438" cy="1235272"/>
          </a:xfrm>
        </p:grpSpPr>
        <p:sp>
          <p:nvSpPr>
            <p:cNvPr id="12" name="Oval 11">
              <a:extLst>
                <a:ext uri="{FF2B5EF4-FFF2-40B4-BE49-F238E27FC236}">
                  <a16:creationId xmlns:a16="http://schemas.microsoft.com/office/drawing/2014/main" id="{033B6849-2F16-AB4D-B973-1760FD39F53F}"/>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13" name="TextBox 12">
              <a:extLst>
                <a:ext uri="{FF2B5EF4-FFF2-40B4-BE49-F238E27FC236}">
                  <a16:creationId xmlns:a16="http://schemas.microsoft.com/office/drawing/2014/main" id="{EAE9E58A-7DC2-57B7-1FE7-C8F9ACD89263}"/>
                </a:ext>
              </a:extLst>
            </p:cNvPr>
            <p:cNvSpPr txBox="1"/>
            <p:nvPr/>
          </p:nvSpPr>
          <p:spPr>
            <a:xfrm>
              <a:off x="1293708" y="1193468"/>
              <a:ext cx="447643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2015</a:t>
              </a:r>
            </a:p>
          </p:txBody>
        </p:sp>
      </p:grpSp>
      <p:grpSp>
        <p:nvGrpSpPr>
          <p:cNvPr id="4" name="Google Shape;260;p7">
            <a:extLst>
              <a:ext uri="{FF2B5EF4-FFF2-40B4-BE49-F238E27FC236}">
                <a16:creationId xmlns:a16="http://schemas.microsoft.com/office/drawing/2014/main" id="{DD094130-B0C1-9DB2-6026-4DED9F03278C}"/>
              </a:ext>
            </a:extLst>
          </p:cNvPr>
          <p:cNvGrpSpPr/>
          <p:nvPr/>
        </p:nvGrpSpPr>
        <p:grpSpPr>
          <a:xfrm>
            <a:off x="-27028" y="6203556"/>
            <a:ext cx="12220940" cy="654444"/>
            <a:chOff x="-27028" y="6203556"/>
            <a:chExt cx="12220940" cy="654444"/>
          </a:xfrm>
        </p:grpSpPr>
        <p:sp>
          <p:nvSpPr>
            <p:cNvPr id="5" name="Google Shape;261;p7">
              <a:extLst>
                <a:ext uri="{FF2B5EF4-FFF2-40B4-BE49-F238E27FC236}">
                  <a16:creationId xmlns:a16="http://schemas.microsoft.com/office/drawing/2014/main" id="{8CF7A486-DE71-C2CB-BF00-4BF9661E5852}"/>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6" name="Google Shape;262;p7">
              <a:extLst>
                <a:ext uri="{FF2B5EF4-FFF2-40B4-BE49-F238E27FC236}">
                  <a16:creationId xmlns:a16="http://schemas.microsoft.com/office/drawing/2014/main" id="{46A6CD15-F295-FA26-6E5D-29B96E088EBB}"/>
                </a:ext>
              </a:extLst>
            </p:cNvPr>
            <p:cNvGrpSpPr/>
            <p:nvPr/>
          </p:nvGrpSpPr>
          <p:grpSpPr>
            <a:xfrm>
              <a:off x="-27028" y="6203556"/>
              <a:ext cx="12220940" cy="502558"/>
              <a:chOff x="-27028" y="6203556"/>
              <a:chExt cx="12220940" cy="502558"/>
            </a:xfrm>
          </p:grpSpPr>
          <p:pic>
            <p:nvPicPr>
              <p:cNvPr id="7" name="Google Shape;263;p7">
                <a:extLst>
                  <a:ext uri="{FF2B5EF4-FFF2-40B4-BE49-F238E27FC236}">
                    <a16:creationId xmlns:a16="http://schemas.microsoft.com/office/drawing/2014/main" id="{DAE44092-D334-B615-B295-AF0F0E1A5A70}"/>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8" name="Google Shape;264;p7">
                <a:extLst>
                  <a:ext uri="{FF2B5EF4-FFF2-40B4-BE49-F238E27FC236}">
                    <a16:creationId xmlns:a16="http://schemas.microsoft.com/office/drawing/2014/main" id="{6E9207F9-104A-1945-95B3-37F2ABE53851}"/>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
        <p:nvSpPr>
          <p:cNvPr id="3" name="Google Shape;291;p11">
            <a:extLst>
              <a:ext uri="{FF2B5EF4-FFF2-40B4-BE49-F238E27FC236}">
                <a16:creationId xmlns:a16="http://schemas.microsoft.com/office/drawing/2014/main" id="{D00AC30B-1DA9-7D43-CF91-09A6F3FC76F9}"/>
              </a:ext>
            </a:extLst>
          </p:cNvPr>
          <p:cNvSpPr txBox="1"/>
          <p:nvPr/>
        </p:nvSpPr>
        <p:spPr>
          <a:xfrm>
            <a:off x="-11923523" y="2136338"/>
            <a:ext cx="5233163" cy="353939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In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March 2009</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 the name of the company was shortened to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Airbnb.com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to eliminate confusion over air mattresses; by then listings included entire rooms and properties</a:t>
            </a:r>
            <a:endParaRPr kumimoji="0"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In 2014, Airbnb revamped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its site and mobile app designs and introduced a new logo named the </a:t>
            </a:r>
            <a:r>
              <a:rPr kumimoji="0" lang="en-US" sz="1600" b="1" i="0" u="none" strike="noStrike" kern="0" cap="none" spc="0" normalizeH="0" baseline="0" noProof="0" dirty="0" err="1">
                <a:ln>
                  <a:noFill/>
                </a:ln>
                <a:solidFill>
                  <a:srgbClr val="FFC000"/>
                </a:solidFill>
                <a:effectLst/>
                <a:uLnTx/>
                <a:uFillTx/>
                <a:latin typeface="Poppins" panose="00000500000000000000" pitchFamily="2" charset="0"/>
                <a:ea typeface="Calibri"/>
                <a:cs typeface="Poppins" panose="00000500000000000000" pitchFamily="2" charset="0"/>
                <a:sym typeface="Calibri"/>
              </a:rPr>
              <a:t>Bélo</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 embodying "belonging"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through four elements: a head for people, a location icon for place, a heart for love, and the letter "A" for Airbnb. The company also partnered with Concur, facilitating business travelers in reporting Airbnb stays as expenses. </a:t>
            </a:r>
            <a:b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br>
            <a:endParaRPr kumimoji="0"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pic>
        <p:nvPicPr>
          <p:cNvPr id="22" name="Picture 21">
            <a:extLst>
              <a:ext uri="{FF2B5EF4-FFF2-40B4-BE49-F238E27FC236}">
                <a16:creationId xmlns:a16="http://schemas.microsoft.com/office/drawing/2014/main" id="{184D809C-C72C-3EE0-C807-456E88811EA6}"/>
              </a:ext>
            </a:extLst>
          </p:cNvPr>
          <p:cNvPicPr>
            <a:picLocks noChangeAspect="1"/>
          </p:cNvPicPr>
          <p:nvPr/>
        </p:nvPicPr>
        <p:blipFill>
          <a:blip r:embed="rId4"/>
          <a:stretch>
            <a:fillRect/>
          </a:stretch>
        </p:blipFill>
        <p:spPr>
          <a:xfrm>
            <a:off x="-6288286" y="2184920"/>
            <a:ext cx="5448458" cy="3064758"/>
          </a:xfrm>
          <a:prstGeom prst="rect">
            <a:avLst/>
          </a:prstGeom>
          <a:solidFill>
            <a:schemeClr val="bg1"/>
          </a:solidFill>
          <a:ln w="76200">
            <a:solidFill>
              <a:schemeClr val="bg1"/>
            </a:solidFill>
          </a:ln>
        </p:spPr>
      </p:pic>
      <p:sp>
        <p:nvSpPr>
          <p:cNvPr id="14" name="Google Shape;298;p12">
            <a:extLst>
              <a:ext uri="{FF2B5EF4-FFF2-40B4-BE49-F238E27FC236}">
                <a16:creationId xmlns:a16="http://schemas.microsoft.com/office/drawing/2014/main" id="{507CE9E3-DE08-E998-2719-0AA1FAE4A11C}"/>
              </a:ext>
            </a:extLst>
          </p:cNvPr>
          <p:cNvSpPr txBox="1"/>
          <p:nvPr/>
        </p:nvSpPr>
        <p:spPr>
          <a:xfrm>
            <a:off x="667062" y="4752548"/>
            <a:ext cx="4169098" cy="1077178"/>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By April 2015, Airbnb expanded into Cuba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following relaxed U.S. business restrictions, becoming one of the first American companies to do so. </a:t>
            </a:r>
          </a:p>
        </p:txBody>
      </p:sp>
      <p:sp>
        <p:nvSpPr>
          <p:cNvPr id="15" name="Google Shape;298;p12">
            <a:extLst>
              <a:ext uri="{FF2B5EF4-FFF2-40B4-BE49-F238E27FC236}">
                <a16:creationId xmlns:a16="http://schemas.microsoft.com/office/drawing/2014/main" id="{D41EC500-A312-08AB-8926-09CC68E2DCFB}"/>
              </a:ext>
            </a:extLst>
          </p:cNvPr>
          <p:cNvSpPr txBox="1"/>
          <p:nvPr/>
        </p:nvSpPr>
        <p:spPr>
          <a:xfrm>
            <a:off x="8581466" y="1873169"/>
            <a:ext cx="3072179" cy="280072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In July 2016,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after reports of hosts discriminating against guests based on racial-sounding names, Airbnb enlisted former Attorney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General Eric Holder to help create an anti-discrimination policy</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 which includes concealing guests' photos until bookings are confirmed.</a:t>
            </a:r>
            <a:endParaRPr kumimoji="0"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grpSp>
        <p:nvGrpSpPr>
          <p:cNvPr id="18" name="Group 17">
            <a:extLst>
              <a:ext uri="{FF2B5EF4-FFF2-40B4-BE49-F238E27FC236}">
                <a16:creationId xmlns:a16="http://schemas.microsoft.com/office/drawing/2014/main" id="{BF9B7B13-FB5F-8355-2FCF-99CAD5949D51}"/>
              </a:ext>
            </a:extLst>
          </p:cNvPr>
          <p:cNvGrpSpPr/>
          <p:nvPr/>
        </p:nvGrpSpPr>
        <p:grpSpPr>
          <a:xfrm>
            <a:off x="5451037" y="604527"/>
            <a:ext cx="4476438" cy="1235272"/>
            <a:chOff x="1293708" y="604527"/>
            <a:chExt cx="4476438" cy="1235272"/>
          </a:xfrm>
        </p:grpSpPr>
        <p:sp>
          <p:nvSpPr>
            <p:cNvPr id="20" name="Oval 19">
              <a:extLst>
                <a:ext uri="{FF2B5EF4-FFF2-40B4-BE49-F238E27FC236}">
                  <a16:creationId xmlns:a16="http://schemas.microsoft.com/office/drawing/2014/main" id="{8BCF6F53-A51D-C3F2-54E5-A48993F32099}"/>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21" name="TextBox 20">
              <a:extLst>
                <a:ext uri="{FF2B5EF4-FFF2-40B4-BE49-F238E27FC236}">
                  <a16:creationId xmlns:a16="http://schemas.microsoft.com/office/drawing/2014/main" id="{CAD85CB4-3D5F-CC1C-E786-52F6D9D8ED68}"/>
                </a:ext>
              </a:extLst>
            </p:cNvPr>
            <p:cNvSpPr txBox="1"/>
            <p:nvPr/>
          </p:nvSpPr>
          <p:spPr>
            <a:xfrm>
              <a:off x="1293708" y="1193468"/>
              <a:ext cx="447643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2016</a:t>
              </a:r>
            </a:p>
          </p:txBody>
        </p:sp>
      </p:grpSp>
      <p:pic>
        <p:nvPicPr>
          <p:cNvPr id="5122" name="Picture 2" descr="Airbnb reshaped Cuba's tourism economy in its own image - Rest of World">
            <a:extLst>
              <a:ext uri="{FF2B5EF4-FFF2-40B4-BE49-F238E27FC236}">
                <a16:creationId xmlns:a16="http://schemas.microsoft.com/office/drawing/2014/main" id="{B59D14F2-20DF-6188-A91C-BAB35FDE32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1715" y="2015440"/>
            <a:ext cx="3947607" cy="2471903"/>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pic>
        <p:nvPicPr>
          <p:cNvPr id="5124" name="Picture 4" descr="Former U.S. Attorney General Eric Holder to speak at Denison | Featured  News | Denison University">
            <a:extLst>
              <a:ext uri="{FF2B5EF4-FFF2-40B4-BE49-F238E27FC236}">
                <a16:creationId xmlns:a16="http://schemas.microsoft.com/office/drawing/2014/main" id="{F38F40A9-E5C1-9EFF-8020-6EF00DE418F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51037" y="2030137"/>
            <a:ext cx="2604235" cy="3645592"/>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grpSp>
        <p:nvGrpSpPr>
          <p:cNvPr id="23" name="Group 22">
            <a:extLst>
              <a:ext uri="{FF2B5EF4-FFF2-40B4-BE49-F238E27FC236}">
                <a16:creationId xmlns:a16="http://schemas.microsoft.com/office/drawing/2014/main" id="{CF42AAAC-FB3E-8CBE-4521-7C7FAD55339A}"/>
              </a:ext>
            </a:extLst>
          </p:cNvPr>
          <p:cNvGrpSpPr/>
          <p:nvPr/>
        </p:nvGrpSpPr>
        <p:grpSpPr>
          <a:xfrm>
            <a:off x="-11923523" y="604527"/>
            <a:ext cx="3057737" cy="1235272"/>
            <a:chOff x="1293708" y="604527"/>
            <a:chExt cx="3057737" cy="1235272"/>
          </a:xfrm>
        </p:grpSpPr>
        <p:sp>
          <p:nvSpPr>
            <p:cNvPr id="24" name="Oval 23">
              <a:extLst>
                <a:ext uri="{FF2B5EF4-FFF2-40B4-BE49-F238E27FC236}">
                  <a16:creationId xmlns:a16="http://schemas.microsoft.com/office/drawing/2014/main" id="{75A888D7-8EBB-194B-4795-00C72E3C1E68}"/>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25" name="TextBox 24">
              <a:extLst>
                <a:ext uri="{FF2B5EF4-FFF2-40B4-BE49-F238E27FC236}">
                  <a16:creationId xmlns:a16="http://schemas.microsoft.com/office/drawing/2014/main" id="{8A61AF1C-822A-4200-9DCC-0806D33FD282}"/>
                </a:ext>
              </a:extLst>
            </p:cNvPr>
            <p:cNvSpPr txBox="1"/>
            <p:nvPr/>
          </p:nvSpPr>
          <p:spPr>
            <a:xfrm>
              <a:off x="1293708" y="1193468"/>
              <a:ext cx="3057737"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2009-2014</a:t>
              </a:r>
            </a:p>
          </p:txBody>
        </p:sp>
      </p:grpSp>
    </p:spTree>
    <p:extLst>
      <p:ext uri="{BB962C8B-B14F-4D97-AF65-F5344CB8AC3E}">
        <p14:creationId xmlns:p14="http://schemas.microsoft.com/office/powerpoint/2010/main" val="12161804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5122"/>
                                        </p:tgtEl>
                                        <p:attrNameLst>
                                          <p:attrName>style.visibility</p:attrName>
                                        </p:attrNameLst>
                                      </p:cBhvr>
                                      <p:to>
                                        <p:strVal val="visible"/>
                                      </p:to>
                                    </p:set>
                                    <p:anim calcmode="lin" valueType="num">
                                      <p:cBhvr additive="base">
                                        <p:cTn id="13" dur="500" fill="hold"/>
                                        <p:tgtEl>
                                          <p:spTgt spid="5122"/>
                                        </p:tgtEl>
                                        <p:attrNameLst>
                                          <p:attrName>ppt_x</p:attrName>
                                        </p:attrNameLst>
                                      </p:cBhvr>
                                      <p:tavLst>
                                        <p:tav tm="0">
                                          <p:val>
                                            <p:strVal val="1+#ppt_w/2"/>
                                          </p:val>
                                        </p:tav>
                                        <p:tav tm="100000">
                                          <p:val>
                                            <p:strVal val="#ppt_x"/>
                                          </p:val>
                                        </p:tav>
                                      </p:tavLst>
                                    </p:anim>
                                    <p:anim calcmode="lin" valueType="num">
                                      <p:cBhvr additive="base">
                                        <p:cTn id="14"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wipe(up)">
                                      <p:cBhvr>
                                        <p:cTn id="19" dur="500"/>
                                        <p:tgtEl>
                                          <p:spTgt spid="14"/>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2" fill="hold" nodeType="clickEffect">
                                  <p:stCondLst>
                                    <p:cond delay="0"/>
                                  </p:stCondLst>
                                  <p:childTnLst>
                                    <p:set>
                                      <p:cBhvr>
                                        <p:cTn id="23" dur="1" fill="hold">
                                          <p:stCondLst>
                                            <p:cond delay="0"/>
                                          </p:stCondLst>
                                        </p:cTn>
                                        <p:tgtEl>
                                          <p:spTgt spid="18"/>
                                        </p:tgtEl>
                                        <p:attrNameLst>
                                          <p:attrName>style.visibility</p:attrName>
                                        </p:attrNameLst>
                                      </p:cBhvr>
                                      <p:to>
                                        <p:strVal val="visible"/>
                                      </p:to>
                                    </p:set>
                                    <p:anim calcmode="lin" valueType="num">
                                      <p:cBhvr additive="base">
                                        <p:cTn id="24" dur="500" fill="hold"/>
                                        <p:tgtEl>
                                          <p:spTgt spid="18"/>
                                        </p:tgtEl>
                                        <p:attrNameLst>
                                          <p:attrName>ppt_x</p:attrName>
                                        </p:attrNameLst>
                                      </p:cBhvr>
                                      <p:tavLst>
                                        <p:tav tm="0">
                                          <p:val>
                                            <p:strVal val="1+#ppt_w/2"/>
                                          </p:val>
                                        </p:tav>
                                        <p:tav tm="100000">
                                          <p:val>
                                            <p:strVal val="#ppt_x"/>
                                          </p:val>
                                        </p:tav>
                                      </p:tavLst>
                                    </p:anim>
                                    <p:anim calcmode="lin" valueType="num">
                                      <p:cBhvr additive="base">
                                        <p:cTn id="25"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2" fill="hold" nodeType="clickEffect">
                                  <p:stCondLst>
                                    <p:cond delay="0"/>
                                  </p:stCondLst>
                                  <p:childTnLst>
                                    <p:set>
                                      <p:cBhvr>
                                        <p:cTn id="29" dur="1" fill="hold">
                                          <p:stCondLst>
                                            <p:cond delay="0"/>
                                          </p:stCondLst>
                                        </p:cTn>
                                        <p:tgtEl>
                                          <p:spTgt spid="5124"/>
                                        </p:tgtEl>
                                        <p:attrNameLst>
                                          <p:attrName>style.visibility</p:attrName>
                                        </p:attrNameLst>
                                      </p:cBhvr>
                                      <p:to>
                                        <p:strVal val="visible"/>
                                      </p:to>
                                    </p:set>
                                    <p:anim calcmode="lin" valueType="num">
                                      <p:cBhvr additive="base">
                                        <p:cTn id="30" dur="500" fill="hold"/>
                                        <p:tgtEl>
                                          <p:spTgt spid="5124"/>
                                        </p:tgtEl>
                                        <p:attrNameLst>
                                          <p:attrName>ppt_x</p:attrName>
                                        </p:attrNameLst>
                                      </p:cBhvr>
                                      <p:tavLst>
                                        <p:tav tm="0">
                                          <p:val>
                                            <p:strVal val="1+#ppt_w/2"/>
                                          </p:val>
                                        </p:tav>
                                        <p:tav tm="100000">
                                          <p:val>
                                            <p:strVal val="#ppt_x"/>
                                          </p:val>
                                        </p:tav>
                                      </p:tavLst>
                                    </p:anim>
                                    <p:anim calcmode="lin" valueType="num">
                                      <p:cBhvr additive="base">
                                        <p:cTn id="31" dur="500" fill="hold"/>
                                        <p:tgtEl>
                                          <p:spTgt spid="5124"/>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2" presetClass="entr" presetSubtype="1" fill="hold" grpId="0" nodeType="click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wipe(up)">
                                      <p:cBhvr>
                                        <p:cTn id="36"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78B63-0719-E511-8BCB-83B1DB6F73EE}"/>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28575975-E8ED-5EAA-CD7E-72F3FA4FDD13}"/>
              </a:ext>
            </a:extLst>
          </p:cNvPr>
          <p:cNvCxnSpPr/>
          <p:nvPr/>
        </p:nvCxnSpPr>
        <p:spPr>
          <a:xfrm>
            <a:off x="0" y="802647"/>
            <a:ext cx="12192000" cy="0"/>
          </a:xfrm>
          <a:prstGeom prst="line">
            <a:avLst/>
          </a:prstGeom>
          <a:ln w="38100">
            <a:solidFill>
              <a:srgbClr val="FFC000"/>
            </a:solidFill>
          </a:ln>
        </p:spPr>
        <p:style>
          <a:lnRef idx="2">
            <a:schemeClr val="accent1"/>
          </a:lnRef>
          <a:fillRef idx="0">
            <a:schemeClr val="accent1"/>
          </a:fillRef>
          <a:effectRef idx="1">
            <a:schemeClr val="accent1"/>
          </a:effectRef>
          <a:fontRef idx="minor">
            <a:schemeClr val="tx1"/>
          </a:fontRef>
        </p:style>
      </p:cxnSp>
      <p:grpSp>
        <p:nvGrpSpPr>
          <p:cNvPr id="9" name="Group 8">
            <a:extLst>
              <a:ext uri="{FF2B5EF4-FFF2-40B4-BE49-F238E27FC236}">
                <a16:creationId xmlns:a16="http://schemas.microsoft.com/office/drawing/2014/main" id="{84633F29-5DBE-E05A-B367-883ABE835C2E}"/>
              </a:ext>
            </a:extLst>
          </p:cNvPr>
          <p:cNvGrpSpPr/>
          <p:nvPr/>
        </p:nvGrpSpPr>
        <p:grpSpPr>
          <a:xfrm>
            <a:off x="-11799258" y="604527"/>
            <a:ext cx="4476438" cy="1235272"/>
            <a:chOff x="1293708" y="604527"/>
            <a:chExt cx="4476438" cy="1235272"/>
          </a:xfrm>
        </p:grpSpPr>
        <p:sp>
          <p:nvSpPr>
            <p:cNvPr id="12" name="Oval 11">
              <a:extLst>
                <a:ext uri="{FF2B5EF4-FFF2-40B4-BE49-F238E27FC236}">
                  <a16:creationId xmlns:a16="http://schemas.microsoft.com/office/drawing/2014/main" id="{3EBB8146-7EFE-68F4-613D-36DF67BFB25E}"/>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13" name="TextBox 12">
              <a:extLst>
                <a:ext uri="{FF2B5EF4-FFF2-40B4-BE49-F238E27FC236}">
                  <a16:creationId xmlns:a16="http://schemas.microsoft.com/office/drawing/2014/main" id="{D73B3F5A-23FA-FBA8-2DC5-DC61F239B75A}"/>
                </a:ext>
              </a:extLst>
            </p:cNvPr>
            <p:cNvSpPr txBox="1"/>
            <p:nvPr/>
          </p:nvSpPr>
          <p:spPr>
            <a:xfrm>
              <a:off x="1293708" y="1193468"/>
              <a:ext cx="447643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2015</a:t>
              </a:r>
            </a:p>
          </p:txBody>
        </p:sp>
      </p:grpSp>
      <p:grpSp>
        <p:nvGrpSpPr>
          <p:cNvPr id="4" name="Google Shape;260;p7">
            <a:extLst>
              <a:ext uri="{FF2B5EF4-FFF2-40B4-BE49-F238E27FC236}">
                <a16:creationId xmlns:a16="http://schemas.microsoft.com/office/drawing/2014/main" id="{CDDB735E-5AD5-8C73-BB86-2F01004D4170}"/>
              </a:ext>
            </a:extLst>
          </p:cNvPr>
          <p:cNvGrpSpPr/>
          <p:nvPr/>
        </p:nvGrpSpPr>
        <p:grpSpPr>
          <a:xfrm>
            <a:off x="-27028" y="6203556"/>
            <a:ext cx="12220940" cy="654444"/>
            <a:chOff x="-27028" y="6203556"/>
            <a:chExt cx="12220940" cy="654444"/>
          </a:xfrm>
        </p:grpSpPr>
        <p:sp>
          <p:nvSpPr>
            <p:cNvPr id="5" name="Google Shape;261;p7">
              <a:extLst>
                <a:ext uri="{FF2B5EF4-FFF2-40B4-BE49-F238E27FC236}">
                  <a16:creationId xmlns:a16="http://schemas.microsoft.com/office/drawing/2014/main" id="{CEA21616-9654-F79B-550B-C7239DAAA82D}"/>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6" name="Google Shape;262;p7">
              <a:extLst>
                <a:ext uri="{FF2B5EF4-FFF2-40B4-BE49-F238E27FC236}">
                  <a16:creationId xmlns:a16="http://schemas.microsoft.com/office/drawing/2014/main" id="{D6ABDB8C-DF40-8448-8548-57B889EBD29A}"/>
                </a:ext>
              </a:extLst>
            </p:cNvPr>
            <p:cNvGrpSpPr/>
            <p:nvPr/>
          </p:nvGrpSpPr>
          <p:grpSpPr>
            <a:xfrm>
              <a:off x="-27028" y="6203556"/>
              <a:ext cx="12220940" cy="502558"/>
              <a:chOff x="-27028" y="6203556"/>
              <a:chExt cx="12220940" cy="502558"/>
            </a:xfrm>
          </p:grpSpPr>
          <p:pic>
            <p:nvPicPr>
              <p:cNvPr id="7" name="Google Shape;263;p7">
                <a:extLst>
                  <a:ext uri="{FF2B5EF4-FFF2-40B4-BE49-F238E27FC236}">
                    <a16:creationId xmlns:a16="http://schemas.microsoft.com/office/drawing/2014/main" id="{B072E577-60A7-157A-3A83-419CCD6ACD2C}"/>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8" name="Google Shape;264;p7">
                <a:extLst>
                  <a:ext uri="{FF2B5EF4-FFF2-40B4-BE49-F238E27FC236}">
                    <a16:creationId xmlns:a16="http://schemas.microsoft.com/office/drawing/2014/main" id="{79852F3E-0F39-40E4-7F96-827BB314DAC4}"/>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
        <p:nvSpPr>
          <p:cNvPr id="14" name="Google Shape;298;p12">
            <a:extLst>
              <a:ext uri="{FF2B5EF4-FFF2-40B4-BE49-F238E27FC236}">
                <a16:creationId xmlns:a16="http://schemas.microsoft.com/office/drawing/2014/main" id="{40BB45B2-5EE4-26AC-1C87-FAF07886D789}"/>
              </a:ext>
            </a:extLst>
          </p:cNvPr>
          <p:cNvSpPr txBox="1"/>
          <p:nvPr/>
        </p:nvSpPr>
        <p:spPr>
          <a:xfrm>
            <a:off x="-11799258" y="4752548"/>
            <a:ext cx="4169098" cy="1077178"/>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By April 2015, Airbnb expanded into Cuba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following relaxed U.S. business restrictions, becoming one of the first American companies to do so. </a:t>
            </a:r>
          </a:p>
        </p:txBody>
      </p:sp>
      <p:sp>
        <p:nvSpPr>
          <p:cNvPr id="15" name="Google Shape;298;p12">
            <a:extLst>
              <a:ext uri="{FF2B5EF4-FFF2-40B4-BE49-F238E27FC236}">
                <a16:creationId xmlns:a16="http://schemas.microsoft.com/office/drawing/2014/main" id="{17DADC33-2AA5-6DA3-7A6A-43EDE101C823}"/>
              </a:ext>
            </a:extLst>
          </p:cNvPr>
          <p:cNvSpPr txBox="1"/>
          <p:nvPr/>
        </p:nvSpPr>
        <p:spPr>
          <a:xfrm>
            <a:off x="-3884854" y="1873169"/>
            <a:ext cx="3072179" cy="280072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In July 2016,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after reports of hosts discriminating against guests based on racial-sounding names, Airbnb enlisted former Attorney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General Eric Holder to help create an anti-discrimination policy</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 which includes concealing guests' photos until bookings are confirmed.</a:t>
            </a:r>
            <a:endParaRPr kumimoji="0"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p:txBody>
      </p:sp>
      <p:grpSp>
        <p:nvGrpSpPr>
          <p:cNvPr id="18" name="Group 17">
            <a:extLst>
              <a:ext uri="{FF2B5EF4-FFF2-40B4-BE49-F238E27FC236}">
                <a16:creationId xmlns:a16="http://schemas.microsoft.com/office/drawing/2014/main" id="{4B7E745A-5BCB-0088-B2EA-A3FAD4D2F6BE}"/>
              </a:ext>
            </a:extLst>
          </p:cNvPr>
          <p:cNvGrpSpPr/>
          <p:nvPr/>
        </p:nvGrpSpPr>
        <p:grpSpPr>
          <a:xfrm>
            <a:off x="-7015283" y="604527"/>
            <a:ext cx="4476438" cy="1235272"/>
            <a:chOff x="1293708" y="604527"/>
            <a:chExt cx="4476438" cy="1235272"/>
          </a:xfrm>
        </p:grpSpPr>
        <p:sp>
          <p:nvSpPr>
            <p:cNvPr id="20" name="Oval 19">
              <a:extLst>
                <a:ext uri="{FF2B5EF4-FFF2-40B4-BE49-F238E27FC236}">
                  <a16:creationId xmlns:a16="http://schemas.microsoft.com/office/drawing/2014/main" id="{F6F0D7A1-E78D-91F7-CC9F-53CA7BD3959C}"/>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21" name="TextBox 20">
              <a:extLst>
                <a:ext uri="{FF2B5EF4-FFF2-40B4-BE49-F238E27FC236}">
                  <a16:creationId xmlns:a16="http://schemas.microsoft.com/office/drawing/2014/main" id="{12D3D7A5-8666-46C5-A6E5-5BAD5F76CC23}"/>
                </a:ext>
              </a:extLst>
            </p:cNvPr>
            <p:cNvSpPr txBox="1"/>
            <p:nvPr/>
          </p:nvSpPr>
          <p:spPr>
            <a:xfrm>
              <a:off x="1293708" y="1193468"/>
              <a:ext cx="447643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2016</a:t>
              </a:r>
            </a:p>
          </p:txBody>
        </p:sp>
      </p:grpSp>
      <p:pic>
        <p:nvPicPr>
          <p:cNvPr id="5122" name="Picture 2" descr="Airbnb reshaped Cuba's tourism economy in its own image - Rest of World">
            <a:extLst>
              <a:ext uri="{FF2B5EF4-FFF2-40B4-BE49-F238E27FC236}">
                <a16:creationId xmlns:a16="http://schemas.microsoft.com/office/drawing/2014/main" id="{1D6C3B80-6A07-00ED-70B6-4FAFF92FE5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714605" y="2015440"/>
            <a:ext cx="3947607" cy="2471903"/>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pic>
        <p:nvPicPr>
          <p:cNvPr id="5124" name="Picture 4" descr="Former U.S. Attorney General Eric Holder to speak at Denison | Featured  News | Denison University">
            <a:extLst>
              <a:ext uri="{FF2B5EF4-FFF2-40B4-BE49-F238E27FC236}">
                <a16:creationId xmlns:a16="http://schemas.microsoft.com/office/drawing/2014/main" id="{A247999C-F280-9A07-309D-9130732ADD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15283" y="2030137"/>
            <a:ext cx="2604235" cy="3645592"/>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11F84AF9-369F-145A-CF37-2E262E99D4AE}"/>
              </a:ext>
            </a:extLst>
          </p:cNvPr>
          <p:cNvGrpSpPr/>
          <p:nvPr/>
        </p:nvGrpSpPr>
        <p:grpSpPr>
          <a:xfrm>
            <a:off x="545142" y="604527"/>
            <a:ext cx="4476438" cy="1235272"/>
            <a:chOff x="1293708" y="604527"/>
            <a:chExt cx="4476438" cy="1235272"/>
          </a:xfrm>
        </p:grpSpPr>
        <p:sp>
          <p:nvSpPr>
            <p:cNvPr id="11" name="Oval 10">
              <a:extLst>
                <a:ext uri="{FF2B5EF4-FFF2-40B4-BE49-F238E27FC236}">
                  <a16:creationId xmlns:a16="http://schemas.microsoft.com/office/drawing/2014/main" id="{B8BA2EA9-2E8B-D6DC-06E2-B38BB9AAA9DC}"/>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16" name="TextBox 15">
              <a:extLst>
                <a:ext uri="{FF2B5EF4-FFF2-40B4-BE49-F238E27FC236}">
                  <a16:creationId xmlns:a16="http://schemas.microsoft.com/office/drawing/2014/main" id="{854C5C0C-AA3D-F8D6-5286-6FF41915775C}"/>
                </a:ext>
              </a:extLst>
            </p:cNvPr>
            <p:cNvSpPr txBox="1"/>
            <p:nvPr/>
          </p:nvSpPr>
          <p:spPr>
            <a:xfrm>
              <a:off x="1293708" y="1193468"/>
              <a:ext cx="447643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2015</a:t>
              </a:r>
            </a:p>
          </p:txBody>
        </p:sp>
      </p:grpSp>
      <p:sp>
        <p:nvSpPr>
          <p:cNvPr id="17" name="Google Shape;305;p13">
            <a:extLst>
              <a:ext uri="{FF2B5EF4-FFF2-40B4-BE49-F238E27FC236}">
                <a16:creationId xmlns:a16="http://schemas.microsoft.com/office/drawing/2014/main" id="{50FA74A7-94E1-1C7E-0282-B76205F0EA46}"/>
              </a:ext>
            </a:extLst>
          </p:cNvPr>
          <p:cNvSpPr txBox="1"/>
          <p:nvPr/>
        </p:nvSpPr>
        <p:spPr>
          <a:xfrm>
            <a:off x="545142" y="1878255"/>
            <a:ext cx="5235898" cy="83095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In November 2016, Airbnb introduced "Experiences,"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allowing users to book activities through the platform. </a:t>
            </a:r>
            <a:endParaRPr kumimoji="0" sz="12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sp>
        <p:nvSpPr>
          <p:cNvPr id="19" name="Google Shape;305;p13">
            <a:extLst>
              <a:ext uri="{FF2B5EF4-FFF2-40B4-BE49-F238E27FC236}">
                <a16:creationId xmlns:a16="http://schemas.microsoft.com/office/drawing/2014/main" id="{E772CB9B-859C-94E2-3018-586AAB97D79C}"/>
              </a:ext>
            </a:extLst>
          </p:cNvPr>
          <p:cNvSpPr txBox="1"/>
          <p:nvPr/>
        </p:nvSpPr>
        <p:spPr>
          <a:xfrm>
            <a:off x="9238988" y="1878921"/>
            <a:ext cx="2582425" cy="378561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In January 2017, alongside Gary </a:t>
            </a:r>
            <a:r>
              <a:rPr kumimoji="0" lang="en-US" sz="1600" b="0" i="0" u="none" strike="noStrike" kern="0" cap="none" spc="0" normalizeH="0" baseline="0" noProof="0" dirty="0" err="1">
                <a:ln>
                  <a:noFill/>
                </a:ln>
                <a:solidFill>
                  <a:prstClr val="white"/>
                </a:solidFill>
                <a:effectLst/>
                <a:uLnTx/>
                <a:uFillTx/>
                <a:latin typeface="Poppins" panose="00000500000000000000" pitchFamily="2" charset="0"/>
                <a:ea typeface="Calibri"/>
                <a:cs typeface="Poppins" panose="00000500000000000000" pitchFamily="2" charset="0"/>
                <a:sym typeface="Calibri"/>
              </a:rPr>
              <a:t>Vaynerchuk</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 Ben Leventhal, and Mike Montero, Airbnb invested $13 million in the restaurant reservation app </a:t>
            </a:r>
            <a:r>
              <a:rPr kumimoji="0" lang="en-US" sz="1600" b="0" i="0" u="none" strike="noStrike" kern="0" cap="none" spc="0" normalizeH="0" baseline="0" noProof="0" dirty="0" err="1">
                <a:ln>
                  <a:noFill/>
                </a:ln>
                <a:solidFill>
                  <a:prstClr val="white"/>
                </a:solidFill>
                <a:effectLst/>
                <a:uLnTx/>
                <a:uFillTx/>
                <a:latin typeface="Poppins" panose="00000500000000000000" pitchFamily="2" charset="0"/>
                <a:ea typeface="Calibri"/>
                <a:cs typeface="Poppins" panose="00000500000000000000" pitchFamily="2" charset="0"/>
                <a:sym typeface="Calibri"/>
              </a:rPr>
              <a:t>Resy</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By May 2017,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Airbnb launched </a:t>
            </a:r>
            <a:r>
              <a:rPr kumimoji="0" lang="en-US" sz="1600" b="1" i="0" u="none" strike="noStrike" kern="0" cap="none" spc="0" normalizeH="0" baseline="0" noProof="0" dirty="0" err="1">
                <a:ln>
                  <a:noFill/>
                </a:ln>
                <a:solidFill>
                  <a:srgbClr val="FFC000"/>
                </a:solidFill>
                <a:effectLst/>
                <a:uLnTx/>
                <a:uFillTx/>
                <a:latin typeface="Poppins" panose="00000500000000000000" pitchFamily="2" charset="0"/>
                <a:ea typeface="Calibri"/>
                <a:cs typeface="Poppins" panose="00000500000000000000" pitchFamily="2" charset="0"/>
                <a:sym typeface="Calibri"/>
              </a:rPr>
              <a:t>Airbnbmag</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a magazine produced in collaboration with Hearst Communications. </a:t>
            </a:r>
          </a:p>
        </p:txBody>
      </p:sp>
      <p:grpSp>
        <p:nvGrpSpPr>
          <p:cNvPr id="24" name="Group 23">
            <a:extLst>
              <a:ext uri="{FF2B5EF4-FFF2-40B4-BE49-F238E27FC236}">
                <a16:creationId xmlns:a16="http://schemas.microsoft.com/office/drawing/2014/main" id="{2AFF5747-C8BE-FFB0-259A-C8EB07FD16C4}"/>
              </a:ext>
            </a:extLst>
          </p:cNvPr>
          <p:cNvGrpSpPr/>
          <p:nvPr/>
        </p:nvGrpSpPr>
        <p:grpSpPr>
          <a:xfrm>
            <a:off x="6170890" y="604527"/>
            <a:ext cx="4476438" cy="1235272"/>
            <a:chOff x="1293708" y="604527"/>
            <a:chExt cx="4476438" cy="1235272"/>
          </a:xfrm>
        </p:grpSpPr>
        <p:sp>
          <p:nvSpPr>
            <p:cNvPr id="25" name="Oval 24">
              <a:extLst>
                <a:ext uri="{FF2B5EF4-FFF2-40B4-BE49-F238E27FC236}">
                  <a16:creationId xmlns:a16="http://schemas.microsoft.com/office/drawing/2014/main" id="{6C88D930-25CE-72FF-28FD-72A8948A2D0B}"/>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26" name="TextBox 25">
              <a:extLst>
                <a:ext uri="{FF2B5EF4-FFF2-40B4-BE49-F238E27FC236}">
                  <a16:creationId xmlns:a16="http://schemas.microsoft.com/office/drawing/2014/main" id="{67CE9FC1-C1A7-1F90-6634-867EE2AF5E17}"/>
                </a:ext>
              </a:extLst>
            </p:cNvPr>
            <p:cNvSpPr txBox="1"/>
            <p:nvPr/>
          </p:nvSpPr>
          <p:spPr>
            <a:xfrm>
              <a:off x="1293708" y="1193468"/>
              <a:ext cx="447643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2017</a:t>
              </a:r>
            </a:p>
          </p:txBody>
        </p:sp>
      </p:grpSp>
      <p:pic>
        <p:nvPicPr>
          <p:cNvPr id="33" name="Picture 32">
            <a:extLst>
              <a:ext uri="{FF2B5EF4-FFF2-40B4-BE49-F238E27FC236}">
                <a16:creationId xmlns:a16="http://schemas.microsoft.com/office/drawing/2014/main" id="{77F3576D-3D93-691B-78C5-94C920EB6D1F}"/>
              </a:ext>
            </a:extLst>
          </p:cNvPr>
          <p:cNvPicPr>
            <a:picLocks noChangeAspect="1"/>
          </p:cNvPicPr>
          <p:nvPr/>
        </p:nvPicPr>
        <p:blipFill>
          <a:blip r:embed="rId6"/>
          <a:stretch>
            <a:fillRect/>
          </a:stretch>
        </p:blipFill>
        <p:spPr>
          <a:xfrm>
            <a:off x="629795" y="3086843"/>
            <a:ext cx="4859563" cy="2346840"/>
          </a:xfrm>
          <a:prstGeom prst="rect">
            <a:avLst/>
          </a:prstGeom>
          <a:ln w="76200">
            <a:solidFill>
              <a:schemeClr val="bg1"/>
            </a:solidFill>
          </a:ln>
        </p:spPr>
      </p:pic>
      <p:pic>
        <p:nvPicPr>
          <p:cNvPr id="6148" name="Picture 4" descr="Airbnb, the Digital Disruptor, Launches a Print Magazine - Chief Marketer">
            <a:extLst>
              <a:ext uri="{FF2B5EF4-FFF2-40B4-BE49-F238E27FC236}">
                <a16:creationId xmlns:a16="http://schemas.microsoft.com/office/drawing/2014/main" id="{3E116661-D1DE-839F-DBFA-18169CC536D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55542" y="1993389"/>
            <a:ext cx="2732235" cy="3464474"/>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130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1"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wipe(up)">
                                      <p:cBhvr>
                                        <p:cTn id="13" dur="500"/>
                                        <p:tgtEl>
                                          <p:spTgt spid="17"/>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2" fill="hold" nodeType="clickEffect">
                                  <p:stCondLst>
                                    <p:cond delay="0"/>
                                  </p:stCondLst>
                                  <p:childTnLst>
                                    <p:set>
                                      <p:cBhvr>
                                        <p:cTn id="17" dur="1" fill="hold">
                                          <p:stCondLst>
                                            <p:cond delay="0"/>
                                          </p:stCondLst>
                                        </p:cTn>
                                        <p:tgtEl>
                                          <p:spTgt spid="33"/>
                                        </p:tgtEl>
                                        <p:attrNameLst>
                                          <p:attrName>style.visibility</p:attrName>
                                        </p:attrNameLst>
                                      </p:cBhvr>
                                      <p:to>
                                        <p:strVal val="visible"/>
                                      </p:to>
                                    </p:set>
                                    <p:anim calcmode="lin" valueType="num">
                                      <p:cBhvr additive="base">
                                        <p:cTn id="18" dur="500" fill="hold"/>
                                        <p:tgtEl>
                                          <p:spTgt spid="33"/>
                                        </p:tgtEl>
                                        <p:attrNameLst>
                                          <p:attrName>ppt_x</p:attrName>
                                        </p:attrNameLst>
                                      </p:cBhvr>
                                      <p:tavLst>
                                        <p:tav tm="0">
                                          <p:val>
                                            <p:strVal val="1+#ppt_w/2"/>
                                          </p:val>
                                        </p:tav>
                                        <p:tav tm="100000">
                                          <p:val>
                                            <p:strVal val="#ppt_x"/>
                                          </p:val>
                                        </p:tav>
                                      </p:tavLst>
                                    </p:anim>
                                    <p:anim calcmode="lin" valueType="num">
                                      <p:cBhvr additive="base">
                                        <p:cTn id="19" dur="500" fill="hold"/>
                                        <p:tgtEl>
                                          <p:spTgt spid="33"/>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2" fill="hold" nodeType="clickEffect">
                                  <p:stCondLst>
                                    <p:cond delay="0"/>
                                  </p:stCondLst>
                                  <p:childTnLst>
                                    <p:set>
                                      <p:cBhvr>
                                        <p:cTn id="23" dur="1" fill="hold">
                                          <p:stCondLst>
                                            <p:cond delay="0"/>
                                          </p:stCondLst>
                                        </p:cTn>
                                        <p:tgtEl>
                                          <p:spTgt spid="24"/>
                                        </p:tgtEl>
                                        <p:attrNameLst>
                                          <p:attrName>style.visibility</p:attrName>
                                        </p:attrNameLst>
                                      </p:cBhvr>
                                      <p:to>
                                        <p:strVal val="visible"/>
                                      </p:to>
                                    </p:set>
                                    <p:anim calcmode="lin" valueType="num">
                                      <p:cBhvr additive="base">
                                        <p:cTn id="24" dur="500" fill="hold"/>
                                        <p:tgtEl>
                                          <p:spTgt spid="24"/>
                                        </p:tgtEl>
                                        <p:attrNameLst>
                                          <p:attrName>ppt_x</p:attrName>
                                        </p:attrNameLst>
                                      </p:cBhvr>
                                      <p:tavLst>
                                        <p:tav tm="0">
                                          <p:val>
                                            <p:strVal val="1+#ppt_w/2"/>
                                          </p:val>
                                        </p:tav>
                                        <p:tav tm="100000">
                                          <p:val>
                                            <p:strVal val="#ppt_x"/>
                                          </p:val>
                                        </p:tav>
                                      </p:tavLst>
                                    </p:anim>
                                    <p:anim calcmode="lin" valueType="num">
                                      <p:cBhvr additive="base">
                                        <p:cTn id="25" dur="500" fill="hold"/>
                                        <p:tgtEl>
                                          <p:spTgt spid="24"/>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2" fill="hold" nodeType="clickEffect">
                                  <p:stCondLst>
                                    <p:cond delay="0"/>
                                  </p:stCondLst>
                                  <p:childTnLst>
                                    <p:set>
                                      <p:cBhvr>
                                        <p:cTn id="29" dur="1" fill="hold">
                                          <p:stCondLst>
                                            <p:cond delay="0"/>
                                          </p:stCondLst>
                                        </p:cTn>
                                        <p:tgtEl>
                                          <p:spTgt spid="6148"/>
                                        </p:tgtEl>
                                        <p:attrNameLst>
                                          <p:attrName>style.visibility</p:attrName>
                                        </p:attrNameLst>
                                      </p:cBhvr>
                                      <p:to>
                                        <p:strVal val="visible"/>
                                      </p:to>
                                    </p:set>
                                    <p:anim calcmode="lin" valueType="num">
                                      <p:cBhvr additive="base">
                                        <p:cTn id="30" dur="500" fill="hold"/>
                                        <p:tgtEl>
                                          <p:spTgt spid="6148"/>
                                        </p:tgtEl>
                                        <p:attrNameLst>
                                          <p:attrName>ppt_x</p:attrName>
                                        </p:attrNameLst>
                                      </p:cBhvr>
                                      <p:tavLst>
                                        <p:tav tm="0">
                                          <p:val>
                                            <p:strVal val="1+#ppt_w/2"/>
                                          </p:val>
                                        </p:tav>
                                        <p:tav tm="100000">
                                          <p:val>
                                            <p:strVal val="#ppt_x"/>
                                          </p:val>
                                        </p:tav>
                                      </p:tavLst>
                                    </p:anim>
                                    <p:anim calcmode="lin" valueType="num">
                                      <p:cBhvr additive="base">
                                        <p:cTn id="31" dur="500" fill="hold"/>
                                        <p:tgtEl>
                                          <p:spTgt spid="6148"/>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2" presetClass="entr" presetSubtype="1" fill="hold" grpId="0" nodeType="clickEffect">
                                  <p:stCondLst>
                                    <p:cond delay="0"/>
                                  </p:stCondLst>
                                  <p:childTnLst>
                                    <p:set>
                                      <p:cBhvr>
                                        <p:cTn id="35" dur="1" fill="hold">
                                          <p:stCondLst>
                                            <p:cond delay="0"/>
                                          </p:stCondLst>
                                        </p:cTn>
                                        <p:tgtEl>
                                          <p:spTgt spid="19">
                                            <p:txEl>
                                              <p:pRg st="0" end="0"/>
                                            </p:txEl>
                                          </p:spTgt>
                                        </p:tgtEl>
                                        <p:attrNameLst>
                                          <p:attrName>style.visibility</p:attrName>
                                        </p:attrNameLst>
                                      </p:cBhvr>
                                      <p:to>
                                        <p:strVal val="visible"/>
                                      </p:to>
                                    </p:set>
                                    <p:animEffect transition="in" filter="wipe(up)">
                                      <p:cBhvr>
                                        <p:cTn id="36" dur="500"/>
                                        <p:tgtEl>
                                          <p:spTgt spid="19">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1" fill="hold" grpId="0" nodeType="clickEffect">
                                  <p:stCondLst>
                                    <p:cond delay="0"/>
                                  </p:stCondLst>
                                  <p:childTnLst>
                                    <p:set>
                                      <p:cBhvr>
                                        <p:cTn id="40" dur="1" fill="hold">
                                          <p:stCondLst>
                                            <p:cond delay="0"/>
                                          </p:stCondLst>
                                        </p:cTn>
                                        <p:tgtEl>
                                          <p:spTgt spid="19">
                                            <p:txEl>
                                              <p:pRg st="2" end="2"/>
                                            </p:txEl>
                                          </p:spTgt>
                                        </p:tgtEl>
                                        <p:attrNameLst>
                                          <p:attrName>style.visibility</p:attrName>
                                        </p:attrNameLst>
                                      </p:cBhvr>
                                      <p:to>
                                        <p:strVal val="visible"/>
                                      </p:to>
                                    </p:set>
                                    <p:animEffect transition="in" filter="wipe(up)">
                                      <p:cBhvr>
                                        <p:cTn id="41"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9"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C42CB2-4388-EBCE-9360-8325C04D3FAD}"/>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425A26AA-2D7E-646B-BACB-8030D0121CE9}"/>
              </a:ext>
            </a:extLst>
          </p:cNvPr>
          <p:cNvCxnSpPr/>
          <p:nvPr/>
        </p:nvCxnSpPr>
        <p:spPr>
          <a:xfrm>
            <a:off x="0" y="802647"/>
            <a:ext cx="12192000" cy="0"/>
          </a:xfrm>
          <a:prstGeom prst="line">
            <a:avLst/>
          </a:prstGeom>
          <a:ln w="38100">
            <a:solidFill>
              <a:srgbClr val="FFC000"/>
            </a:solidFill>
          </a:ln>
        </p:spPr>
        <p:style>
          <a:lnRef idx="2">
            <a:schemeClr val="accent1"/>
          </a:lnRef>
          <a:fillRef idx="0">
            <a:schemeClr val="accent1"/>
          </a:fillRef>
          <a:effectRef idx="1">
            <a:schemeClr val="accent1"/>
          </a:effectRef>
          <a:fontRef idx="minor">
            <a:schemeClr val="tx1"/>
          </a:fontRef>
        </p:style>
      </p:cxnSp>
      <p:grpSp>
        <p:nvGrpSpPr>
          <p:cNvPr id="4" name="Google Shape;260;p7">
            <a:extLst>
              <a:ext uri="{FF2B5EF4-FFF2-40B4-BE49-F238E27FC236}">
                <a16:creationId xmlns:a16="http://schemas.microsoft.com/office/drawing/2014/main" id="{44D69348-5AC6-1EAC-8FCC-3EB0960AC24B}"/>
              </a:ext>
            </a:extLst>
          </p:cNvPr>
          <p:cNvGrpSpPr/>
          <p:nvPr/>
        </p:nvGrpSpPr>
        <p:grpSpPr>
          <a:xfrm>
            <a:off x="-27028" y="6203556"/>
            <a:ext cx="12220940" cy="654444"/>
            <a:chOff x="-27028" y="6203556"/>
            <a:chExt cx="12220940" cy="654444"/>
          </a:xfrm>
        </p:grpSpPr>
        <p:sp>
          <p:nvSpPr>
            <p:cNvPr id="5" name="Google Shape;261;p7">
              <a:extLst>
                <a:ext uri="{FF2B5EF4-FFF2-40B4-BE49-F238E27FC236}">
                  <a16:creationId xmlns:a16="http://schemas.microsoft.com/office/drawing/2014/main" id="{CB7C2FEF-FF84-7CDD-EF36-AE7BF579D709}"/>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6" name="Google Shape;262;p7">
              <a:extLst>
                <a:ext uri="{FF2B5EF4-FFF2-40B4-BE49-F238E27FC236}">
                  <a16:creationId xmlns:a16="http://schemas.microsoft.com/office/drawing/2014/main" id="{E20003C5-DD44-E398-0348-04E7FB2CC0B5}"/>
                </a:ext>
              </a:extLst>
            </p:cNvPr>
            <p:cNvGrpSpPr/>
            <p:nvPr/>
          </p:nvGrpSpPr>
          <p:grpSpPr>
            <a:xfrm>
              <a:off x="-27028" y="6203556"/>
              <a:ext cx="12220940" cy="502558"/>
              <a:chOff x="-27028" y="6203556"/>
              <a:chExt cx="12220940" cy="502558"/>
            </a:xfrm>
          </p:grpSpPr>
          <p:pic>
            <p:nvPicPr>
              <p:cNvPr id="7" name="Google Shape;263;p7">
                <a:extLst>
                  <a:ext uri="{FF2B5EF4-FFF2-40B4-BE49-F238E27FC236}">
                    <a16:creationId xmlns:a16="http://schemas.microsoft.com/office/drawing/2014/main" id="{604A4229-8B2A-55B1-30FA-F7C878080B38}"/>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8" name="Google Shape;264;p7">
                <a:extLst>
                  <a:ext uri="{FF2B5EF4-FFF2-40B4-BE49-F238E27FC236}">
                    <a16:creationId xmlns:a16="http://schemas.microsoft.com/office/drawing/2014/main" id="{1670C11D-2254-1295-AD41-ED4F3FC58A93}"/>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
        <p:nvSpPr>
          <p:cNvPr id="23" name="Google Shape;305;p13">
            <a:extLst>
              <a:ext uri="{FF2B5EF4-FFF2-40B4-BE49-F238E27FC236}">
                <a16:creationId xmlns:a16="http://schemas.microsoft.com/office/drawing/2014/main" id="{C00A53A5-1DA9-9D7A-A1FC-1391009964B5}"/>
              </a:ext>
            </a:extLst>
          </p:cNvPr>
          <p:cNvSpPr txBox="1"/>
          <p:nvPr/>
        </p:nvSpPr>
        <p:spPr>
          <a:xfrm>
            <a:off x="6141801" y="1916722"/>
            <a:ext cx="2553822" cy="280072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By October 2019,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the platform hosted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two million guests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each night. In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April 2019,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Airbnb's Rausch Street Films division produced and funded the documentary </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"Gay Chorus Deep South,"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which MTV later acquired and aired.</a:t>
            </a:r>
            <a:endParaRPr kumimoji="0" sz="12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grpSp>
        <p:nvGrpSpPr>
          <p:cNvPr id="27" name="Group 26">
            <a:extLst>
              <a:ext uri="{FF2B5EF4-FFF2-40B4-BE49-F238E27FC236}">
                <a16:creationId xmlns:a16="http://schemas.microsoft.com/office/drawing/2014/main" id="{09C6ED3C-9A41-17BF-CA34-1F2F0F4A6553}"/>
              </a:ext>
            </a:extLst>
          </p:cNvPr>
          <p:cNvGrpSpPr/>
          <p:nvPr/>
        </p:nvGrpSpPr>
        <p:grpSpPr>
          <a:xfrm>
            <a:off x="758573" y="604527"/>
            <a:ext cx="4476438" cy="1235271"/>
            <a:chOff x="1273477" y="604527"/>
            <a:chExt cx="4476438" cy="1235271"/>
          </a:xfrm>
        </p:grpSpPr>
        <p:sp>
          <p:nvSpPr>
            <p:cNvPr id="28" name="Oval 27">
              <a:extLst>
                <a:ext uri="{FF2B5EF4-FFF2-40B4-BE49-F238E27FC236}">
                  <a16:creationId xmlns:a16="http://schemas.microsoft.com/office/drawing/2014/main" id="{23D75938-34AA-5A62-B20A-78006D798FDC}"/>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29" name="TextBox 28">
              <a:extLst>
                <a:ext uri="{FF2B5EF4-FFF2-40B4-BE49-F238E27FC236}">
                  <a16:creationId xmlns:a16="http://schemas.microsoft.com/office/drawing/2014/main" id="{B6C1C5B1-B6F7-AD16-8517-EBB48576FB65}"/>
                </a:ext>
              </a:extLst>
            </p:cNvPr>
            <p:cNvSpPr txBox="1"/>
            <p:nvPr/>
          </p:nvSpPr>
          <p:spPr>
            <a:xfrm>
              <a:off x="1273477" y="1193467"/>
              <a:ext cx="447643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2018</a:t>
              </a:r>
            </a:p>
          </p:txBody>
        </p:sp>
      </p:grpSp>
      <p:sp>
        <p:nvSpPr>
          <p:cNvPr id="31" name="TextBox 30">
            <a:extLst>
              <a:ext uri="{FF2B5EF4-FFF2-40B4-BE49-F238E27FC236}">
                <a16:creationId xmlns:a16="http://schemas.microsoft.com/office/drawing/2014/main" id="{AC9BE85D-91C8-8625-2FBD-47C1ADD20402}"/>
              </a:ext>
            </a:extLst>
          </p:cNvPr>
          <p:cNvSpPr txBox="1"/>
          <p:nvPr/>
        </p:nvSpPr>
        <p:spPr>
          <a:xfrm>
            <a:off x="758572" y="1916722"/>
            <a:ext cx="5134227"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February 2018 saw Airbnb introduce Airbnb Plus,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a curated collection of high-quality homes, and Beyond by Airbnb, featuring luxury rentals.</a:t>
            </a:r>
            <a:endParaRPr kumimoji="0" lang="en-US" sz="12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grpSp>
        <p:nvGrpSpPr>
          <p:cNvPr id="3" name="Group 2">
            <a:extLst>
              <a:ext uri="{FF2B5EF4-FFF2-40B4-BE49-F238E27FC236}">
                <a16:creationId xmlns:a16="http://schemas.microsoft.com/office/drawing/2014/main" id="{AC82A392-1FD8-86CC-E5CF-DFB4FF0F5E53}"/>
              </a:ext>
            </a:extLst>
          </p:cNvPr>
          <p:cNvGrpSpPr/>
          <p:nvPr/>
        </p:nvGrpSpPr>
        <p:grpSpPr>
          <a:xfrm>
            <a:off x="-11717196" y="604527"/>
            <a:ext cx="4476438" cy="1235272"/>
            <a:chOff x="1293708" y="604527"/>
            <a:chExt cx="4476438" cy="1235272"/>
          </a:xfrm>
        </p:grpSpPr>
        <p:sp>
          <p:nvSpPr>
            <p:cNvPr id="22" name="Oval 21">
              <a:extLst>
                <a:ext uri="{FF2B5EF4-FFF2-40B4-BE49-F238E27FC236}">
                  <a16:creationId xmlns:a16="http://schemas.microsoft.com/office/drawing/2014/main" id="{32FA2CCF-9DCC-78F3-753A-25010EC722E2}"/>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30" name="TextBox 29">
              <a:extLst>
                <a:ext uri="{FF2B5EF4-FFF2-40B4-BE49-F238E27FC236}">
                  <a16:creationId xmlns:a16="http://schemas.microsoft.com/office/drawing/2014/main" id="{E96AFF11-8C62-F50E-3D31-3D37814684E9}"/>
                </a:ext>
              </a:extLst>
            </p:cNvPr>
            <p:cNvSpPr txBox="1"/>
            <p:nvPr/>
          </p:nvSpPr>
          <p:spPr>
            <a:xfrm>
              <a:off x="1293708" y="1193468"/>
              <a:ext cx="447643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2015</a:t>
              </a:r>
            </a:p>
          </p:txBody>
        </p:sp>
      </p:grpSp>
      <p:sp>
        <p:nvSpPr>
          <p:cNvPr id="32" name="Google Shape;305;p13">
            <a:extLst>
              <a:ext uri="{FF2B5EF4-FFF2-40B4-BE49-F238E27FC236}">
                <a16:creationId xmlns:a16="http://schemas.microsoft.com/office/drawing/2014/main" id="{61539CE1-08BF-8EA9-7693-ACB144E4D8EB}"/>
              </a:ext>
            </a:extLst>
          </p:cNvPr>
          <p:cNvSpPr txBox="1"/>
          <p:nvPr/>
        </p:nvSpPr>
        <p:spPr>
          <a:xfrm>
            <a:off x="-11717196" y="1878255"/>
            <a:ext cx="5235898" cy="83095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In November 2016, Airbnb introduced "Experiences,"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allowing users to book activities through the platform. </a:t>
            </a:r>
            <a:endParaRPr kumimoji="0" sz="12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sp>
        <p:nvSpPr>
          <p:cNvPr id="33" name="Google Shape;305;p13">
            <a:extLst>
              <a:ext uri="{FF2B5EF4-FFF2-40B4-BE49-F238E27FC236}">
                <a16:creationId xmlns:a16="http://schemas.microsoft.com/office/drawing/2014/main" id="{4A49B6C7-25DD-E104-45CB-5CF4B5208978}"/>
              </a:ext>
            </a:extLst>
          </p:cNvPr>
          <p:cNvSpPr txBox="1"/>
          <p:nvPr/>
        </p:nvSpPr>
        <p:spPr>
          <a:xfrm>
            <a:off x="-3023350" y="1878921"/>
            <a:ext cx="2582425" cy="378561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In January 2017, alongside Gary </a:t>
            </a:r>
            <a:r>
              <a:rPr kumimoji="0" lang="en-US" sz="1600" b="0" i="0" u="none" strike="noStrike" kern="0" cap="none" spc="0" normalizeH="0" baseline="0" noProof="0" dirty="0" err="1">
                <a:ln>
                  <a:noFill/>
                </a:ln>
                <a:solidFill>
                  <a:prstClr val="white"/>
                </a:solidFill>
                <a:effectLst/>
                <a:uLnTx/>
                <a:uFillTx/>
                <a:latin typeface="Poppins" panose="00000500000000000000" pitchFamily="2" charset="0"/>
                <a:ea typeface="Calibri"/>
                <a:cs typeface="Poppins" panose="00000500000000000000" pitchFamily="2" charset="0"/>
                <a:sym typeface="Calibri"/>
              </a:rPr>
              <a:t>Vaynerchuk</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 Ben Leventhal, and Mike Montero, Airbnb invested $13 million in the restaurant reservation app </a:t>
            </a:r>
            <a:r>
              <a:rPr kumimoji="0" lang="en-US" sz="1600" b="0" i="0" u="none" strike="noStrike" kern="0" cap="none" spc="0" normalizeH="0" baseline="0" noProof="0" dirty="0" err="1">
                <a:ln>
                  <a:noFill/>
                </a:ln>
                <a:solidFill>
                  <a:prstClr val="white"/>
                </a:solidFill>
                <a:effectLst/>
                <a:uLnTx/>
                <a:uFillTx/>
                <a:latin typeface="Poppins" panose="00000500000000000000" pitchFamily="2" charset="0"/>
                <a:ea typeface="Calibri"/>
                <a:cs typeface="Poppins" panose="00000500000000000000" pitchFamily="2" charset="0"/>
                <a:sym typeface="Calibri"/>
              </a:rPr>
              <a:t>Resy</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By May 2017,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Airbnb launched </a:t>
            </a:r>
            <a:r>
              <a:rPr kumimoji="0" lang="en-US" sz="1600" b="1" i="0" u="none" strike="noStrike" kern="0" cap="none" spc="0" normalizeH="0" baseline="0" noProof="0" dirty="0" err="1">
                <a:ln>
                  <a:noFill/>
                </a:ln>
                <a:solidFill>
                  <a:srgbClr val="FFC000"/>
                </a:solidFill>
                <a:effectLst/>
                <a:uLnTx/>
                <a:uFillTx/>
                <a:latin typeface="Poppins" panose="00000500000000000000" pitchFamily="2" charset="0"/>
                <a:ea typeface="Calibri"/>
                <a:cs typeface="Poppins" panose="00000500000000000000" pitchFamily="2" charset="0"/>
                <a:sym typeface="Calibri"/>
              </a:rPr>
              <a:t>Airbnbmag</a:t>
            </a:r>
            <a:r>
              <a:rPr kumimoji="0" lang="en-US" sz="1600" b="1" i="0" u="none" strike="noStrike" kern="0" cap="none" spc="0" normalizeH="0" baseline="0" noProof="0" dirty="0">
                <a:ln>
                  <a:noFill/>
                </a:ln>
                <a:solidFill>
                  <a:srgbClr val="FFC000"/>
                </a:solidFill>
                <a:effectLst/>
                <a:uLnTx/>
                <a:uFillTx/>
                <a:latin typeface="Poppins" panose="00000500000000000000" pitchFamily="2" charset="0"/>
                <a:ea typeface="Calibri"/>
                <a:cs typeface="Poppins" panose="00000500000000000000" pitchFamily="2" charset="0"/>
                <a:sym typeface="Calibri"/>
              </a:rPr>
              <a:t>, </a:t>
            </a:r>
            <a:r>
              <a:rPr kumimoji="0" lang="en-US" sz="1600" b="0" i="0" u="none" strike="noStrike" kern="0" cap="none" spc="0" normalizeH="0" baseline="0" noProof="0" dirty="0">
                <a:ln>
                  <a:noFill/>
                </a:ln>
                <a:solidFill>
                  <a:prstClr val="white"/>
                </a:solidFill>
                <a:effectLst/>
                <a:uLnTx/>
                <a:uFillTx/>
                <a:latin typeface="Poppins" panose="00000500000000000000" pitchFamily="2" charset="0"/>
                <a:ea typeface="Calibri"/>
                <a:cs typeface="Poppins" panose="00000500000000000000" pitchFamily="2" charset="0"/>
                <a:sym typeface="Calibri"/>
              </a:rPr>
              <a:t>a magazine produced in collaboration with Hearst Communications. </a:t>
            </a:r>
          </a:p>
        </p:txBody>
      </p:sp>
      <p:grpSp>
        <p:nvGrpSpPr>
          <p:cNvPr id="34" name="Group 33">
            <a:extLst>
              <a:ext uri="{FF2B5EF4-FFF2-40B4-BE49-F238E27FC236}">
                <a16:creationId xmlns:a16="http://schemas.microsoft.com/office/drawing/2014/main" id="{A4FDE5E4-9530-2AEA-3141-80CE641DBBFC}"/>
              </a:ext>
            </a:extLst>
          </p:cNvPr>
          <p:cNvGrpSpPr/>
          <p:nvPr/>
        </p:nvGrpSpPr>
        <p:grpSpPr>
          <a:xfrm>
            <a:off x="-6091448" y="604527"/>
            <a:ext cx="4476438" cy="1235272"/>
            <a:chOff x="1293708" y="604527"/>
            <a:chExt cx="4476438" cy="1235272"/>
          </a:xfrm>
        </p:grpSpPr>
        <p:sp>
          <p:nvSpPr>
            <p:cNvPr id="35" name="Oval 34">
              <a:extLst>
                <a:ext uri="{FF2B5EF4-FFF2-40B4-BE49-F238E27FC236}">
                  <a16:creationId xmlns:a16="http://schemas.microsoft.com/office/drawing/2014/main" id="{94287080-A085-BDDB-F9F1-B866A3184539}"/>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36" name="TextBox 35">
              <a:extLst>
                <a:ext uri="{FF2B5EF4-FFF2-40B4-BE49-F238E27FC236}">
                  <a16:creationId xmlns:a16="http://schemas.microsoft.com/office/drawing/2014/main" id="{8567E91B-A44F-5FAD-8E43-BC836DC59397}"/>
                </a:ext>
              </a:extLst>
            </p:cNvPr>
            <p:cNvSpPr txBox="1"/>
            <p:nvPr/>
          </p:nvSpPr>
          <p:spPr>
            <a:xfrm>
              <a:off x="1293708" y="1193468"/>
              <a:ext cx="447643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2017</a:t>
              </a:r>
            </a:p>
          </p:txBody>
        </p:sp>
      </p:grpSp>
      <p:pic>
        <p:nvPicPr>
          <p:cNvPr id="37" name="Picture 36">
            <a:extLst>
              <a:ext uri="{FF2B5EF4-FFF2-40B4-BE49-F238E27FC236}">
                <a16:creationId xmlns:a16="http://schemas.microsoft.com/office/drawing/2014/main" id="{DC540A3E-B030-1861-6138-EFCF12203F64}"/>
              </a:ext>
            </a:extLst>
          </p:cNvPr>
          <p:cNvPicPr>
            <a:picLocks noChangeAspect="1"/>
          </p:cNvPicPr>
          <p:nvPr/>
        </p:nvPicPr>
        <p:blipFill>
          <a:blip r:embed="rId4"/>
          <a:stretch>
            <a:fillRect/>
          </a:stretch>
        </p:blipFill>
        <p:spPr>
          <a:xfrm>
            <a:off x="-11632543" y="3086843"/>
            <a:ext cx="4859563" cy="2346840"/>
          </a:xfrm>
          <a:prstGeom prst="rect">
            <a:avLst/>
          </a:prstGeom>
          <a:ln w="76200">
            <a:solidFill>
              <a:schemeClr val="bg1"/>
            </a:solidFill>
          </a:ln>
        </p:spPr>
      </p:pic>
      <p:pic>
        <p:nvPicPr>
          <p:cNvPr id="38" name="Picture 4" descr="Airbnb, the Digital Disruptor, Launches a Print Magazine - Chief Marketer">
            <a:extLst>
              <a:ext uri="{FF2B5EF4-FFF2-40B4-BE49-F238E27FC236}">
                <a16:creationId xmlns:a16="http://schemas.microsoft.com/office/drawing/2014/main" id="{2A5A7B1C-B056-B431-A91E-7329D449C2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06796" y="1993389"/>
            <a:ext cx="2732235" cy="3464474"/>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grpSp>
        <p:nvGrpSpPr>
          <p:cNvPr id="39" name="Group 38">
            <a:extLst>
              <a:ext uri="{FF2B5EF4-FFF2-40B4-BE49-F238E27FC236}">
                <a16:creationId xmlns:a16="http://schemas.microsoft.com/office/drawing/2014/main" id="{BCBAD255-6EBB-4EDC-FFF1-776369EF3217}"/>
              </a:ext>
            </a:extLst>
          </p:cNvPr>
          <p:cNvGrpSpPr/>
          <p:nvPr/>
        </p:nvGrpSpPr>
        <p:grpSpPr>
          <a:xfrm>
            <a:off x="6210935" y="604527"/>
            <a:ext cx="4476438" cy="1235271"/>
            <a:chOff x="1273477" y="604527"/>
            <a:chExt cx="4476438" cy="1235271"/>
          </a:xfrm>
        </p:grpSpPr>
        <p:sp>
          <p:nvSpPr>
            <p:cNvPr id="40" name="Oval 39">
              <a:extLst>
                <a:ext uri="{FF2B5EF4-FFF2-40B4-BE49-F238E27FC236}">
                  <a16:creationId xmlns:a16="http://schemas.microsoft.com/office/drawing/2014/main" id="{C66EC5E4-CD3C-8DD4-3331-9B0735171D58}"/>
                </a:ext>
              </a:extLst>
            </p:cNvPr>
            <p:cNvSpPr/>
            <p:nvPr/>
          </p:nvSpPr>
          <p:spPr>
            <a:xfrm>
              <a:off x="1378361" y="604527"/>
              <a:ext cx="396240" cy="39624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prstClr val="white"/>
                </a:solidFill>
                <a:effectLst/>
                <a:uLnTx/>
                <a:uFillTx/>
                <a:latin typeface="Poppins"/>
                <a:ea typeface="+mn-ea"/>
                <a:cs typeface="+mn-cs"/>
                <a:sym typeface="Arial"/>
              </a:endParaRPr>
            </a:p>
          </p:txBody>
        </p:sp>
        <p:sp>
          <p:nvSpPr>
            <p:cNvPr id="41" name="TextBox 40">
              <a:extLst>
                <a:ext uri="{FF2B5EF4-FFF2-40B4-BE49-F238E27FC236}">
                  <a16:creationId xmlns:a16="http://schemas.microsoft.com/office/drawing/2014/main" id="{9080F37E-76F7-EA6A-F939-DD6AC8FFFC62}"/>
                </a:ext>
              </a:extLst>
            </p:cNvPr>
            <p:cNvSpPr txBox="1"/>
            <p:nvPr/>
          </p:nvSpPr>
          <p:spPr>
            <a:xfrm>
              <a:off x="1273477" y="1193467"/>
              <a:ext cx="447643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Poppins"/>
                  <a:ea typeface="+mn-ea"/>
                  <a:cs typeface="Arial" panose="020B0604020202020204" pitchFamily="34" charset="0"/>
                  <a:sym typeface="Arial"/>
                </a:rPr>
                <a:t>2019</a:t>
              </a:r>
            </a:p>
          </p:txBody>
        </p:sp>
      </p:grpSp>
      <p:pic>
        <p:nvPicPr>
          <p:cNvPr id="7170" name="Picture 2" descr="Airbnb to discontinue Plus programme in November">
            <a:extLst>
              <a:ext uri="{FF2B5EF4-FFF2-40B4-BE49-F238E27FC236}">
                <a16:creationId xmlns:a16="http://schemas.microsoft.com/office/drawing/2014/main" id="{4BDAD896-58F9-7C91-D5F3-E41435974FE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8116" y="2953872"/>
            <a:ext cx="3739023" cy="2804267"/>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pic>
        <p:nvPicPr>
          <p:cNvPr id="7172" name="Picture 4" descr="Gay Chorus Deep South (2019) - IMDb">
            <a:extLst>
              <a:ext uri="{FF2B5EF4-FFF2-40B4-BE49-F238E27FC236}">
                <a16:creationId xmlns:a16="http://schemas.microsoft.com/office/drawing/2014/main" id="{20BF2CA2-00F3-6BF0-E763-3F642EEE944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13759" y="1000766"/>
            <a:ext cx="3298710" cy="4886977"/>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18480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1+#ppt_w/2"/>
                                          </p:val>
                                        </p:tav>
                                        <p:tav tm="100000">
                                          <p:val>
                                            <p:strVal val="#ppt_x"/>
                                          </p:val>
                                        </p:tav>
                                      </p:tavLst>
                                    </p:anim>
                                    <p:anim calcmode="lin" valueType="num">
                                      <p:cBhvr additive="base">
                                        <p:cTn id="8" dur="500" fill="hold"/>
                                        <p:tgtEl>
                                          <p:spTgt spid="2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1" fill="hold" grpId="0" nodeType="clickEffect">
                                  <p:stCondLst>
                                    <p:cond delay="0"/>
                                  </p:stCondLst>
                                  <p:childTnLst>
                                    <p:set>
                                      <p:cBhvr>
                                        <p:cTn id="12" dur="1" fill="hold">
                                          <p:stCondLst>
                                            <p:cond delay="0"/>
                                          </p:stCondLst>
                                        </p:cTn>
                                        <p:tgtEl>
                                          <p:spTgt spid="31"/>
                                        </p:tgtEl>
                                        <p:attrNameLst>
                                          <p:attrName>style.visibility</p:attrName>
                                        </p:attrNameLst>
                                      </p:cBhvr>
                                      <p:to>
                                        <p:strVal val="visible"/>
                                      </p:to>
                                    </p:set>
                                    <p:animEffect transition="in" filter="wipe(up)">
                                      <p:cBhvr>
                                        <p:cTn id="13" dur="500"/>
                                        <p:tgtEl>
                                          <p:spTgt spid="31"/>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2" fill="hold" nodeType="clickEffect">
                                  <p:stCondLst>
                                    <p:cond delay="0"/>
                                  </p:stCondLst>
                                  <p:childTnLst>
                                    <p:set>
                                      <p:cBhvr>
                                        <p:cTn id="17" dur="1" fill="hold">
                                          <p:stCondLst>
                                            <p:cond delay="0"/>
                                          </p:stCondLst>
                                        </p:cTn>
                                        <p:tgtEl>
                                          <p:spTgt spid="7170"/>
                                        </p:tgtEl>
                                        <p:attrNameLst>
                                          <p:attrName>style.visibility</p:attrName>
                                        </p:attrNameLst>
                                      </p:cBhvr>
                                      <p:to>
                                        <p:strVal val="visible"/>
                                      </p:to>
                                    </p:set>
                                    <p:anim calcmode="lin" valueType="num">
                                      <p:cBhvr additive="base">
                                        <p:cTn id="18" dur="500" fill="hold"/>
                                        <p:tgtEl>
                                          <p:spTgt spid="7170"/>
                                        </p:tgtEl>
                                        <p:attrNameLst>
                                          <p:attrName>ppt_x</p:attrName>
                                        </p:attrNameLst>
                                      </p:cBhvr>
                                      <p:tavLst>
                                        <p:tav tm="0">
                                          <p:val>
                                            <p:strVal val="1+#ppt_w/2"/>
                                          </p:val>
                                        </p:tav>
                                        <p:tav tm="100000">
                                          <p:val>
                                            <p:strVal val="#ppt_x"/>
                                          </p:val>
                                        </p:tav>
                                      </p:tavLst>
                                    </p:anim>
                                    <p:anim calcmode="lin" valueType="num">
                                      <p:cBhvr additive="base">
                                        <p:cTn id="19" dur="500" fill="hold"/>
                                        <p:tgtEl>
                                          <p:spTgt spid="7170"/>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2" fill="hold" nodeType="clickEffect">
                                  <p:stCondLst>
                                    <p:cond delay="0"/>
                                  </p:stCondLst>
                                  <p:childTnLst>
                                    <p:set>
                                      <p:cBhvr>
                                        <p:cTn id="23" dur="1" fill="hold">
                                          <p:stCondLst>
                                            <p:cond delay="0"/>
                                          </p:stCondLst>
                                        </p:cTn>
                                        <p:tgtEl>
                                          <p:spTgt spid="39"/>
                                        </p:tgtEl>
                                        <p:attrNameLst>
                                          <p:attrName>style.visibility</p:attrName>
                                        </p:attrNameLst>
                                      </p:cBhvr>
                                      <p:to>
                                        <p:strVal val="visible"/>
                                      </p:to>
                                    </p:set>
                                    <p:anim calcmode="lin" valueType="num">
                                      <p:cBhvr additive="base">
                                        <p:cTn id="24" dur="500" fill="hold"/>
                                        <p:tgtEl>
                                          <p:spTgt spid="39"/>
                                        </p:tgtEl>
                                        <p:attrNameLst>
                                          <p:attrName>ppt_x</p:attrName>
                                        </p:attrNameLst>
                                      </p:cBhvr>
                                      <p:tavLst>
                                        <p:tav tm="0">
                                          <p:val>
                                            <p:strVal val="1+#ppt_w/2"/>
                                          </p:val>
                                        </p:tav>
                                        <p:tav tm="100000">
                                          <p:val>
                                            <p:strVal val="#ppt_x"/>
                                          </p:val>
                                        </p:tav>
                                      </p:tavLst>
                                    </p:anim>
                                    <p:anim calcmode="lin" valueType="num">
                                      <p:cBhvr additive="base">
                                        <p:cTn id="25" dur="500" fill="hold"/>
                                        <p:tgtEl>
                                          <p:spTgt spid="39"/>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grpId="0" nodeType="clickEffect">
                                  <p:stCondLst>
                                    <p:cond delay="0"/>
                                  </p:stCondLst>
                                  <p:childTnLst>
                                    <p:set>
                                      <p:cBhvr>
                                        <p:cTn id="29" dur="1" fill="hold">
                                          <p:stCondLst>
                                            <p:cond delay="0"/>
                                          </p:stCondLst>
                                        </p:cTn>
                                        <p:tgtEl>
                                          <p:spTgt spid="23"/>
                                        </p:tgtEl>
                                        <p:attrNameLst>
                                          <p:attrName>style.visibility</p:attrName>
                                        </p:attrNameLst>
                                      </p:cBhvr>
                                      <p:to>
                                        <p:strVal val="visible"/>
                                      </p:to>
                                    </p:set>
                                    <p:animEffect transition="in" filter="wipe(up)">
                                      <p:cBhvr>
                                        <p:cTn id="30" dur="500"/>
                                        <p:tgtEl>
                                          <p:spTgt spid="23"/>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2" fill="hold" nodeType="clickEffect">
                                  <p:stCondLst>
                                    <p:cond delay="0"/>
                                  </p:stCondLst>
                                  <p:childTnLst>
                                    <p:set>
                                      <p:cBhvr>
                                        <p:cTn id="34" dur="1" fill="hold">
                                          <p:stCondLst>
                                            <p:cond delay="0"/>
                                          </p:stCondLst>
                                        </p:cTn>
                                        <p:tgtEl>
                                          <p:spTgt spid="7172"/>
                                        </p:tgtEl>
                                        <p:attrNameLst>
                                          <p:attrName>style.visibility</p:attrName>
                                        </p:attrNameLst>
                                      </p:cBhvr>
                                      <p:to>
                                        <p:strVal val="visible"/>
                                      </p:to>
                                    </p:set>
                                    <p:anim calcmode="lin" valueType="num">
                                      <p:cBhvr additive="base">
                                        <p:cTn id="35" dur="500" fill="hold"/>
                                        <p:tgtEl>
                                          <p:spTgt spid="7172"/>
                                        </p:tgtEl>
                                        <p:attrNameLst>
                                          <p:attrName>ppt_x</p:attrName>
                                        </p:attrNameLst>
                                      </p:cBhvr>
                                      <p:tavLst>
                                        <p:tav tm="0">
                                          <p:val>
                                            <p:strVal val="1+#ppt_w/2"/>
                                          </p:val>
                                        </p:tav>
                                        <p:tav tm="100000">
                                          <p:val>
                                            <p:strVal val="#ppt_x"/>
                                          </p:val>
                                        </p:tav>
                                      </p:tavLst>
                                    </p:anim>
                                    <p:anim calcmode="lin" valueType="num">
                                      <p:cBhvr additive="base">
                                        <p:cTn id="36" dur="500" fill="hold"/>
                                        <p:tgtEl>
                                          <p:spTgt spid="71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3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6ED0F71B-DB2B-DD18-9736-CA536933B81B}"/>
              </a:ext>
            </a:extLst>
          </p:cNvPr>
          <p:cNvGraphicFramePr/>
          <p:nvPr/>
        </p:nvGraphicFramePr>
        <p:xfrm>
          <a:off x="1609782" y="1174237"/>
          <a:ext cx="9276080" cy="4610203"/>
        </p:xfrm>
        <a:graphic>
          <a:graphicData uri="http://schemas.openxmlformats.org/drawingml/2006/chart">
            <c:chart xmlns:c="http://schemas.openxmlformats.org/drawingml/2006/chart" xmlns:r="http://schemas.openxmlformats.org/officeDocument/2006/relationships" r:id="rId3"/>
          </a:graphicData>
        </a:graphic>
      </p:graphicFrame>
      <p:sp>
        <p:nvSpPr>
          <p:cNvPr id="5" name="Google Shape;102;p3">
            <a:extLst>
              <a:ext uri="{FF2B5EF4-FFF2-40B4-BE49-F238E27FC236}">
                <a16:creationId xmlns:a16="http://schemas.microsoft.com/office/drawing/2014/main" id="{EF475DD4-BA56-9A82-0677-86A8952078DE}"/>
              </a:ext>
            </a:extLst>
          </p:cNvPr>
          <p:cNvSpPr/>
          <p:nvPr/>
        </p:nvSpPr>
        <p:spPr>
          <a:xfrm>
            <a:off x="2404790" y="167640"/>
            <a:ext cx="8435930" cy="83095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C000"/>
              </a:buClr>
              <a:buSzPts val="2400"/>
              <a:buFont typeface="Poppins"/>
              <a:buNone/>
              <a:tabLst/>
              <a:defRPr/>
            </a:pPr>
            <a:r>
              <a:rPr kumimoji="0" lang="en-US" sz="2400" b="1" i="0" u="none" strike="noStrike" kern="0" cap="none" spc="0" normalizeH="0" baseline="0" noProof="0" dirty="0">
                <a:ln>
                  <a:noFill/>
                </a:ln>
                <a:solidFill>
                  <a:srgbClr val="FFC000"/>
                </a:solidFill>
                <a:effectLst/>
                <a:uLnTx/>
                <a:uFillTx/>
                <a:latin typeface="Poppins"/>
                <a:ea typeface="Poppins"/>
                <a:cs typeface="Poppins"/>
                <a:sym typeface="Poppins"/>
              </a:rPr>
              <a:t>Airbnb Global Revenue between the years 2020 and 2023</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grpSp>
        <p:nvGrpSpPr>
          <p:cNvPr id="6" name="Google Shape;260;p7">
            <a:extLst>
              <a:ext uri="{FF2B5EF4-FFF2-40B4-BE49-F238E27FC236}">
                <a16:creationId xmlns:a16="http://schemas.microsoft.com/office/drawing/2014/main" id="{DE251ED9-2394-D187-1E80-07B9F781868D}"/>
              </a:ext>
            </a:extLst>
          </p:cNvPr>
          <p:cNvGrpSpPr/>
          <p:nvPr/>
        </p:nvGrpSpPr>
        <p:grpSpPr>
          <a:xfrm>
            <a:off x="-27028" y="6203556"/>
            <a:ext cx="12220940" cy="654444"/>
            <a:chOff x="-27028" y="6203556"/>
            <a:chExt cx="12220940" cy="654444"/>
          </a:xfrm>
        </p:grpSpPr>
        <p:sp>
          <p:nvSpPr>
            <p:cNvPr id="7" name="Google Shape;261;p7">
              <a:extLst>
                <a:ext uri="{FF2B5EF4-FFF2-40B4-BE49-F238E27FC236}">
                  <a16:creationId xmlns:a16="http://schemas.microsoft.com/office/drawing/2014/main" id="{3AEF65CE-7376-19D4-8528-ECA8C0A67A8D}"/>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8" name="Google Shape;262;p7">
              <a:extLst>
                <a:ext uri="{FF2B5EF4-FFF2-40B4-BE49-F238E27FC236}">
                  <a16:creationId xmlns:a16="http://schemas.microsoft.com/office/drawing/2014/main" id="{0F19DC8B-0A56-90C0-A269-FC945ED42BB4}"/>
                </a:ext>
              </a:extLst>
            </p:cNvPr>
            <p:cNvGrpSpPr/>
            <p:nvPr/>
          </p:nvGrpSpPr>
          <p:grpSpPr>
            <a:xfrm>
              <a:off x="-27028" y="6203556"/>
              <a:ext cx="12220940" cy="502558"/>
              <a:chOff x="-27028" y="6203556"/>
              <a:chExt cx="12220940" cy="502558"/>
            </a:xfrm>
          </p:grpSpPr>
          <p:pic>
            <p:nvPicPr>
              <p:cNvPr id="9" name="Google Shape;263;p7">
                <a:extLst>
                  <a:ext uri="{FF2B5EF4-FFF2-40B4-BE49-F238E27FC236}">
                    <a16:creationId xmlns:a16="http://schemas.microsoft.com/office/drawing/2014/main" id="{A5A1286E-D46D-00F3-7271-5AF5D6E7999B}"/>
                  </a:ext>
                </a:extLst>
              </p:cNvPr>
              <p:cNvPicPr preferRelativeResize="0"/>
              <p:nvPr/>
            </p:nvPicPr>
            <p:blipFill rotWithShape="1">
              <a:blip r:embed="rId4">
                <a:alphaModFix/>
              </a:blip>
              <a:srcRect/>
              <a:stretch/>
            </p:blipFill>
            <p:spPr>
              <a:xfrm rot="10800000" flipH="1">
                <a:off x="-27028" y="6203556"/>
                <a:ext cx="12220940" cy="49917"/>
              </a:xfrm>
              <a:prstGeom prst="rect">
                <a:avLst/>
              </a:prstGeom>
              <a:noFill/>
              <a:ln>
                <a:noFill/>
              </a:ln>
            </p:spPr>
          </p:pic>
          <p:sp>
            <p:nvSpPr>
              <p:cNvPr id="10" name="Google Shape;264;p7">
                <a:extLst>
                  <a:ext uri="{FF2B5EF4-FFF2-40B4-BE49-F238E27FC236}">
                    <a16:creationId xmlns:a16="http://schemas.microsoft.com/office/drawing/2014/main" id="{B7B24B82-293F-E307-A3F3-4508477B56BE}"/>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4">
                                            <p:graphicEl>
                                              <a:chart seriesIdx="-3" categoryIdx="-3" bldStep="gridLegend"/>
                                            </p:graphicEl>
                                          </p:spTgt>
                                        </p:tgtEl>
                                        <p:attrNameLst>
                                          <p:attrName>style.visibility</p:attrName>
                                        </p:attrNameLst>
                                      </p:cBhvr>
                                      <p:to>
                                        <p:strVal val="visible"/>
                                      </p:to>
                                    </p:set>
                                    <p:animEffect transition="in" filter="wipe(left)">
                                      <p:cBhvr>
                                        <p:cTn id="11" dur="250"/>
                                        <p:tgtEl>
                                          <p:spTgt spid="4">
                                            <p:graphicEl>
                                              <a:chart seriesIdx="-3" categoryIdx="-3" bldStep="gridLegend"/>
                                            </p:graphicEl>
                                          </p:spTgt>
                                        </p:tgtEl>
                                      </p:cBhvr>
                                    </p:animEffect>
                                  </p:childTnLst>
                                </p:cTn>
                              </p:par>
                            </p:childTnLst>
                          </p:cTn>
                        </p:par>
                        <p:par>
                          <p:cTn id="12" fill="hold">
                            <p:stCondLst>
                              <p:cond delay="750"/>
                            </p:stCondLst>
                            <p:childTnLst>
                              <p:par>
                                <p:cTn id="13" presetID="22" presetClass="entr" presetSubtype="8" fill="hold" grpId="0" nodeType="afterEffect">
                                  <p:stCondLst>
                                    <p:cond delay="0"/>
                                  </p:stCondLst>
                                  <p:childTnLst>
                                    <p:set>
                                      <p:cBhvr>
                                        <p:cTn id="14" dur="1" fill="hold">
                                          <p:stCondLst>
                                            <p:cond delay="0"/>
                                          </p:stCondLst>
                                        </p:cTn>
                                        <p:tgtEl>
                                          <p:spTgt spid="4">
                                            <p:graphicEl>
                                              <a:chart seriesIdx="-4" categoryIdx="0" bldStep="category"/>
                                            </p:graphicEl>
                                          </p:spTgt>
                                        </p:tgtEl>
                                        <p:attrNameLst>
                                          <p:attrName>style.visibility</p:attrName>
                                        </p:attrNameLst>
                                      </p:cBhvr>
                                      <p:to>
                                        <p:strVal val="visible"/>
                                      </p:to>
                                    </p:set>
                                    <p:animEffect transition="in" filter="wipe(left)">
                                      <p:cBhvr>
                                        <p:cTn id="15" dur="250"/>
                                        <p:tgtEl>
                                          <p:spTgt spid="4">
                                            <p:graphicEl>
                                              <a:chart seriesIdx="-4" categoryIdx="0" bldStep="category"/>
                                            </p:graphicEl>
                                          </p:spTgt>
                                        </p:tgtEl>
                                      </p:cBhvr>
                                    </p:animEffect>
                                  </p:childTnLst>
                                </p:cTn>
                              </p:par>
                            </p:childTnLst>
                          </p:cTn>
                        </p:par>
                        <p:par>
                          <p:cTn id="16" fill="hold">
                            <p:stCondLst>
                              <p:cond delay="1000"/>
                            </p:stCondLst>
                            <p:childTnLst>
                              <p:par>
                                <p:cTn id="17" presetID="22" presetClass="entr" presetSubtype="8" fill="hold" grpId="0" nodeType="afterEffect">
                                  <p:stCondLst>
                                    <p:cond delay="0"/>
                                  </p:stCondLst>
                                  <p:childTnLst>
                                    <p:set>
                                      <p:cBhvr>
                                        <p:cTn id="18" dur="1" fill="hold">
                                          <p:stCondLst>
                                            <p:cond delay="0"/>
                                          </p:stCondLst>
                                        </p:cTn>
                                        <p:tgtEl>
                                          <p:spTgt spid="4">
                                            <p:graphicEl>
                                              <a:chart seriesIdx="-4" categoryIdx="1" bldStep="category"/>
                                            </p:graphicEl>
                                          </p:spTgt>
                                        </p:tgtEl>
                                        <p:attrNameLst>
                                          <p:attrName>style.visibility</p:attrName>
                                        </p:attrNameLst>
                                      </p:cBhvr>
                                      <p:to>
                                        <p:strVal val="visible"/>
                                      </p:to>
                                    </p:set>
                                    <p:animEffect transition="in" filter="wipe(left)">
                                      <p:cBhvr>
                                        <p:cTn id="19" dur="250"/>
                                        <p:tgtEl>
                                          <p:spTgt spid="4">
                                            <p:graphicEl>
                                              <a:chart seriesIdx="-4" categoryIdx="1" bldStep="category"/>
                                            </p:graphicEl>
                                          </p:spTgt>
                                        </p:tgtEl>
                                      </p:cBhvr>
                                    </p:animEffect>
                                  </p:childTnLst>
                                </p:cTn>
                              </p:par>
                            </p:childTnLst>
                          </p:cTn>
                        </p:par>
                        <p:par>
                          <p:cTn id="20" fill="hold">
                            <p:stCondLst>
                              <p:cond delay="1250"/>
                            </p:stCondLst>
                            <p:childTnLst>
                              <p:par>
                                <p:cTn id="21" presetID="22" presetClass="entr" presetSubtype="8" fill="hold" grpId="0" nodeType="afterEffect">
                                  <p:stCondLst>
                                    <p:cond delay="0"/>
                                  </p:stCondLst>
                                  <p:childTnLst>
                                    <p:set>
                                      <p:cBhvr>
                                        <p:cTn id="22" dur="1" fill="hold">
                                          <p:stCondLst>
                                            <p:cond delay="0"/>
                                          </p:stCondLst>
                                        </p:cTn>
                                        <p:tgtEl>
                                          <p:spTgt spid="4">
                                            <p:graphicEl>
                                              <a:chart seriesIdx="-4" categoryIdx="2" bldStep="category"/>
                                            </p:graphicEl>
                                          </p:spTgt>
                                        </p:tgtEl>
                                        <p:attrNameLst>
                                          <p:attrName>style.visibility</p:attrName>
                                        </p:attrNameLst>
                                      </p:cBhvr>
                                      <p:to>
                                        <p:strVal val="visible"/>
                                      </p:to>
                                    </p:set>
                                    <p:animEffect transition="in" filter="wipe(left)">
                                      <p:cBhvr>
                                        <p:cTn id="23" dur="250"/>
                                        <p:tgtEl>
                                          <p:spTgt spid="4">
                                            <p:graphicEl>
                                              <a:chart seriesIdx="-4" categoryIdx="2" bldStep="category"/>
                                            </p:graphicEl>
                                          </p:spTgt>
                                        </p:tgtEl>
                                      </p:cBhvr>
                                    </p:animEffect>
                                  </p:childTnLst>
                                </p:cTn>
                              </p:par>
                            </p:childTnLst>
                          </p:cTn>
                        </p:par>
                        <p:par>
                          <p:cTn id="24" fill="hold">
                            <p:stCondLst>
                              <p:cond delay="1500"/>
                            </p:stCondLst>
                            <p:childTnLst>
                              <p:par>
                                <p:cTn id="25" presetID="22" presetClass="entr" presetSubtype="8" fill="hold" grpId="0" nodeType="afterEffect">
                                  <p:stCondLst>
                                    <p:cond delay="0"/>
                                  </p:stCondLst>
                                  <p:childTnLst>
                                    <p:set>
                                      <p:cBhvr>
                                        <p:cTn id="26" dur="1" fill="hold">
                                          <p:stCondLst>
                                            <p:cond delay="0"/>
                                          </p:stCondLst>
                                        </p:cTn>
                                        <p:tgtEl>
                                          <p:spTgt spid="4">
                                            <p:graphicEl>
                                              <a:chart seriesIdx="-4" categoryIdx="3" bldStep="category"/>
                                            </p:graphicEl>
                                          </p:spTgt>
                                        </p:tgtEl>
                                        <p:attrNameLst>
                                          <p:attrName>style.visibility</p:attrName>
                                        </p:attrNameLst>
                                      </p:cBhvr>
                                      <p:to>
                                        <p:strVal val="visible"/>
                                      </p:to>
                                    </p:set>
                                    <p:animEffect transition="in" filter="wipe(left)">
                                      <p:cBhvr>
                                        <p:cTn id="27" dur="250"/>
                                        <p:tgtEl>
                                          <p:spTgt spid="4">
                                            <p:graphicEl>
                                              <a:chart seriesIdx="-4" categoryIdx="3" bldStep="category"/>
                                            </p:graphicEl>
                                          </p:spTgt>
                                        </p:tgtEl>
                                      </p:cBhvr>
                                    </p:animEffect>
                                  </p:childTnLst>
                                </p:cTn>
                              </p:par>
                            </p:childTnLst>
                          </p:cTn>
                        </p:par>
                        <p:par>
                          <p:cTn id="28" fill="hold">
                            <p:stCondLst>
                              <p:cond delay="1750"/>
                            </p:stCondLst>
                            <p:childTnLst>
                              <p:par>
                                <p:cTn id="29" presetID="22" presetClass="entr" presetSubtype="8" fill="hold" grpId="0" nodeType="afterEffect">
                                  <p:stCondLst>
                                    <p:cond delay="0"/>
                                  </p:stCondLst>
                                  <p:childTnLst>
                                    <p:set>
                                      <p:cBhvr>
                                        <p:cTn id="30" dur="1" fill="hold">
                                          <p:stCondLst>
                                            <p:cond delay="0"/>
                                          </p:stCondLst>
                                        </p:cTn>
                                        <p:tgtEl>
                                          <p:spTgt spid="4">
                                            <p:graphicEl>
                                              <a:chart seriesIdx="-4" categoryIdx="4" bldStep="category"/>
                                            </p:graphicEl>
                                          </p:spTgt>
                                        </p:tgtEl>
                                        <p:attrNameLst>
                                          <p:attrName>style.visibility</p:attrName>
                                        </p:attrNameLst>
                                      </p:cBhvr>
                                      <p:to>
                                        <p:strVal val="visible"/>
                                      </p:to>
                                    </p:set>
                                    <p:animEffect transition="in" filter="wipe(left)">
                                      <p:cBhvr>
                                        <p:cTn id="31" dur="250"/>
                                        <p:tgtEl>
                                          <p:spTgt spid="4">
                                            <p:graphicEl>
                                              <a:chart seriesIdx="-4" categoryIdx="4" bldStep="category"/>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Chart bld="category"/>
        </p:bldSub>
      </p:bldGraphic>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2" name="Google Shape;111;p4">
            <a:extLst>
              <a:ext uri="{FF2B5EF4-FFF2-40B4-BE49-F238E27FC236}">
                <a16:creationId xmlns:a16="http://schemas.microsoft.com/office/drawing/2014/main" id="{B46255F3-8C96-73D9-841E-253A1B2BB859}"/>
              </a:ext>
            </a:extLst>
          </p:cNvPr>
          <p:cNvSpPr txBox="1"/>
          <p:nvPr/>
        </p:nvSpPr>
        <p:spPr>
          <a:xfrm>
            <a:off x="1656080" y="3222405"/>
            <a:ext cx="8879840" cy="1569620"/>
          </a:xfrm>
          <a:prstGeom prst="rect">
            <a:avLst/>
          </a:prstGeom>
          <a:noFill/>
          <a:ln>
            <a:noFill/>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4800"/>
              <a:buFont typeface="Arial"/>
              <a:buNone/>
              <a:tabLst/>
              <a:defRPr/>
            </a:pPr>
            <a:r>
              <a:rPr kumimoji="0" lang="en-US" sz="4800" b="1" i="0" u="none" strike="noStrike" kern="0" cap="none" spc="0" normalizeH="0" baseline="0" noProof="0" dirty="0">
                <a:ln>
                  <a:noFill/>
                </a:ln>
                <a:solidFill>
                  <a:srgbClr val="FFC000"/>
                </a:solidFill>
                <a:effectLst/>
                <a:uLnTx/>
                <a:uFillTx/>
                <a:latin typeface="Poppins"/>
                <a:ea typeface="Poppins"/>
                <a:cs typeface="Poppins"/>
                <a:sym typeface="Poppins"/>
              </a:rPr>
              <a:t>SECRETS TO AIRBNB’S SUCCESS</a:t>
            </a:r>
            <a:endParaRPr kumimoji="0" sz="1400" b="0" i="0" u="none" strike="noStrike" kern="0" cap="none" spc="0" normalizeH="0" baseline="0" noProof="0" dirty="0">
              <a:ln>
                <a:noFill/>
              </a:ln>
              <a:solidFill>
                <a:srgbClr val="000000"/>
              </a:solidFill>
              <a:effectLst/>
              <a:uLnTx/>
              <a:uFillTx/>
              <a:latin typeface="Poppins" panose="00000500000000000000" pitchFamily="2" charset="0"/>
              <a:cs typeface="Poppins" panose="00000500000000000000" pitchFamily="2" charset="0"/>
              <a:sym typeface="Arial"/>
            </a:endParaRPr>
          </a:p>
        </p:txBody>
      </p:sp>
      <p:pic>
        <p:nvPicPr>
          <p:cNvPr id="4" name="Graphic 3">
            <a:extLst>
              <a:ext uri="{FF2B5EF4-FFF2-40B4-BE49-F238E27FC236}">
                <a16:creationId xmlns:a16="http://schemas.microsoft.com/office/drawing/2014/main" id="{1C96A045-9595-7BD9-C2FB-2CD33078B48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379719" y="1404926"/>
            <a:ext cx="1432561" cy="1684439"/>
          </a:xfrm>
          <a:prstGeom prst="rect">
            <a:avLst/>
          </a:prstGeom>
        </p:spPr>
      </p:pic>
      <p:grpSp>
        <p:nvGrpSpPr>
          <p:cNvPr id="5" name="Google Shape;260;p7">
            <a:extLst>
              <a:ext uri="{FF2B5EF4-FFF2-40B4-BE49-F238E27FC236}">
                <a16:creationId xmlns:a16="http://schemas.microsoft.com/office/drawing/2014/main" id="{96EC042C-A7B5-F9E6-E9E3-C8CDE653BCC1}"/>
              </a:ext>
            </a:extLst>
          </p:cNvPr>
          <p:cNvGrpSpPr/>
          <p:nvPr/>
        </p:nvGrpSpPr>
        <p:grpSpPr>
          <a:xfrm>
            <a:off x="-27028" y="6203556"/>
            <a:ext cx="12220940" cy="654444"/>
            <a:chOff x="-27028" y="6203556"/>
            <a:chExt cx="12220940" cy="654444"/>
          </a:xfrm>
        </p:grpSpPr>
        <p:sp>
          <p:nvSpPr>
            <p:cNvPr id="6" name="Google Shape;261;p7">
              <a:extLst>
                <a:ext uri="{FF2B5EF4-FFF2-40B4-BE49-F238E27FC236}">
                  <a16:creationId xmlns:a16="http://schemas.microsoft.com/office/drawing/2014/main" id="{B5CC21CF-631B-BE14-8973-A51C05E4F1B1}"/>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7" name="Google Shape;262;p7">
              <a:extLst>
                <a:ext uri="{FF2B5EF4-FFF2-40B4-BE49-F238E27FC236}">
                  <a16:creationId xmlns:a16="http://schemas.microsoft.com/office/drawing/2014/main" id="{D16DA25A-03F0-F4B2-B051-7A27CE67894B}"/>
                </a:ext>
              </a:extLst>
            </p:cNvPr>
            <p:cNvGrpSpPr/>
            <p:nvPr/>
          </p:nvGrpSpPr>
          <p:grpSpPr>
            <a:xfrm>
              <a:off x="-27028" y="6203556"/>
              <a:ext cx="12220940" cy="502558"/>
              <a:chOff x="-27028" y="6203556"/>
              <a:chExt cx="12220940" cy="502558"/>
            </a:xfrm>
          </p:grpSpPr>
          <p:pic>
            <p:nvPicPr>
              <p:cNvPr id="8" name="Google Shape;263;p7">
                <a:extLst>
                  <a:ext uri="{FF2B5EF4-FFF2-40B4-BE49-F238E27FC236}">
                    <a16:creationId xmlns:a16="http://schemas.microsoft.com/office/drawing/2014/main" id="{8C28E7A2-3886-BCE6-9A5E-1F7EFF61F612}"/>
                  </a:ext>
                </a:extLst>
              </p:cNvPr>
              <p:cNvPicPr preferRelativeResize="0"/>
              <p:nvPr/>
            </p:nvPicPr>
            <p:blipFill rotWithShape="1">
              <a:blip r:embed="rId5">
                <a:alphaModFix/>
              </a:blip>
              <a:srcRect/>
              <a:stretch/>
            </p:blipFill>
            <p:spPr>
              <a:xfrm rot="10800000" flipH="1">
                <a:off x="-27028" y="6203556"/>
                <a:ext cx="12220940" cy="49917"/>
              </a:xfrm>
              <a:prstGeom prst="rect">
                <a:avLst/>
              </a:prstGeom>
              <a:noFill/>
              <a:ln>
                <a:noFill/>
              </a:ln>
            </p:spPr>
          </p:pic>
          <p:sp>
            <p:nvSpPr>
              <p:cNvPr id="9" name="Google Shape;264;p7">
                <a:extLst>
                  <a:ext uri="{FF2B5EF4-FFF2-40B4-BE49-F238E27FC236}">
                    <a16:creationId xmlns:a16="http://schemas.microsoft.com/office/drawing/2014/main" id="{3168015A-6C83-8AA8-57A5-F7B9451F998B}"/>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ppt_w</p:attrName>
                                        </p:attrNameLst>
                                      </p:cBhvr>
                                      <p:tavLst>
                                        <p:tav tm="0">
                                          <p:val>
                                            <p:fltVal val="0"/>
                                          </p:val>
                                        </p:tav>
                                        <p:tav tm="100000">
                                          <p:val>
                                            <p:strVal val="#ppt_w"/>
                                          </p:val>
                                        </p:tav>
                                      </p:tavLst>
                                    </p:anim>
                                    <p:anim calcmode="lin" valueType="num">
                                      <p:cBhvr>
                                        <p:cTn id="13" dur="500" fill="hold"/>
                                        <p:tgtEl>
                                          <p:spTgt spid="4"/>
                                        </p:tgtEl>
                                        <p:attrNameLst>
                                          <p:attrName>ppt_h</p:attrName>
                                        </p:attrNameLst>
                                      </p:cBhvr>
                                      <p:tavLst>
                                        <p:tav tm="0">
                                          <p:val>
                                            <p:fltVal val="0"/>
                                          </p:val>
                                        </p:tav>
                                        <p:tav tm="100000">
                                          <p:val>
                                            <p:strVal val="#ppt_h"/>
                                          </p:val>
                                        </p:tav>
                                      </p:tavLst>
                                    </p:anim>
                                    <p:animEffect transition="in" filter="fade">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17"/>
          <p:cNvSpPr txBox="1"/>
          <p:nvPr/>
        </p:nvSpPr>
        <p:spPr>
          <a:xfrm>
            <a:off x="5415439" y="2016544"/>
            <a:ext cx="6096000" cy="2400617"/>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FFC000"/>
                </a:solidFill>
                <a:effectLst/>
                <a:uLnTx/>
                <a:uFillTx/>
                <a:latin typeface="Poppins"/>
                <a:ea typeface="Poppins"/>
                <a:cs typeface="Poppins"/>
                <a:sym typeface="Poppins"/>
              </a:rPr>
              <a:t>DISRUPTIVE BUSINESS MODEL:</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1" i="0" u="none" strike="noStrike" kern="0" cap="none" spc="0" normalizeH="0" baseline="0" noProof="0" dirty="0">
                <a:ln>
                  <a:noFill/>
                </a:ln>
                <a:solidFill>
                  <a:srgbClr val="FFC000"/>
                </a:solidFill>
                <a:effectLst/>
                <a:uLnTx/>
                <a:uFillTx/>
                <a:latin typeface="Poppins"/>
                <a:ea typeface="Poppins"/>
                <a:cs typeface="Poppins"/>
                <a:sym typeface="Poppins"/>
              </a:rPr>
              <a:t>Peer-to-Peer Platform: </a:t>
            </a:r>
            <a:r>
              <a:rPr kumimoji="0" lang="en-US" sz="1800" b="0" i="0" u="none" strike="noStrike" kern="0" cap="none" spc="0" normalizeH="0" baseline="0" noProof="0" dirty="0">
                <a:ln>
                  <a:noFill/>
                </a:ln>
                <a:solidFill>
                  <a:prstClr val="white"/>
                </a:solidFill>
                <a:effectLst/>
                <a:uLnTx/>
                <a:uFillTx/>
                <a:latin typeface="Poppins"/>
                <a:ea typeface="Poppins"/>
                <a:cs typeface="Poppins"/>
                <a:sym typeface="Poppins"/>
              </a:rPr>
              <a:t>Airbnb revolutionized the traditional hospitality industry by creating a marketplace that connects travelers with hosts offering unique accommodations. This peer-to-peer model provides flexibility and personal experiences that many hotels cannot match.</a:t>
            </a:r>
            <a:endParaRPr kumimoji="0" sz="14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pic>
        <p:nvPicPr>
          <p:cNvPr id="3" name="Picture 2">
            <a:extLst>
              <a:ext uri="{FF2B5EF4-FFF2-40B4-BE49-F238E27FC236}">
                <a16:creationId xmlns:a16="http://schemas.microsoft.com/office/drawing/2014/main" id="{0BB49AEA-D50E-55E0-58D5-B5E76A57D975}"/>
              </a:ext>
            </a:extLst>
          </p:cNvPr>
          <p:cNvPicPr>
            <a:picLocks noChangeAspect="1"/>
          </p:cNvPicPr>
          <p:nvPr/>
        </p:nvPicPr>
        <p:blipFill>
          <a:blip r:embed="rId3"/>
          <a:srcRect t="20233"/>
          <a:stretch/>
        </p:blipFill>
        <p:spPr>
          <a:xfrm>
            <a:off x="0" y="0"/>
            <a:ext cx="5120640" cy="6858000"/>
          </a:xfrm>
          <a:prstGeom prst="rect">
            <a:avLst/>
          </a:prstGeom>
        </p:spPr>
      </p:pic>
      <p:grpSp>
        <p:nvGrpSpPr>
          <p:cNvPr id="4" name="Google Shape;260;p7">
            <a:extLst>
              <a:ext uri="{FF2B5EF4-FFF2-40B4-BE49-F238E27FC236}">
                <a16:creationId xmlns:a16="http://schemas.microsoft.com/office/drawing/2014/main" id="{C818B3FA-8C55-03C5-4F7C-6A29A64D9A99}"/>
              </a:ext>
            </a:extLst>
          </p:cNvPr>
          <p:cNvGrpSpPr/>
          <p:nvPr/>
        </p:nvGrpSpPr>
        <p:grpSpPr>
          <a:xfrm>
            <a:off x="-27028" y="6203556"/>
            <a:ext cx="12220940" cy="654444"/>
            <a:chOff x="-27028" y="6203556"/>
            <a:chExt cx="12220940" cy="654444"/>
          </a:xfrm>
        </p:grpSpPr>
        <p:sp>
          <p:nvSpPr>
            <p:cNvPr id="5" name="Google Shape;261;p7">
              <a:extLst>
                <a:ext uri="{FF2B5EF4-FFF2-40B4-BE49-F238E27FC236}">
                  <a16:creationId xmlns:a16="http://schemas.microsoft.com/office/drawing/2014/main" id="{8B35FD28-C938-D6B4-F663-6DC6E2C087EC}"/>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6" name="Google Shape;262;p7">
              <a:extLst>
                <a:ext uri="{FF2B5EF4-FFF2-40B4-BE49-F238E27FC236}">
                  <a16:creationId xmlns:a16="http://schemas.microsoft.com/office/drawing/2014/main" id="{C6F0898C-43E5-6C91-9C01-5FE33D42952E}"/>
                </a:ext>
              </a:extLst>
            </p:cNvPr>
            <p:cNvGrpSpPr/>
            <p:nvPr/>
          </p:nvGrpSpPr>
          <p:grpSpPr>
            <a:xfrm>
              <a:off x="-27028" y="6203556"/>
              <a:ext cx="12220940" cy="502558"/>
              <a:chOff x="-27028" y="6203556"/>
              <a:chExt cx="12220940" cy="502558"/>
            </a:xfrm>
          </p:grpSpPr>
          <p:pic>
            <p:nvPicPr>
              <p:cNvPr id="7" name="Google Shape;263;p7">
                <a:extLst>
                  <a:ext uri="{FF2B5EF4-FFF2-40B4-BE49-F238E27FC236}">
                    <a16:creationId xmlns:a16="http://schemas.microsoft.com/office/drawing/2014/main" id="{F056C742-D315-1752-0ACB-04DEAA084A78}"/>
                  </a:ext>
                </a:extLst>
              </p:cNvPr>
              <p:cNvPicPr preferRelativeResize="0"/>
              <p:nvPr/>
            </p:nvPicPr>
            <p:blipFill rotWithShape="1">
              <a:blip r:embed="rId4">
                <a:alphaModFix/>
              </a:blip>
              <a:srcRect/>
              <a:stretch/>
            </p:blipFill>
            <p:spPr>
              <a:xfrm rot="10800000" flipH="1">
                <a:off x="-27028" y="6203556"/>
                <a:ext cx="12220940" cy="49917"/>
              </a:xfrm>
              <a:prstGeom prst="rect">
                <a:avLst/>
              </a:prstGeom>
              <a:noFill/>
              <a:ln>
                <a:noFill/>
              </a:ln>
            </p:spPr>
          </p:pic>
          <p:sp>
            <p:nvSpPr>
              <p:cNvPr id="8" name="Google Shape;264;p7">
                <a:extLst>
                  <a:ext uri="{FF2B5EF4-FFF2-40B4-BE49-F238E27FC236}">
                    <a16:creationId xmlns:a16="http://schemas.microsoft.com/office/drawing/2014/main" id="{05B795E9-7319-6119-0F21-CC2B2209C208}"/>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1" fill="hold" grpId="0" nodeType="clickEffect">
                                  <p:stCondLst>
                                    <p:cond delay="0"/>
                                  </p:stCondLst>
                                  <p:childTnLst>
                                    <p:set>
                                      <p:cBhvr>
                                        <p:cTn id="12" dur="1" fill="hold">
                                          <p:stCondLst>
                                            <p:cond delay="0"/>
                                          </p:stCondLst>
                                        </p:cTn>
                                        <p:tgtEl>
                                          <p:spTgt spid="332">
                                            <p:txEl>
                                              <p:pRg st="0" end="0"/>
                                            </p:txEl>
                                          </p:spTgt>
                                        </p:tgtEl>
                                        <p:attrNameLst>
                                          <p:attrName>style.visibility</p:attrName>
                                        </p:attrNameLst>
                                      </p:cBhvr>
                                      <p:to>
                                        <p:strVal val="visible"/>
                                      </p:to>
                                    </p:set>
                                    <p:animEffect transition="in" filter="wipe(up)">
                                      <p:cBhvr>
                                        <p:cTn id="13" dur="500"/>
                                        <p:tgtEl>
                                          <p:spTgt spid="332">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childTnLst>
                                    <p:set>
                                      <p:cBhvr>
                                        <p:cTn id="17" dur="1" fill="hold">
                                          <p:stCondLst>
                                            <p:cond delay="0"/>
                                          </p:stCondLst>
                                        </p:cTn>
                                        <p:tgtEl>
                                          <p:spTgt spid="332">
                                            <p:txEl>
                                              <p:pRg st="2" end="2"/>
                                            </p:txEl>
                                          </p:spTgt>
                                        </p:tgtEl>
                                        <p:attrNameLst>
                                          <p:attrName>style.visibility</p:attrName>
                                        </p:attrNameLst>
                                      </p:cBhvr>
                                      <p:to>
                                        <p:strVal val="visible"/>
                                      </p:to>
                                    </p:set>
                                    <p:animEffect transition="in" filter="wipe(up)">
                                      <p:cBhvr>
                                        <p:cTn id="18" dur="500"/>
                                        <p:tgtEl>
                                          <p:spTgt spid="33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338" name="Google Shape;338;p18"/>
          <p:cNvSpPr txBox="1"/>
          <p:nvPr/>
        </p:nvSpPr>
        <p:spPr>
          <a:xfrm>
            <a:off x="5361470" y="1651610"/>
            <a:ext cx="6096000" cy="355477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FFC000"/>
                </a:solidFill>
                <a:effectLst/>
                <a:uLnTx/>
                <a:uFillTx/>
                <a:latin typeface="Poppins"/>
                <a:ea typeface="Poppins"/>
                <a:cs typeface="Poppins"/>
                <a:sym typeface="Poppins"/>
              </a:rPr>
              <a:t>LEVERAGING TECHNOLOGY:</a:t>
            </a:r>
            <a:endParaRPr kumimoji="0" lang="en-US" sz="2400" b="1" i="0" u="none" strike="noStrike" kern="0" cap="none" spc="0" normalizeH="0" baseline="0" noProof="0" dirty="0">
              <a:ln>
                <a:noFill/>
              </a:ln>
              <a:solidFill>
                <a:srgbClr val="FFC000"/>
              </a:solidFill>
              <a:effectLst/>
              <a:uLnTx/>
              <a:uFillTx/>
              <a:latin typeface="Poppins" panose="00000500000000000000" pitchFamily="2" charset="0"/>
              <a:cs typeface="Poppins" panose="00000500000000000000" pitchFamily="2" charset="0"/>
              <a:sym typeface="Arial"/>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endParaRPr kumimoji="0" sz="1800" b="1" i="0" u="none" strike="noStrike" kern="0" cap="none" spc="0" normalizeH="0" baseline="0" noProof="0" dirty="0">
              <a:ln>
                <a:noFill/>
              </a:ln>
              <a:solidFill>
                <a:srgbClr val="FFC000"/>
              </a:solidFill>
              <a:effectLst/>
              <a:uLnTx/>
              <a:uFillTx/>
              <a:latin typeface="Poppins"/>
              <a:ea typeface="Poppins"/>
              <a:cs typeface="Poppins"/>
              <a:sym typeface="Poppins"/>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800" b="1" i="0" u="none" strike="noStrike" kern="0" cap="none" spc="0" normalizeH="0" baseline="0" noProof="0" dirty="0">
                <a:ln>
                  <a:noFill/>
                </a:ln>
                <a:solidFill>
                  <a:srgbClr val="FFC000"/>
                </a:solidFill>
                <a:effectLst/>
                <a:uLnTx/>
                <a:uFillTx/>
                <a:latin typeface="Poppins"/>
                <a:ea typeface="Poppins"/>
                <a:cs typeface="Poppins"/>
                <a:sym typeface="Poppins"/>
              </a:rPr>
              <a:t>Intuitive Platform: </a:t>
            </a:r>
            <a:r>
              <a:rPr kumimoji="0" lang="en-US" sz="1800" b="0" i="0" u="none" strike="noStrike" kern="0" cap="none" spc="0" normalizeH="0" baseline="0" noProof="0" dirty="0">
                <a:ln>
                  <a:noFill/>
                </a:ln>
                <a:solidFill>
                  <a:prstClr val="white"/>
                </a:solidFill>
                <a:effectLst/>
                <a:uLnTx/>
                <a:uFillTx/>
                <a:latin typeface="Poppins"/>
                <a:ea typeface="Poppins"/>
                <a:cs typeface="Poppins"/>
                <a:sym typeface="Poppins"/>
              </a:rPr>
              <a:t>Airbnb's user-friendly website and mobile app facilitate easy booking and seamless user experiences. Advanced algorithms help match guests with hosts, optimizing search results based on preferences and previous bookings.</a:t>
            </a:r>
            <a:endParaRPr kumimoji="0" sz="1800" b="0" i="0" u="none" strike="noStrike" kern="0" cap="none" spc="0" normalizeH="0" baseline="0" noProof="0" dirty="0">
              <a:ln>
                <a:noFill/>
              </a:ln>
              <a:solidFill>
                <a:prstClr val="white"/>
              </a:solidFill>
              <a:effectLst/>
              <a:uLnTx/>
              <a:uFillTx/>
              <a:latin typeface="Poppins"/>
              <a:ea typeface="Poppins"/>
              <a:cs typeface="Poppins"/>
              <a:sym typeface="Poppins"/>
            </a:endParaRPr>
          </a:p>
        </p:txBody>
      </p:sp>
      <p:pic>
        <p:nvPicPr>
          <p:cNvPr id="3" name="Picture 2">
            <a:extLst>
              <a:ext uri="{FF2B5EF4-FFF2-40B4-BE49-F238E27FC236}">
                <a16:creationId xmlns:a16="http://schemas.microsoft.com/office/drawing/2014/main" id="{8E3606B4-8C1C-1EF1-C49A-290D9290B3B4}"/>
              </a:ext>
            </a:extLst>
          </p:cNvPr>
          <p:cNvPicPr>
            <a:picLocks noChangeAspect="1"/>
          </p:cNvPicPr>
          <p:nvPr/>
        </p:nvPicPr>
        <p:blipFill>
          <a:blip r:embed="rId3"/>
          <a:srcRect l="59625" r="371"/>
          <a:stretch/>
        </p:blipFill>
        <p:spPr>
          <a:xfrm>
            <a:off x="0" y="0"/>
            <a:ext cx="4876800" cy="6858000"/>
          </a:xfrm>
          <a:prstGeom prst="rect">
            <a:avLst/>
          </a:prstGeom>
        </p:spPr>
      </p:pic>
      <p:grpSp>
        <p:nvGrpSpPr>
          <p:cNvPr id="4" name="Google Shape;260;p7">
            <a:extLst>
              <a:ext uri="{FF2B5EF4-FFF2-40B4-BE49-F238E27FC236}">
                <a16:creationId xmlns:a16="http://schemas.microsoft.com/office/drawing/2014/main" id="{EFF1449D-3936-C8E1-0B40-B0EEB147DFD3}"/>
              </a:ext>
            </a:extLst>
          </p:cNvPr>
          <p:cNvGrpSpPr/>
          <p:nvPr/>
        </p:nvGrpSpPr>
        <p:grpSpPr>
          <a:xfrm>
            <a:off x="-27028" y="6203556"/>
            <a:ext cx="12220940" cy="654444"/>
            <a:chOff x="-27028" y="6203556"/>
            <a:chExt cx="12220940" cy="654444"/>
          </a:xfrm>
        </p:grpSpPr>
        <p:sp>
          <p:nvSpPr>
            <p:cNvPr id="5" name="Google Shape;261;p7">
              <a:extLst>
                <a:ext uri="{FF2B5EF4-FFF2-40B4-BE49-F238E27FC236}">
                  <a16:creationId xmlns:a16="http://schemas.microsoft.com/office/drawing/2014/main" id="{BA90CB31-B03B-B38E-42AB-42863B80B4C5}"/>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6" name="Google Shape;262;p7">
              <a:extLst>
                <a:ext uri="{FF2B5EF4-FFF2-40B4-BE49-F238E27FC236}">
                  <a16:creationId xmlns:a16="http://schemas.microsoft.com/office/drawing/2014/main" id="{10D9FBD1-BCA1-D1C6-C3C2-78CC51742FAA}"/>
                </a:ext>
              </a:extLst>
            </p:cNvPr>
            <p:cNvGrpSpPr/>
            <p:nvPr/>
          </p:nvGrpSpPr>
          <p:grpSpPr>
            <a:xfrm>
              <a:off x="-27028" y="6203556"/>
              <a:ext cx="12220940" cy="502558"/>
              <a:chOff x="-27028" y="6203556"/>
              <a:chExt cx="12220940" cy="502558"/>
            </a:xfrm>
          </p:grpSpPr>
          <p:pic>
            <p:nvPicPr>
              <p:cNvPr id="7" name="Google Shape;263;p7">
                <a:extLst>
                  <a:ext uri="{FF2B5EF4-FFF2-40B4-BE49-F238E27FC236}">
                    <a16:creationId xmlns:a16="http://schemas.microsoft.com/office/drawing/2014/main" id="{E8D40BF2-6861-79DB-7659-8D7EF1B2DC5F}"/>
                  </a:ext>
                </a:extLst>
              </p:cNvPr>
              <p:cNvPicPr preferRelativeResize="0"/>
              <p:nvPr/>
            </p:nvPicPr>
            <p:blipFill rotWithShape="1">
              <a:blip r:embed="rId4">
                <a:alphaModFix/>
              </a:blip>
              <a:srcRect/>
              <a:stretch/>
            </p:blipFill>
            <p:spPr>
              <a:xfrm rot="10800000" flipH="1">
                <a:off x="-27028" y="6203556"/>
                <a:ext cx="12220940" cy="49917"/>
              </a:xfrm>
              <a:prstGeom prst="rect">
                <a:avLst/>
              </a:prstGeom>
              <a:noFill/>
              <a:ln>
                <a:noFill/>
              </a:ln>
            </p:spPr>
          </p:pic>
          <p:sp>
            <p:nvSpPr>
              <p:cNvPr id="8" name="Google Shape;264;p7">
                <a:extLst>
                  <a:ext uri="{FF2B5EF4-FFF2-40B4-BE49-F238E27FC236}">
                    <a16:creationId xmlns:a16="http://schemas.microsoft.com/office/drawing/2014/main" id="{69FB80F1-E130-E4C7-1973-71D1F50FD796}"/>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1" fill="hold" grpId="0" nodeType="clickEffect">
                                  <p:stCondLst>
                                    <p:cond delay="0"/>
                                  </p:stCondLst>
                                  <p:childTnLst>
                                    <p:set>
                                      <p:cBhvr>
                                        <p:cTn id="12" dur="1" fill="hold">
                                          <p:stCondLst>
                                            <p:cond delay="0"/>
                                          </p:stCondLst>
                                        </p:cTn>
                                        <p:tgtEl>
                                          <p:spTgt spid="338">
                                            <p:txEl>
                                              <p:pRg st="0" end="0"/>
                                            </p:txEl>
                                          </p:spTgt>
                                        </p:tgtEl>
                                        <p:attrNameLst>
                                          <p:attrName>style.visibility</p:attrName>
                                        </p:attrNameLst>
                                      </p:cBhvr>
                                      <p:to>
                                        <p:strVal val="visible"/>
                                      </p:to>
                                    </p:set>
                                    <p:animEffect transition="in" filter="wipe(up)">
                                      <p:cBhvr>
                                        <p:cTn id="13" dur="500"/>
                                        <p:tgtEl>
                                          <p:spTgt spid="338">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childTnLst>
                                    <p:set>
                                      <p:cBhvr>
                                        <p:cTn id="17" dur="1" fill="hold">
                                          <p:stCondLst>
                                            <p:cond delay="0"/>
                                          </p:stCondLst>
                                        </p:cTn>
                                        <p:tgtEl>
                                          <p:spTgt spid="338">
                                            <p:txEl>
                                              <p:pRg st="2" end="2"/>
                                            </p:txEl>
                                          </p:spTgt>
                                        </p:tgtEl>
                                        <p:attrNameLst>
                                          <p:attrName>style.visibility</p:attrName>
                                        </p:attrNameLst>
                                      </p:cBhvr>
                                      <p:to>
                                        <p:strVal val="visible"/>
                                      </p:to>
                                    </p:set>
                                    <p:animEffect transition="in" filter="wipe(up)">
                                      <p:cBhvr>
                                        <p:cTn id="18" dur="500"/>
                                        <p:tgtEl>
                                          <p:spTgt spid="33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8" grpId="0" build="allAtOnce"/>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4" name="Google Shape;344;p19"/>
          <p:cNvSpPr txBox="1"/>
          <p:nvPr/>
        </p:nvSpPr>
        <p:spPr>
          <a:xfrm>
            <a:off x="5191297" y="1651610"/>
            <a:ext cx="6096000" cy="355477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FFC000"/>
                </a:solidFill>
                <a:effectLst/>
                <a:uLnTx/>
                <a:uFillTx/>
                <a:latin typeface="Poppins"/>
                <a:ea typeface="Poppins"/>
                <a:cs typeface="Poppins"/>
                <a:sym typeface="Poppins"/>
              </a:rPr>
              <a:t>CONTINUOUS INNOVATION:</a:t>
            </a:r>
            <a:endParaRPr kumimoji="0" lang="en-US" sz="2400" b="1" i="0" u="none" strike="noStrike" kern="0" cap="none" spc="0" normalizeH="0" baseline="0" noProof="0" dirty="0">
              <a:ln>
                <a:noFill/>
              </a:ln>
              <a:solidFill>
                <a:srgbClr val="FFC000"/>
              </a:solidFill>
              <a:effectLst/>
              <a:uLnTx/>
              <a:uFillTx/>
              <a:latin typeface="Poppins" panose="00000500000000000000" pitchFamily="2" charset="0"/>
              <a:cs typeface="Poppins" panose="00000500000000000000" pitchFamily="2" charset="0"/>
              <a:sym typeface="Arial"/>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endParaRPr kumimoji="0" sz="1800" b="1" i="0" u="none" strike="noStrike" kern="0" cap="none" spc="0" normalizeH="0" baseline="0" noProof="0" dirty="0">
              <a:ln>
                <a:noFill/>
              </a:ln>
              <a:solidFill>
                <a:srgbClr val="FFC000"/>
              </a:solidFill>
              <a:effectLst/>
              <a:uLnTx/>
              <a:uFillTx/>
              <a:latin typeface="Poppins"/>
              <a:ea typeface="Poppins"/>
              <a:cs typeface="Poppins"/>
              <a:sym typeface="Poppins"/>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800" b="1" i="0" u="none" strike="noStrike" kern="0" cap="none" spc="0" normalizeH="0" baseline="0" noProof="0" dirty="0">
                <a:ln>
                  <a:noFill/>
                </a:ln>
                <a:solidFill>
                  <a:srgbClr val="FFC000"/>
                </a:solidFill>
                <a:effectLst/>
                <a:uLnTx/>
                <a:uFillTx/>
                <a:latin typeface="Poppins"/>
                <a:ea typeface="Poppins"/>
                <a:cs typeface="Poppins"/>
                <a:sym typeface="Poppins"/>
              </a:rPr>
              <a:t>Diverse Offerings: </a:t>
            </a:r>
            <a:r>
              <a:rPr kumimoji="0" lang="en-US" sz="1800" b="0" i="0" u="none" strike="noStrike" kern="0" cap="none" spc="0" normalizeH="0" baseline="0" noProof="0" dirty="0">
                <a:ln>
                  <a:noFill/>
                </a:ln>
                <a:solidFill>
                  <a:prstClr val="white"/>
                </a:solidFill>
                <a:effectLst/>
                <a:uLnTx/>
                <a:uFillTx/>
                <a:latin typeface="Poppins"/>
                <a:ea typeface="Poppins"/>
                <a:cs typeface="Poppins"/>
                <a:sym typeface="Poppins"/>
              </a:rPr>
              <a:t>Airbnb has continually evolved its platform by adding features such as Airbnb Plus, a selection of vetted homes, and Beyond by Airbnb, offering luxury rentals. These expansions target different market segments and enhance user engagement.</a:t>
            </a:r>
            <a:endParaRPr kumimoji="0" sz="1800" b="0" i="0" u="none" strike="noStrike" kern="0" cap="none" spc="0" normalizeH="0" baseline="0" noProof="0" dirty="0">
              <a:ln>
                <a:noFill/>
              </a:ln>
              <a:solidFill>
                <a:prstClr val="white"/>
              </a:solidFill>
              <a:effectLst/>
              <a:uLnTx/>
              <a:uFillTx/>
              <a:latin typeface="Poppins"/>
              <a:ea typeface="Poppins"/>
              <a:cs typeface="Poppins"/>
              <a:sym typeface="Poppins"/>
            </a:endParaRPr>
          </a:p>
        </p:txBody>
      </p:sp>
      <p:pic>
        <p:nvPicPr>
          <p:cNvPr id="3" name="Picture 2">
            <a:extLst>
              <a:ext uri="{FF2B5EF4-FFF2-40B4-BE49-F238E27FC236}">
                <a16:creationId xmlns:a16="http://schemas.microsoft.com/office/drawing/2014/main" id="{E8500B8D-710F-0285-4C35-83A28F9FC806}"/>
              </a:ext>
            </a:extLst>
          </p:cNvPr>
          <p:cNvPicPr>
            <a:picLocks noChangeAspect="1"/>
          </p:cNvPicPr>
          <p:nvPr/>
        </p:nvPicPr>
        <p:blipFill>
          <a:blip r:embed="rId3"/>
          <a:srcRect l="39491" r="23589"/>
          <a:stretch/>
        </p:blipFill>
        <p:spPr>
          <a:xfrm>
            <a:off x="95250" y="0"/>
            <a:ext cx="4431030" cy="6858000"/>
          </a:xfrm>
          <a:prstGeom prst="rect">
            <a:avLst/>
          </a:prstGeom>
        </p:spPr>
      </p:pic>
      <p:grpSp>
        <p:nvGrpSpPr>
          <p:cNvPr id="4" name="Google Shape;260;p7">
            <a:extLst>
              <a:ext uri="{FF2B5EF4-FFF2-40B4-BE49-F238E27FC236}">
                <a16:creationId xmlns:a16="http://schemas.microsoft.com/office/drawing/2014/main" id="{690A806E-5DC9-096D-1852-0070400AC377}"/>
              </a:ext>
            </a:extLst>
          </p:cNvPr>
          <p:cNvGrpSpPr/>
          <p:nvPr/>
        </p:nvGrpSpPr>
        <p:grpSpPr>
          <a:xfrm>
            <a:off x="-27028" y="6203556"/>
            <a:ext cx="12220940" cy="654444"/>
            <a:chOff x="-27028" y="6203556"/>
            <a:chExt cx="12220940" cy="654444"/>
          </a:xfrm>
        </p:grpSpPr>
        <p:sp>
          <p:nvSpPr>
            <p:cNvPr id="5" name="Google Shape;261;p7">
              <a:extLst>
                <a:ext uri="{FF2B5EF4-FFF2-40B4-BE49-F238E27FC236}">
                  <a16:creationId xmlns:a16="http://schemas.microsoft.com/office/drawing/2014/main" id="{9C5990F4-7B6C-709E-DDE2-7A0FD8ED5E32}"/>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6" name="Google Shape;262;p7">
              <a:extLst>
                <a:ext uri="{FF2B5EF4-FFF2-40B4-BE49-F238E27FC236}">
                  <a16:creationId xmlns:a16="http://schemas.microsoft.com/office/drawing/2014/main" id="{C082D5F4-2F56-6296-229A-EA4B7AE5EB89}"/>
                </a:ext>
              </a:extLst>
            </p:cNvPr>
            <p:cNvGrpSpPr/>
            <p:nvPr/>
          </p:nvGrpSpPr>
          <p:grpSpPr>
            <a:xfrm>
              <a:off x="-27028" y="6203556"/>
              <a:ext cx="12220940" cy="502558"/>
              <a:chOff x="-27028" y="6203556"/>
              <a:chExt cx="12220940" cy="502558"/>
            </a:xfrm>
          </p:grpSpPr>
          <p:pic>
            <p:nvPicPr>
              <p:cNvPr id="7" name="Google Shape;263;p7">
                <a:extLst>
                  <a:ext uri="{FF2B5EF4-FFF2-40B4-BE49-F238E27FC236}">
                    <a16:creationId xmlns:a16="http://schemas.microsoft.com/office/drawing/2014/main" id="{30E4CDF1-0033-7B0A-7880-CB7166AABD2C}"/>
                  </a:ext>
                </a:extLst>
              </p:cNvPr>
              <p:cNvPicPr preferRelativeResize="0"/>
              <p:nvPr/>
            </p:nvPicPr>
            <p:blipFill rotWithShape="1">
              <a:blip r:embed="rId4">
                <a:alphaModFix/>
              </a:blip>
              <a:srcRect/>
              <a:stretch/>
            </p:blipFill>
            <p:spPr>
              <a:xfrm rot="10800000" flipH="1">
                <a:off x="-27028" y="6203556"/>
                <a:ext cx="12220940" cy="49917"/>
              </a:xfrm>
              <a:prstGeom prst="rect">
                <a:avLst/>
              </a:prstGeom>
              <a:noFill/>
              <a:ln>
                <a:noFill/>
              </a:ln>
            </p:spPr>
          </p:pic>
          <p:sp>
            <p:nvSpPr>
              <p:cNvPr id="8" name="Google Shape;264;p7">
                <a:extLst>
                  <a:ext uri="{FF2B5EF4-FFF2-40B4-BE49-F238E27FC236}">
                    <a16:creationId xmlns:a16="http://schemas.microsoft.com/office/drawing/2014/main" id="{C311339C-4732-DF0F-866D-6FF78A9FBED2}"/>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1" fill="hold" grpId="0" nodeType="clickEffect">
                                  <p:stCondLst>
                                    <p:cond delay="0"/>
                                  </p:stCondLst>
                                  <p:childTnLst>
                                    <p:set>
                                      <p:cBhvr>
                                        <p:cTn id="12" dur="1" fill="hold">
                                          <p:stCondLst>
                                            <p:cond delay="0"/>
                                          </p:stCondLst>
                                        </p:cTn>
                                        <p:tgtEl>
                                          <p:spTgt spid="344">
                                            <p:txEl>
                                              <p:pRg st="0" end="0"/>
                                            </p:txEl>
                                          </p:spTgt>
                                        </p:tgtEl>
                                        <p:attrNameLst>
                                          <p:attrName>style.visibility</p:attrName>
                                        </p:attrNameLst>
                                      </p:cBhvr>
                                      <p:to>
                                        <p:strVal val="visible"/>
                                      </p:to>
                                    </p:set>
                                    <p:animEffect transition="in" filter="wipe(up)">
                                      <p:cBhvr>
                                        <p:cTn id="13" dur="500"/>
                                        <p:tgtEl>
                                          <p:spTgt spid="34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childTnLst>
                                    <p:set>
                                      <p:cBhvr>
                                        <p:cTn id="17" dur="1" fill="hold">
                                          <p:stCondLst>
                                            <p:cond delay="0"/>
                                          </p:stCondLst>
                                        </p:cTn>
                                        <p:tgtEl>
                                          <p:spTgt spid="344">
                                            <p:txEl>
                                              <p:pRg st="2" end="2"/>
                                            </p:txEl>
                                          </p:spTgt>
                                        </p:tgtEl>
                                        <p:attrNameLst>
                                          <p:attrName>style.visibility</p:attrName>
                                        </p:attrNameLst>
                                      </p:cBhvr>
                                      <p:to>
                                        <p:strVal val="visible"/>
                                      </p:to>
                                    </p:set>
                                    <p:animEffect transition="in" filter="wipe(up)">
                                      <p:cBhvr>
                                        <p:cTn id="18" dur="500"/>
                                        <p:tgtEl>
                                          <p:spTgt spid="34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4"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90F8D3-7E4A-FBC6-A744-E4E953F2D925}"/>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848FAF23-A191-65AD-72D1-010E81261DB5}"/>
              </a:ext>
            </a:extLst>
          </p:cNvPr>
          <p:cNvPicPr>
            <a:picLocks noChangeAspect="1"/>
          </p:cNvPicPr>
          <p:nvPr/>
        </p:nvPicPr>
        <p:blipFill>
          <a:blip r:embed="rId2"/>
          <a:srcRect t="13628" b="3998"/>
          <a:stretch/>
        </p:blipFill>
        <p:spPr>
          <a:xfrm>
            <a:off x="-27028" y="-353"/>
            <a:ext cx="12212234" cy="6706467"/>
          </a:xfrm>
          <a:prstGeom prst="rect">
            <a:avLst/>
          </a:prstGeom>
        </p:spPr>
      </p:pic>
      <p:grpSp>
        <p:nvGrpSpPr>
          <p:cNvPr id="9" name="Group 8">
            <a:extLst>
              <a:ext uri="{FF2B5EF4-FFF2-40B4-BE49-F238E27FC236}">
                <a16:creationId xmlns:a16="http://schemas.microsoft.com/office/drawing/2014/main" id="{3AC50ABF-3EC9-7281-FE88-E4A8856DD6F1}"/>
              </a:ext>
            </a:extLst>
          </p:cNvPr>
          <p:cNvGrpSpPr/>
          <p:nvPr/>
        </p:nvGrpSpPr>
        <p:grpSpPr>
          <a:xfrm>
            <a:off x="659757" y="-353"/>
            <a:ext cx="4525701" cy="6290038"/>
            <a:chOff x="659757" y="-353"/>
            <a:chExt cx="4525701" cy="6290038"/>
          </a:xfrm>
        </p:grpSpPr>
        <p:sp>
          <p:nvSpPr>
            <p:cNvPr id="2" name="Rectangle 1">
              <a:extLst>
                <a:ext uri="{FF2B5EF4-FFF2-40B4-BE49-F238E27FC236}">
                  <a16:creationId xmlns:a16="http://schemas.microsoft.com/office/drawing/2014/main" id="{47B16289-9222-18B8-5148-40659E5CE7AE}"/>
                </a:ext>
              </a:extLst>
            </p:cNvPr>
            <p:cNvSpPr/>
            <p:nvPr/>
          </p:nvSpPr>
          <p:spPr>
            <a:xfrm>
              <a:off x="659757" y="-353"/>
              <a:ext cx="4525701" cy="6290038"/>
            </a:xfrm>
            <a:prstGeom prst="rect">
              <a:avLst/>
            </a:prstGeom>
            <a:solidFill>
              <a:srgbClr val="FFC000">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5FC7C7"/>
                </a:solidFill>
                <a:effectLst/>
                <a:uLnTx/>
                <a:uFillTx/>
                <a:latin typeface="Poppins"/>
                <a:ea typeface="+mn-ea"/>
                <a:cs typeface="+mn-cs"/>
                <a:sym typeface="Arial"/>
              </a:endParaRPr>
            </a:p>
          </p:txBody>
        </p:sp>
        <p:sp>
          <p:nvSpPr>
            <p:cNvPr id="8" name="TextBox 7">
              <a:extLst>
                <a:ext uri="{FF2B5EF4-FFF2-40B4-BE49-F238E27FC236}">
                  <a16:creationId xmlns:a16="http://schemas.microsoft.com/office/drawing/2014/main" id="{C2BD97A4-D170-0B97-5B53-F9E29D16C982}"/>
                </a:ext>
              </a:extLst>
            </p:cNvPr>
            <p:cNvSpPr txBox="1"/>
            <p:nvPr/>
          </p:nvSpPr>
          <p:spPr>
            <a:xfrm>
              <a:off x="839154" y="1867393"/>
              <a:ext cx="4159566" cy="1938992"/>
            </a:xfrm>
            <a:prstGeom prst="rect">
              <a:avLst/>
            </a:prstGeom>
            <a:noFill/>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US" sz="4000" b="1" i="0" u="none" strike="noStrike" kern="0" cap="none" spc="0" normalizeH="0" baseline="0" noProof="0" dirty="0">
                  <a:ln>
                    <a:noFill/>
                  </a:ln>
                  <a:solidFill>
                    <a:srgbClr val="000000"/>
                  </a:solidFill>
                  <a:effectLst/>
                  <a:uLnTx/>
                  <a:uFillTx/>
                  <a:latin typeface="Poppins"/>
                  <a:cs typeface="Arial"/>
                  <a:sym typeface="Arial"/>
                </a:rPr>
                <a:t>The New Business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4000" b="1" kern="0" dirty="0">
                  <a:solidFill>
                    <a:srgbClr val="000000"/>
                  </a:solidFill>
                  <a:latin typeface="Poppins"/>
                  <a:cs typeface="Arial"/>
                  <a:sym typeface="Arial"/>
                </a:rPr>
                <a:t>Paradigm</a:t>
              </a:r>
              <a:endParaRPr kumimoji="0" lang="en-US" sz="2000" b="1" i="0" u="none" strike="noStrike" kern="0" cap="none" spc="0" normalizeH="0" baseline="0" noProof="0" dirty="0">
                <a:ln>
                  <a:noFill/>
                </a:ln>
                <a:solidFill>
                  <a:srgbClr val="000000"/>
                </a:solidFill>
                <a:effectLst/>
                <a:uLnTx/>
                <a:uFillTx/>
                <a:latin typeface="Poppins"/>
                <a:cs typeface="Arial"/>
                <a:sym typeface="Arial"/>
              </a:endParaRPr>
            </a:p>
          </p:txBody>
        </p:sp>
      </p:grpSp>
      <p:grpSp>
        <p:nvGrpSpPr>
          <p:cNvPr id="3" name="Group 2">
            <a:extLst>
              <a:ext uri="{FF2B5EF4-FFF2-40B4-BE49-F238E27FC236}">
                <a16:creationId xmlns:a16="http://schemas.microsoft.com/office/drawing/2014/main" id="{F60486FB-0185-6818-0A7B-048B9958BDBA}"/>
              </a:ext>
            </a:extLst>
          </p:cNvPr>
          <p:cNvGrpSpPr/>
          <p:nvPr/>
        </p:nvGrpSpPr>
        <p:grpSpPr>
          <a:xfrm>
            <a:off x="-27028" y="6203556"/>
            <a:ext cx="12220940" cy="654444"/>
            <a:chOff x="-27028" y="6203556"/>
            <a:chExt cx="12220940" cy="654444"/>
          </a:xfrm>
        </p:grpSpPr>
        <p:sp>
          <p:nvSpPr>
            <p:cNvPr id="4" name="Rectangle 3">
              <a:extLst>
                <a:ext uri="{FF2B5EF4-FFF2-40B4-BE49-F238E27FC236}">
                  <a16:creationId xmlns:a16="http://schemas.microsoft.com/office/drawing/2014/main" id="{45239E27-5621-B05B-981E-D99D6558A41F}"/>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5" name="Group 4">
              <a:extLst>
                <a:ext uri="{FF2B5EF4-FFF2-40B4-BE49-F238E27FC236}">
                  <a16:creationId xmlns:a16="http://schemas.microsoft.com/office/drawing/2014/main" id="{212DF8F1-7CC9-D063-5F68-B4EB05338158}"/>
                </a:ext>
              </a:extLst>
            </p:cNvPr>
            <p:cNvGrpSpPr/>
            <p:nvPr/>
          </p:nvGrpSpPr>
          <p:grpSpPr>
            <a:xfrm>
              <a:off x="-27028" y="6203556"/>
              <a:ext cx="12220940" cy="502558"/>
              <a:chOff x="-27028" y="6203556"/>
              <a:chExt cx="12220940" cy="502558"/>
            </a:xfrm>
          </p:grpSpPr>
          <p:pic>
            <p:nvPicPr>
              <p:cNvPr id="6" name="Graphic 5">
                <a:extLst>
                  <a:ext uri="{FF2B5EF4-FFF2-40B4-BE49-F238E27FC236}">
                    <a16:creationId xmlns:a16="http://schemas.microsoft.com/office/drawing/2014/main" id="{B4189FE4-A364-EA1A-881F-10BF919F780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7" name="TextBox 6">
                <a:extLst>
                  <a:ext uri="{FF2B5EF4-FFF2-40B4-BE49-F238E27FC236}">
                    <a16:creationId xmlns:a16="http://schemas.microsoft.com/office/drawing/2014/main" id="{AB1EB8FD-07EF-589D-894B-60B979127A21}"/>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Tree>
    <p:extLst>
      <p:ext uri="{BB962C8B-B14F-4D97-AF65-F5344CB8AC3E}">
        <p14:creationId xmlns:p14="http://schemas.microsoft.com/office/powerpoint/2010/main" val="125101817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B2A657-FD91-3D93-6B3D-926E2FBFCE4A}"/>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B53722B-E7A7-6C1A-BE8D-FDC31BDAFFE2}"/>
              </a:ext>
            </a:extLst>
          </p:cNvPr>
          <p:cNvPicPr>
            <a:picLocks noChangeAspect="1"/>
          </p:cNvPicPr>
          <p:nvPr/>
        </p:nvPicPr>
        <p:blipFill>
          <a:blip r:embed="rId2"/>
          <a:srcRect l="43758" t="6835" r="11886"/>
          <a:stretch/>
        </p:blipFill>
        <p:spPr>
          <a:xfrm>
            <a:off x="7228610" y="-1"/>
            <a:ext cx="4938274" cy="6429115"/>
          </a:xfrm>
          <a:prstGeom prst="rect">
            <a:avLst/>
          </a:prstGeom>
        </p:spPr>
      </p:pic>
      <p:sp>
        <p:nvSpPr>
          <p:cNvPr id="3" name="TextBox 2">
            <a:extLst>
              <a:ext uri="{FF2B5EF4-FFF2-40B4-BE49-F238E27FC236}">
                <a16:creationId xmlns:a16="http://schemas.microsoft.com/office/drawing/2014/main" id="{AA1D71A5-F876-0D7E-6809-B2EA0203F544}"/>
              </a:ext>
            </a:extLst>
          </p:cNvPr>
          <p:cNvSpPr txBox="1"/>
          <p:nvPr/>
        </p:nvSpPr>
        <p:spPr>
          <a:xfrm rot="20757659">
            <a:off x="-79192" y="2685923"/>
            <a:ext cx="8569922" cy="1569660"/>
          </a:xfrm>
          <a:prstGeom prst="rect">
            <a:avLst/>
          </a:prstGeom>
          <a:noFill/>
          <a:effectLst>
            <a:outerShdw blurRad="50800" dist="38100" dir="2700000" sx="102000" sy="102000" algn="tl" rotWithShape="0">
              <a:prstClr val="black"/>
            </a:outerShdw>
          </a:effectLst>
        </p:spPr>
        <p:txBody>
          <a:bodyPr wrap="square" rtlCol="0">
            <a:spAutoFit/>
          </a:bodyPr>
          <a:lstStyle/>
          <a:p>
            <a:pPr lvl="0" algn="ctr">
              <a:buClr>
                <a:srgbClr val="FFFFFF"/>
              </a:buClr>
              <a:buSzPts val="8000"/>
              <a:defRPr/>
            </a:pPr>
            <a:r>
              <a:rPr lang="en-US" sz="9600" i="1" dirty="0">
                <a:solidFill>
                  <a:srgbClr val="FFC000"/>
                </a:solidFill>
                <a:latin typeface="Impact"/>
                <a:ea typeface="Impact"/>
                <a:cs typeface="Impact"/>
                <a:sym typeface="Impact"/>
              </a:rPr>
              <a:t>INNOVATE OR DIE!</a:t>
            </a:r>
          </a:p>
        </p:txBody>
      </p:sp>
      <p:grpSp>
        <p:nvGrpSpPr>
          <p:cNvPr id="7" name="Group 6">
            <a:extLst>
              <a:ext uri="{FF2B5EF4-FFF2-40B4-BE49-F238E27FC236}">
                <a16:creationId xmlns:a16="http://schemas.microsoft.com/office/drawing/2014/main" id="{C0B9FCCF-CDB7-43D2-96B6-246AE2AF7005}"/>
              </a:ext>
            </a:extLst>
          </p:cNvPr>
          <p:cNvGrpSpPr/>
          <p:nvPr/>
        </p:nvGrpSpPr>
        <p:grpSpPr>
          <a:xfrm>
            <a:off x="-27028" y="6203556"/>
            <a:ext cx="12220940" cy="654444"/>
            <a:chOff x="-27028" y="6203556"/>
            <a:chExt cx="12220940" cy="654444"/>
          </a:xfrm>
        </p:grpSpPr>
        <p:sp>
          <p:nvSpPr>
            <p:cNvPr id="8" name="Rectangle 7">
              <a:extLst>
                <a:ext uri="{FF2B5EF4-FFF2-40B4-BE49-F238E27FC236}">
                  <a16:creationId xmlns:a16="http://schemas.microsoft.com/office/drawing/2014/main" id="{A79CCBDB-F31A-C941-C9FE-8C0FB8CADC93}"/>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9" name="Group 8">
              <a:extLst>
                <a:ext uri="{FF2B5EF4-FFF2-40B4-BE49-F238E27FC236}">
                  <a16:creationId xmlns:a16="http://schemas.microsoft.com/office/drawing/2014/main" id="{15610A98-9C69-4B9B-1BF7-9F448744302E}"/>
                </a:ext>
              </a:extLst>
            </p:cNvPr>
            <p:cNvGrpSpPr/>
            <p:nvPr/>
          </p:nvGrpSpPr>
          <p:grpSpPr>
            <a:xfrm>
              <a:off x="-27028" y="6203556"/>
              <a:ext cx="12220940" cy="502558"/>
              <a:chOff x="-27028" y="6203556"/>
              <a:chExt cx="12220940" cy="502558"/>
            </a:xfrm>
          </p:grpSpPr>
          <p:pic>
            <p:nvPicPr>
              <p:cNvPr id="10" name="Graphic 9">
                <a:extLst>
                  <a:ext uri="{FF2B5EF4-FFF2-40B4-BE49-F238E27FC236}">
                    <a16:creationId xmlns:a16="http://schemas.microsoft.com/office/drawing/2014/main" id="{2772E2B1-F25E-6D4B-6B0A-CF1CC974ADB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11" name="TextBox 10">
                <a:extLst>
                  <a:ext uri="{FF2B5EF4-FFF2-40B4-BE49-F238E27FC236}">
                    <a16:creationId xmlns:a16="http://schemas.microsoft.com/office/drawing/2014/main" id="{97E18188-B48B-69B1-946F-A40303516F18}"/>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Tree>
    <p:extLst>
      <p:ext uri="{BB962C8B-B14F-4D97-AF65-F5344CB8AC3E}">
        <p14:creationId xmlns:p14="http://schemas.microsoft.com/office/powerpoint/2010/main" val="192005251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50">
          <a:extLst>
            <a:ext uri="{FF2B5EF4-FFF2-40B4-BE49-F238E27FC236}">
              <a16:creationId xmlns:a16="http://schemas.microsoft.com/office/drawing/2014/main" id="{B2FA103B-51FD-FFBD-BF9C-C7D6A745A6BC}"/>
            </a:ext>
          </a:extLst>
        </p:cNvPr>
        <p:cNvGrpSpPr/>
        <p:nvPr/>
      </p:nvGrpSpPr>
      <p:grpSpPr>
        <a:xfrm>
          <a:off x="0" y="0"/>
          <a:ext cx="0" cy="0"/>
          <a:chOff x="0" y="0"/>
          <a:chExt cx="0" cy="0"/>
        </a:xfrm>
      </p:grpSpPr>
      <p:pic>
        <p:nvPicPr>
          <p:cNvPr id="351" name="Google Shape;351;p20">
            <a:extLst>
              <a:ext uri="{FF2B5EF4-FFF2-40B4-BE49-F238E27FC236}">
                <a16:creationId xmlns:a16="http://schemas.microsoft.com/office/drawing/2014/main" id="{3E8EA4D7-7325-CF65-FC52-55B1CBDD3467}"/>
              </a:ext>
            </a:extLst>
          </p:cNvPr>
          <p:cNvPicPr preferRelativeResize="0"/>
          <p:nvPr/>
        </p:nvPicPr>
        <p:blipFill rotWithShape="1">
          <a:blip r:embed="rId3">
            <a:alphaModFix/>
          </a:blip>
          <a:srcRect r="44321" b="25218"/>
          <a:stretch/>
        </p:blipFill>
        <p:spPr>
          <a:xfrm>
            <a:off x="1" y="-121002"/>
            <a:ext cx="12219027" cy="7175571"/>
          </a:xfrm>
          <a:prstGeom prst="rect">
            <a:avLst/>
          </a:prstGeom>
          <a:noFill/>
          <a:ln>
            <a:noFill/>
          </a:ln>
        </p:spPr>
      </p:pic>
      <p:grpSp>
        <p:nvGrpSpPr>
          <p:cNvPr id="7" name="Group 6">
            <a:extLst>
              <a:ext uri="{FF2B5EF4-FFF2-40B4-BE49-F238E27FC236}">
                <a16:creationId xmlns:a16="http://schemas.microsoft.com/office/drawing/2014/main" id="{AAB83100-3BB2-FF61-AA33-22C03F75DCD8}"/>
              </a:ext>
            </a:extLst>
          </p:cNvPr>
          <p:cNvGrpSpPr/>
          <p:nvPr/>
        </p:nvGrpSpPr>
        <p:grpSpPr>
          <a:xfrm>
            <a:off x="0" y="5887126"/>
            <a:ext cx="12220940" cy="448162"/>
            <a:chOff x="0" y="5887126"/>
            <a:chExt cx="12220940" cy="448162"/>
          </a:xfrm>
        </p:grpSpPr>
        <p:sp>
          <p:nvSpPr>
            <p:cNvPr id="8" name="Rectangle 7">
              <a:extLst>
                <a:ext uri="{FF2B5EF4-FFF2-40B4-BE49-F238E27FC236}">
                  <a16:creationId xmlns:a16="http://schemas.microsoft.com/office/drawing/2014/main" id="{2A262583-0FAE-9E7A-E9A3-BEAD91BEA1BA}"/>
                </a:ext>
              </a:extLst>
            </p:cNvPr>
            <p:cNvSpPr/>
            <p:nvPr/>
          </p:nvSpPr>
          <p:spPr>
            <a:xfrm>
              <a:off x="0" y="5887126"/>
              <a:ext cx="12220940" cy="44816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a:ln>
                  <a:noFill/>
                </a:ln>
                <a:solidFill>
                  <a:prstClr val="white"/>
                </a:solidFill>
                <a:effectLst/>
                <a:uLnTx/>
                <a:uFillTx/>
                <a:latin typeface="Poppins"/>
                <a:ea typeface="+mn-ea"/>
                <a:cs typeface="+mn-cs"/>
                <a:sym typeface="Arial"/>
              </a:endParaRPr>
            </a:p>
          </p:txBody>
        </p:sp>
        <p:sp>
          <p:nvSpPr>
            <p:cNvPr id="9" name="TextBox 8">
              <a:extLst>
                <a:ext uri="{FF2B5EF4-FFF2-40B4-BE49-F238E27FC236}">
                  <a16:creationId xmlns:a16="http://schemas.microsoft.com/office/drawing/2014/main" id="{902CE2A0-E8FD-A448-FF9E-B5052FA3E6FF}"/>
                </a:ext>
              </a:extLst>
            </p:cNvPr>
            <p:cNvSpPr txBox="1"/>
            <p:nvPr/>
          </p:nvSpPr>
          <p:spPr>
            <a:xfrm>
              <a:off x="3902765" y="5923106"/>
              <a:ext cx="4386470"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Poppins"/>
                  <a:ea typeface="+mn-ea"/>
                  <a:cs typeface="Poppins Light" panose="00000400000000000000" pitchFamily="2" charset="0"/>
                  <a:sym typeface="Arial"/>
                </a:rPr>
                <a:t>DATA SOURCE: </a:t>
              </a:r>
              <a:r>
                <a:rPr kumimoji="0" lang="en-US" sz="1100" b="1" i="0" u="none" strike="noStrike" kern="1200" cap="none" spc="0" normalizeH="0" baseline="0" noProof="0" dirty="0">
                  <a:ln>
                    <a:noFill/>
                  </a:ln>
                  <a:solidFill>
                    <a:srgbClr val="0070C0"/>
                  </a:solidFill>
                  <a:effectLst/>
                  <a:uLnTx/>
                  <a:uFillTx/>
                  <a:latin typeface="Poppins"/>
                  <a:ea typeface="+mn-ea"/>
                  <a:cs typeface="Poppins Light" panose="00000400000000000000" pitchFamily="2" charset="0"/>
                  <a:sym typeface="Arial"/>
                </a:rPr>
                <a:t>Harvard Business Review</a:t>
              </a:r>
              <a:endParaRPr kumimoji="0" lang="en-ZA" sz="1100" b="0" i="0" u="none" strike="noStrike" kern="1200" cap="none" spc="0" normalizeH="0" baseline="0" noProof="0" dirty="0">
                <a:ln>
                  <a:noFill/>
                </a:ln>
                <a:solidFill>
                  <a:srgbClr val="0070C0"/>
                </a:solidFill>
                <a:effectLst/>
                <a:uLnTx/>
                <a:uFillTx/>
                <a:latin typeface="Poppins"/>
                <a:ea typeface="+mn-ea"/>
                <a:cs typeface="Poppins Light" panose="00000400000000000000" pitchFamily="2" charset="0"/>
                <a:sym typeface="Arial"/>
              </a:endParaRPr>
            </a:p>
          </p:txBody>
        </p:sp>
      </p:grpSp>
      <p:sp>
        <p:nvSpPr>
          <p:cNvPr id="352" name="Google Shape;352;p20">
            <a:extLst>
              <a:ext uri="{FF2B5EF4-FFF2-40B4-BE49-F238E27FC236}">
                <a16:creationId xmlns:a16="http://schemas.microsoft.com/office/drawing/2014/main" id="{7316CE06-28B1-0966-E473-80E8E2C3B574}"/>
              </a:ext>
            </a:extLst>
          </p:cNvPr>
          <p:cNvSpPr/>
          <p:nvPr/>
        </p:nvSpPr>
        <p:spPr>
          <a:xfrm>
            <a:off x="4312742" y="-2636227"/>
            <a:ext cx="3924299" cy="2318656"/>
          </a:xfrm>
          <a:prstGeom prst="rect">
            <a:avLst/>
          </a:prstGeom>
          <a:solidFill>
            <a:srgbClr val="FF000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0" i="0" u="none" strike="noStrike" kern="0" cap="none" spc="0" normalizeH="0" baseline="0" noProof="0" dirty="0">
                <a:ln>
                  <a:noFill/>
                </a:ln>
                <a:solidFill>
                  <a:prstClr val="white"/>
                </a:solidFill>
                <a:effectLst/>
                <a:uLnTx/>
                <a:uFillTx/>
                <a:latin typeface="Poppins"/>
                <a:ea typeface="Poppins"/>
                <a:cs typeface="Poppins"/>
                <a:sym typeface="Poppins"/>
              </a:rPr>
              <a:t>ANIMATE SUCH THAT WE ALSO SHOW THAT IT’S FROM HARVARD BUSINESS REVIEW (THE DATA SOURCE) </a:t>
            </a:r>
            <a:endParaRPr kumimoji="0" sz="1800" b="0" i="0" u="none" strike="noStrike" kern="0" cap="none" spc="0" normalizeH="0" baseline="0" noProof="0" dirty="0">
              <a:ln>
                <a:noFill/>
              </a:ln>
              <a:solidFill>
                <a:prstClr val="white"/>
              </a:solidFill>
              <a:effectLst/>
              <a:uLnTx/>
              <a:uFillTx/>
              <a:latin typeface="Poppins"/>
              <a:ea typeface="Poppins"/>
              <a:cs typeface="Poppins"/>
              <a:sym typeface="Poppins"/>
            </a:endParaRPr>
          </a:p>
        </p:txBody>
      </p:sp>
      <p:grpSp>
        <p:nvGrpSpPr>
          <p:cNvPr id="2" name="Google Shape;260;p7">
            <a:extLst>
              <a:ext uri="{FF2B5EF4-FFF2-40B4-BE49-F238E27FC236}">
                <a16:creationId xmlns:a16="http://schemas.microsoft.com/office/drawing/2014/main" id="{8C1F8708-EB49-6689-3028-4F636468A9D8}"/>
              </a:ext>
            </a:extLst>
          </p:cNvPr>
          <p:cNvGrpSpPr/>
          <p:nvPr/>
        </p:nvGrpSpPr>
        <p:grpSpPr>
          <a:xfrm>
            <a:off x="-27028" y="6203556"/>
            <a:ext cx="12220940" cy="654444"/>
            <a:chOff x="-27028" y="6203556"/>
            <a:chExt cx="12220940" cy="654444"/>
          </a:xfrm>
        </p:grpSpPr>
        <p:sp>
          <p:nvSpPr>
            <p:cNvPr id="3" name="Google Shape;261;p7">
              <a:extLst>
                <a:ext uri="{FF2B5EF4-FFF2-40B4-BE49-F238E27FC236}">
                  <a16:creationId xmlns:a16="http://schemas.microsoft.com/office/drawing/2014/main" id="{997B5084-6259-A4A3-901C-F8F92C6F4FE8}"/>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4" name="Google Shape;262;p7">
              <a:extLst>
                <a:ext uri="{FF2B5EF4-FFF2-40B4-BE49-F238E27FC236}">
                  <a16:creationId xmlns:a16="http://schemas.microsoft.com/office/drawing/2014/main" id="{CCA43DC8-9F95-BA68-4E54-41CBBCB08EE8}"/>
                </a:ext>
              </a:extLst>
            </p:cNvPr>
            <p:cNvGrpSpPr/>
            <p:nvPr/>
          </p:nvGrpSpPr>
          <p:grpSpPr>
            <a:xfrm>
              <a:off x="-27028" y="6203556"/>
              <a:ext cx="12220940" cy="502558"/>
              <a:chOff x="-27028" y="6203556"/>
              <a:chExt cx="12220940" cy="502558"/>
            </a:xfrm>
          </p:grpSpPr>
          <p:pic>
            <p:nvPicPr>
              <p:cNvPr id="5" name="Google Shape;263;p7">
                <a:extLst>
                  <a:ext uri="{FF2B5EF4-FFF2-40B4-BE49-F238E27FC236}">
                    <a16:creationId xmlns:a16="http://schemas.microsoft.com/office/drawing/2014/main" id="{EDDFECF3-D724-6AAE-94C8-E47B17893D2A}"/>
                  </a:ext>
                </a:extLst>
              </p:cNvPr>
              <p:cNvPicPr preferRelativeResize="0"/>
              <p:nvPr/>
            </p:nvPicPr>
            <p:blipFill rotWithShape="1">
              <a:blip r:embed="rId4">
                <a:alphaModFix/>
              </a:blip>
              <a:srcRect/>
              <a:stretch/>
            </p:blipFill>
            <p:spPr>
              <a:xfrm rot="10800000" flipH="1">
                <a:off x="-27028" y="6203556"/>
                <a:ext cx="12220940" cy="49917"/>
              </a:xfrm>
              <a:prstGeom prst="rect">
                <a:avLst/>
              </a:prstGeom>
              <a:noFill/>
              <a:ln>
                <a:noFill/>
              </a:ln>
            </p:spPr>
          </p:pic>
          <p:sp>
            <p:nvSpPr>
              <p:cNvPr id="6" name="Google Shape;264;p7">
                <a:extLst>
                  <a:ext uri="{FF2B5EF4-FFF2-40B4-BE49-F238E27FC236}">
                    <a16:creationId xmlns:a16="http://schemas.microsoft.com/office/drawing/2014/main" id="{A9C1939C-C4D2-359C-FD97-243D7A9ADDB1}"/>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Tree>
    <p:extLst>
      <p:ext uri="{BB962C8B-B14F-4D97-AF65-F5344CB8AC3E}">
        <p14:creationId xmlns:p14="http://schemas.microsoft.com/office/powerpoint/2010/main" val="1112617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pic>
        <p:nvPicPr>
          <p:cNvPr id="351" name="Google Shape;351;p20"/>
          <p:cNvPicPr preferRelativeResize="0"/>
          <p:nvPr/>
        </p:nvPicPr>
        <p:blipFill rotWithShape="1">
          <a:blip r:embed="rId3">
            <a:alphaModFix/>
          </a:blip>
          <a:srcRect/>
          <a:stretch/>
        </p:blipFill>
        <p:spPr>
          <a:xfrm>
            <a:off x="-691662" y="0"/>
            <a:ext cx="13575323" cy="5935594"/>
          </a:xfrm>
          <a:prstGeom prst="rect">
            <a:avLst/>
          </a:prstGeom>
          <a:noFill/>
          <a:ln>
            <a:noFill/>
          </a:ln>
        </p:spPr>
      </p:pic>
      <p:grpSp>
        <p:nvGrpSpPr>
          <p:cNvPr id="7" name="Group 6">
            <a:extLst>
              <a:ext uri="{FF2B5EF4-FFF2-40B4-BE49-F238E27FC236}">
                <a16:creationId xmlns:a16="http://schemas.microsoft.com/office/drawing/2014/main" id="{C2D2A3D9-6169-A238-2901-5145C2938A47}"/>
              </a:ext>
            </a:extLst>
          </p:cNvPr>
          <p:cNvGrpSpPr/>
          <p:nvPr/>
        </p:nvGrpSpPr>
        <p:grpSpPr>
          <a:xfrm>
            <a:off x="0" y="5887126"/>
            <a:ext cx="12220940" cy="448162"/>
            <a:chOff x="0" y="5887126"/>
            <a:chExt cx="12220940" cy="448162"/>
          </a:xfrm>
        </p:grpSpPr>
        <p:sp>
          <p:nvSpPr>
            <p:cNvPr id="8" name="Rectangle 7">
              <a:extLst>
                <a:ext uri="{FF2B5EF4-FFF2-40B4-BE49-F238E27FC236}">
                  <a16:creationId xmlns:a16="http://schemas.microsoft.com/office/drawing/2014/main" id="{2BFDD4EE-F9FB-1241-401D-0518618FC043}"/>
                </a:ext>
              </a:extLst>
            </p:cNvPr>
            <p:cNvSpPr/>
            <p:nvPr/>
          </p:nvSpPr>
          <p:spPr>
            <a:xfrm>
              <a:off x="0" y="5887126"/>
              <a:ext cx="12220940" cy="44816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a:ln>
                  <a:noFill/>
                </a:ln>
                <a:solidFill>
                  <a:prstClr val="white"/>
                </a:solidFill>
                <a:effectLst/>
                <a:uLnTx/>
                <a:uFillTx/>
                <a:latin typeface="Poppins"/>
                <a:ea typeface="+mn-ea"/>
                <a:cs typeface="+mn-cs"/>
                <a:sym typeface="Arial"/>
              </a:endParaRPr>
            </a:p>
          </p:txBody>
        </p:sp>
        <p:sp>
          <p:nvSpPr>
            <p:cNvPr id="9" name="TextBox 8">
              <a:extLst>
                <a:ext uri="{FF2B5EF4-FFF2-40B4-BE49-F238E27FC236}">
                  <a16:creationId xmlns:a16="http://schemas.microsoft.com/office/drawing/2014/main" id="{27280D66-7EE5-EA35-DA35-1E250798B583}"/>
                </a:ext>
              </a:extLst>
            </p:cNvPr>
            <p:cNvSpPr txBox="1"/>
            <p:nvPr/>
          </p:nvSpPr>
          <p:spPr>
            <a:xfrm>
              <a:off x="3902765" y="5923106"/>
              <a:ext cx="4386470"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Poppins"/>
                  <a:ea typeface="+mn-ea"/>
                  <a:cs typeface="Poppins Light" panose="00000400000000000000" pitchFamily="2" charset="0"/>
                  <a:sym typeface="Arial"/>
                </a:rPr>
                <a:t>DATA SOURCE: </a:t>
              </a:r>
              <a:r>
                <a:rPr kumimoji="0" lang="en-US" sz="1100" b="1" i="0" u="none" strike="noStrike" kern="1200" cap="none" spc="0" normalizeH="0" baseline="0" noProof="0" dirty="0">
                  <a:ln>
                    <a:noFill/>
                  </a:ln>
                  <a:solidFill>
                    <a:srgbClr val="0070C0"/>
                  </a:solidFill>
                  <a:effectLst/>
                  <a:uLnTx/>
                  <a:uFillTx/>
                  <a:latin typeface="Poppins"/>
                  <a:ea typeface="+mn-ea"/>
                  <a:cs typeface="Poppins Light" panose="00000400000000000000" pitchFamily="2" charset="0"/>
                  <a:sym typeface="Arial"/>
                </a:rPr>
                <a:t>Harvard Business Review</a:t>
              </a:r>
              <a:endParaRPr kumimoji="0" lang="en-ZA" sz="1100" b="0" i="0" u="none" strike="noStrike" kern="1200" cap="none" spc="0" normalizeH="0" baseline="0" noProof="0" dirty="0">
                <a:ln>
                  <a:noFill/>
                </a:ln>
                <a:solidFill>
                  <a:srgbClr val="0070C0"/>
                </a:solidFill>
                <a:effectLst/>
                <a:uLnTx/>
                <a:uFillTx/>
                <a:latin typeface="Poppins"/>
                <a:ea typeface="+mn-ea"/>
                <a:cs typeface="Poppins Light" panose="00000400000000000000" pitchFamily="2" charset="0"/>
                <a:sym typeface="Arial"/>
              </a:endParaRPr>
            </a:p>
          </p:txBody>
        </p:sp>
      </p:grpSp>
      <p:grpSp>
        <p:nvGrpSpPr>
          <p:cNvPr id="2" name="Google Shape;260;p7">
            <a:extLst>
              <a:ext uri="{FF2B5EF4-FFF2-40B4-BE49-F238E27FC236}">
                <a16:creationId xmlns:a16="http://schemas.microsoft.com/office/drawing/2014/main" id="{F88EE29E-96ED-27A9-B6FB-8B58F9B477F7}"/>
              </a:ext>
            </a:extLst>
          </p:cNvPr>
          <p:cNvGrpSpPr/>
          <p:nvPr/>
        </p:nvGrpSpPr>
        <p:grpSpPr>
          <a:xfrm>
            <a:off x="-27028" y="6203556"/>
            <a:ext cx="12220940" cy="654444"/>
            <a:chOff x="-27028" y="6203556"/>
            <a:chExt cx="12220940" cy="654444"/>
          </a:xfrm>
        </p:grpSpPr>
        <p:sp>
          <p:nvSpPr>
            <p:cNvPr id="3" name="Google Shape;261;p7">
              <a:extLst>
                <a:ext uri="{FF2B5EF4-FFF2-40B4-BE49-F238E27FC236}">
                  <a16:creationId xmlns:a16="http://schemas.microsoft.com/office/drawing/2014/main" id="{39D3F5E5-F402-54E0-ED6C-006834613D3F}"/>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4" name="Google Shape;262;p7">
              <a:extLst>
                <a:ext uri="{FF2B5EF4-FFF2-40B4-BE49-F238E27FC236}">
                  <a16:creationId xmlns:a16="http://schemas.microsoft.com/office/drawing/2014/main" id="{6197EEA2-A9D4-645F-F240-7E3B78ED67D0}"/>
                </a:ext>
              </a:extLst>
            </p:cNvPr>
            <p:cNvGrpSpPr/>
            <p:nvPr/>
          </p:nvGrpSpPr>
          <p:grpSpPr>
            <a:xfrm>
              <a:off x="-27028" y="6203556"/>
              <a:ext cx="12220940" cy="502558"/>
              <a:chOff x="-27028" y="6203556"/>
              <a:chExt cx="12220940" cy="502558"/>
            </a:xfrm>
          </p:grpSpPr>
          <p:pic>
            <p:nvPicPr>
              <p:cNvPr id="5" name="Google Shape;263;p7">
                <a:extLst>
                  <a:ext uri="{FF2B5EF4-FFF2-40B4-BE49-F238E27FC236}">
                    <a16:creationId xmlns:a16="http://schemas.microsoft.com/office/drawing/2014/main" id="{A7696A43-FB8A-5DD6-DF2B-3A0B085DF4B4}"/>
                  </a:ext>
                </a:extLst>
              </p:cNvPr>
              <p:cNvPicPr preferRelativeResize="0"/>
              <p:nvPr/>
            </p:nvPicPr>
            <p:blipFill rotWithShape="1">
              <a:blip r:embed="rId4">
                <a:alphaModFix/>
              </a:blip>
              <a:srcRect/>
              <a:stretch/>
            </p:blipFill>
            <p:spPr>
              <a:xfrm rot="10800000" flipH="1">
                <a:off x="-27028" y="6203556"/>
                <a:ext cx="12220940" cy="49917"/>
              </a:xfrm>
              <a:prstGeom prst="rect">
                <a:avLst/>
              </a:prstGeom>
              <a:noFill/>
              <a:ln>
                <a:noFill/>
              </a:ln>
            </p:spPr>
          </p:pic>
          <p:sp>
            <p:nvSpPr>
              <p:cNvPr id="6" name="Google Shape;264;p7">
                <a:extLst>
                  <a:ext uri="{FF2B5EF4-FFF2-40B4-BE49-F238E27FC236}">
                    <a16:creationId xmlns:a16="http://schemas.microsoft.com/office/drawing/2014/main" id="{DF6C3B77-9F59-8C52-78D7-485823761C40}"/>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
        <p:nvSpPr>
          <p:cNvPr id="10" name="Rectangle 9">
            <a:extLst>
              <a:ext uri="{FF2B5EF4-FFF2-40B4-BE49-F238E27FC236}">
                <a16:creationId xmlns:a16="http://schemas.microsoft.com/office/drawing/2014/main" id="{8DA6ABA5-9638-573D-2A5E-DB145FACA0F8}"/>
              </a:ext>
            </a:extLst>
          </p:cNvPr>
          <p:cNvSpPr/>
          <p:nvPr/>
        </p:nvSpPr>
        <p:spPr>
          <a:xfrm>
            <a:off x="2488557" y="1759352"/>
            <a:ext cx="7604568" cy="2187615"/>
          </a:xfrm>
          <a:prstGeom prst="rect">
            <a:avLst/>
          </a:prstGeom>
          <a:noFill/>
          <a:ln w="76200">
            <a:solidFill>
              <a:schemeClr val="accent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w="76200">
                <a:solidFill>
                  <a:srgbClr val="FFCA08"/>
                </a:solidFill>
                <a:prstDash val="dash"/>
              </a:ln>
              <a:noFill/>
              <a:effectLst/>
              <a:uLnTx/>
              <a:uFillTx/>
              <a:latin typeface="Poppins"/>
              <a:ea typeface="+mn-ea"/>
              <a:cs typeface="+mn-cs"/>
              <a:sym typeface="Aria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right)">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grpSp>
        <p:nvGrpSpPr>
          <p:cNvPr id="51" name="Group 50">
            <a:extLst>
              <a:ext uri="{FF2B5EF4-FFF2-40B4-BE49-F238E27FC236}">
                <a16:creationId xmlns:a16="http://schemas.microsoft.com/office/drawing/2014/main" id="{7BD91394-29DE-AEA6-C01C-C5EAB445BB77}"/>
              </a:ext>
            </a:extLst>
          </p:cNvPr>
          <p:cNvGrpSpPr/>
          <p:nvPr/>
        </p:nvGrpSpPr>
        <p:grpSpPr>
          <a:xfrm>
            <a:off x="5838269" y="421120"/>
            <a:ext cx="4901932" cy="5315434"/>
            <a:chOff x="5677329" y="490767"/>
            <a:chExt cx="5219272" cy="5659543"/>
          </a:xfrm>
        </p:grpSpPr>
        <p:sp>
          <p:nvSpPr>
            <p:cNvPr id="43" name="TextBox 42">
              <a:extLst>
                <a:ext uri="{FF2B5EF4-FFF2-40B4-BE49-F238E27FC236}">
                  <a16:creationId xmlns:a16="http://schemas.microsoft.com/office/drawing/2014/main" id="{5E4AE785-C8D9-F58A-8DDF-AB0D6C1AD6AC}"/>
                </a:ext>
              </a:extLst>
            </p:cNvPr>
            <p:cNvSpPr txBox="1"/>
            <p:nvPr/>
          </p:nvSpPr>
          <p:spPr>
            <a:xfrm>
              <a:off x="7847994" y="5873311"/>
              <a:ext cx="1656933" cy="27699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cs typeface="Poppins"/>
                  <a:sym typeface="Poppins"/>
                </a:rPr>
                <a:t>TIME</a:t>
              </a:r>
              <a:endParaRPr kumimoji="0" lang="en-ZA" sz="1200" b="1" i="0" u="none" strike="noStrike" kern="0" cap="none" spc="0" normalizeH="0" baseline="0" noProof="0" dirty="0">
                <a:ln>
                  <a:noFill/>
                </a:ln>
                <a:solidFill>
                  <a:srgbClr val="FFC000"/>
                </a:solidFill>
                <a:effectLst/>
                <a:uLnTx/>
                <a:uFillTx/>
                <a:latin typeface="Arial"/>
                <a:cs typeface="Arial"/>
                <a:sym typeface="Arial"/>
              </a:endParaRPr>
            </a:p>
          </p:txBody>
        </p:sp>
        <p:grpSp>
          <p:nvGrpSpPr>
            <p:cNvPr id="50" name="Group 49">
              <a:extLst>
                <a:ext uri="{FF2B5EF4-FFF2-40B4-BE49-F238E27FC236}">
                  <a16:creationId xmlns:a16="http://schemas.microsoft.com/office/drawing/2014/main" id="{A0DA85ED-EDD8-CF3F-2E10-BE98A74382D9}"/>
                </a:ext>
              </a:extLst>
            </p:cNvPr>
            <p:cNvGrpSpPr/>
            <p:nvPr/>
          </p:nvGrpSpPr>
          <p:grpSpPr>
            <a:xfrm>
              <a:off x="5677329" y="490767"/>
              <a:ext cx="5219272" cy="5222875"/>
              <a:chOff x="5677329" y="490767"/>
              <a:chExt cx="5219272" cy="5222875"/>
            </a:xfrm>
          </p:grpSpPr>
          <p:grpSp>
            <p:nvGrpSpPr>
              <p:cNvPr id="42" name="Group 41">
                <a:extLst>
                  <a:ext uri="{FF2B5EF4-FFF2-40B4-BE49-F238E27FC236}">
                    <a16:creationId xmlns:a16="http://schemas.microsoft.com/office/drawing/2014/main" id="{06BFDC0F-A8F5-1F30-0BEA-261093BD6C97}"/>
                  </a:ext>
                </a:extLst>
              </p:cNvPr>
              <p:cNvGrpSpPr/>
              <p:nvPr/>
            </p:nvGrpSpPr>
            <p:grpSpPr>
              <a:xfrm>
                <a:off x="6096000" y="490767"/>
                <a:ext cx="4800601" cy="5222875"/>
                <a:chOff x="3657599" y="710242"/>
                <a:chExt cx="5042093" cy="5335593"/>
              </a:xfrm>
            </p:grpSpPr>
            <p:cxnSp>
              <p:nvCxnSpPr>
                <p:cNvPr id="3" name="Straight Arrow Connector 2">
                  <a:extLst>
                    <a:ext uri="{FF2B5EF4-FFF2-40B4-BE49-F238E27FC236}">
                      <a16:creationId xmlns:a16="http://schemas.microsoft.com/office/drawing/2014/main" id="{D5FEC9D2-A5EF-65C9-5BC2-1F739BEF8169}"/>
                    </a:ext>
                  </a:extLst>
                </p:cNvPr>
                <p:cNvCxnSpPr/>
                <p:nvPr/>
              </p:nvCxnSpPr>
              <p:spPr>
                <a:xfrm flipV="1">
                  <a:off x="3657600" y="1442720"/>
                  <a:ext cx="0" cy="4602480"/>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29146457-E5C4-CFD2-5D27-2125C5461EDD}"/>
                    </a:ext>
                  </a:extLst>
                </p:cNvPr>
                <p:cNvCxnSpPr/>
                <p:nvPr/>
              </p:nvCxnSpPr>
              <p:spPr>
                <a:xfrm>
                  <a:off x="3657600" y="6045835"/>
                  <a:ext cx="4803112" cy="0"/>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77CCED07-B248-A171-B899-EFF151765F16}"/>
                    </a:ext>
                  </a:extLst>
                </p:cNvPr>
                <p:cNvCxnSpPr/>
                <p:nvPr/>
              </p:nvCxnSpPr>
              <p:spPr>
                <a:xfrm flipV="1">
                  <a:off x="3657600" y="1527349"/>
                  <a:ext cx="4803112" cy="113546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19B3868-7CBD-9182-3AB1-E52CF2361F42}"/>
                    </a:ext>
                  </a:extLst>
                </p:cNvPr>
                <p:cNvCxnSpPr/>
                <p:nvPr/>
              </p:nvCxnSpPr>
              <p:spPr>
                <a:xfrm flipV="1">
                  <a:off x="3657600" y="2987264"/>
                  <a:ext cx="4803112" cy="113546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6553EB5-DF3F-0AA2-BF7C-47F91ED3EAB6}"/>
                    </a:ext>
                  </a:extLst>
                </p:cNvPr>
                <p:cNvCxnSpPr/>
                <p:nvPr/>
              </p:nvCxnSpPr>
              <p:spPr>
                <a:xfrm flipV="1">
                  <a:off x="3657600" y="4464280"/>
                  <a:ext cx="4803112" cy="113546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557F0A82-775F-1B58-DADD-2C2A5AF595F2}"/>
                    </a:ext>
                  </a:extLst>
                </p:cNvPr>
                <p:cNvCxnSpPr/>
                <p:nvPr/>
              </p:nvCxnSpPr>
              <p:spPr>
                <a:xfrm flipV="1">
                  <a:off x="3657599" y="2196487"/>
                  <a:ext cx="3497581" cy="2818424"/>
                </a:xfrm>
                <a:prstGeom prst="straightConnector1">
                  <a:avLst/>
                </a:prstGeom>
                <a:ln w="381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F65E1D9B-8600-E94F-57A6-8BCA0785EA29}"/>
                    </a:ext>
                  </a:extLst>
                </p:cNvPr>
                <p:cNvCxnSpPr/>
                <p:nvPr/>
              </p:nvCxnSpPr>
              <p:spPr>
                <a:xfrm flipV="1">
                  <a:off x="4808220" y="3817620"/>
                  <a:ext cx="1844040" cy="1501140"/>
                </a:xfrm>
                <a:prstGeom prst="straightConnector1">
                  <a:avLst/>
                </a:prstGeom>
                <a:ln w="381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BEFB438F-80A1-212B-1940-B6FD1F2CEB2E}"/>
                    </a:ext>
                  </a:extLst>
                </p:cNvPr>
                <p:cNvSpPr txBox="1"/>
                <p:nvPr/>
              </p:nvSpPr>
              <p:spPr>
                <a:xfrm>
                  <a:off x="3989956" y="1540963"/>
                  <a:ext cx="174028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C000"/>
                      </a:solidFill>
                      <a:effectLst/>
                      <a:uLnTx/>
                      <a:uFillTx/>
                      <a:latin typeface="Poppins"/>
                      <a:ea typeface="Poppins"/>
                      <a:cs typeface="Poppins"/>
                      <a:sym typeface="Poppins"/>
                    </a:rPr>
                    <a:t>Performance Customers will pay for</a:t>
                  </a:r>
                  <a:endParaRPr kumimoji="0" lang="en-ZA" sz="1200" b="0" i="0" u="none" strike="noStrike" kern="0" cap="none" spc="0" normalizeH="0" baseline="0" noProof="0" dirty="0">
                    <a:ln>
                      <a:noFill/>
                    </a:ln>
                    <a:solidFill>
                      <a:srgbClr val="FFC000"/>
                    </a:solidFill>
                    <a:effectLst/>
                    <a:uLnTx/>
                    <a:uFillTx/>
                    <a:latin typeface="Arial"/>
                    <a:cs typeface="Arial"/>
                    <a:sym typeface="Arial"/>
                  </a:endParaRPr>
                </a:p>
              </p:txBody>
            </p:sp>
            <p:sp>
              <p:nvSpPr>
                <p:cNvPr id="16" name="TextBox 15">
                  <a:extLst>
                    <a:ext uri="{FF2B5EF4-FFF2-40B4-BE49-F238E27FC236}">
                      <a16:creationId xmlns:a16="http://schemas.microsoft.com/office/drawing/2014/main" id="{85113334-3683-EE80-644A-86D949102DFC}"/>
                    </a:ext>
                  </a:extLst>
                </p:cNvPr>
                <p:cNvSpPr txBox="1"/>
                <p:nvPr/>
              </p:nvSpPr>
              <p:spPr>
                <a:xfrm>
                  <a:off x="4273429" y="2681199"/>
                  <a:ext cx="123125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C000"/>
                      </a:solidFill>
                      <a:effectLst/>
                      <a:uLnTx/>
                      <a:uFillTx/>
                      <a:latin typeface="Poppins"/>
                      <a:ea typeface="Poppins"/>
                      <a:cs typeface="Poppins"/>
                      <a:sym typeface="Poppins"/>
                    </a:rPr>
                    <a:t>Incumbents sustaining trajectory</a:t>
                  </a:r>
                  <a:endParaRPr kumimoji="0" lang="en-ZA" sz="1200" b="0" i="0" u="none" strike="noStrike" kern="0" cap="none" spc="0" normalizeH="0" baseline="0" noProof="0" dirty="0">
                    <a:ln>
                      <a:noFill/>
                    </a:ln>
                    <a:solidFill>
                      <a:srgbClr val="FFC000"/>
                    </a:solidFill>
                    <a:effectLst/>
                    <a:uLnTx/>
                    <a:uFillTx/>
                    <a:latin typeface="Arial"/>
                    <a:cs typeface="Arial"/>
                    <a:sym typeface="Arial"/>
                  </a:endParaRPr>
                </a:p>
              </p:txBody>
            </p:sp>
            <p:sp>
              <p:nvSpPr>
                <p:cNvPr id="17" name="TextBox 16">
                  <a:extLst>
                    <a:ext uri="{FF2B5EF4-FFF2-40B4-BE49-F238E27FC236}">
                      <a16:creationId xmlns:a16="http://schemas.microsoft.com/office/drawing/2014/main" id="{4705BCA1-59F6-1585-C88C-0F782AE01D26}"/>
                    </a:ext>
                  </a:extLst>
                </p:cNvPr>
                <p:cNvSpPr txBox="1"/>
                <p:nvPr/>
              </p:nvSpPr>
              <p:spPr>
                <a:xfrm>
                  <a:off x="4499308" y="4185907"/>
                  <a:ext cx="155984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C000"/>
                      </a:solidFill>
                      <a:effectLst/>
                      <a:uLnTx/>
                      <a:uFillTx/>
                      <a:latin typeface="Poppins"/>
                      <a:ea typeface="Poppins"/>
                      <a:cs typeface="Poppins"/>
                      <a:sym typeface="Poppins"/>
                    </a:rPr>
                    <a:t>Entrusts disruptive trajectory</a:t>
                  </a:r>
                  <a:endParaRPr kumimoji="0" lang="en-ZA" sz="1200" b="0" i="0" u="none" strike="noStrike" kern="0" cap="none" spc="0" normalizeH="0" baseline="0" noProof="0" dirty="0">
                    <a:ln>
                      <a:noFill/>
                    </a:ln>
                    <a:solidFill>
                      <a:srgbClr val="FFC000"/>
                    </a:solidFill>
                    <a:effectLst/>
                    <a:uLnTx/>
                    <a:uFillTx/>
                    <a:latin typeface="Arial"/>
                    <a:cs typeface="Arial"/>
                    <a:sym typeface="Arial"/>
                  </a:endParaRPr>
                </a:p>
              </p:txBody>
            </p:sp>
            <p:sp>
              <p:nvSpPr>
                <p:cNvPr id="18" name="TextBox 17">
                  <a:extLst>
                    <a:ext uri="{FF2B5EF4-FFF2-40B4-BE49-F238E27FC236}">
                      <a16:creationId xmlns:a16="http://schemas.microsoft.com/office/drawing/2014/main" id="{1E81F284-A105-AD31-28C2-2885C0953096}"/>
                    </a:ext>
                  </a:extLst>
                </p:cNvPr>
                <p:cNvSpPr txBox="1"/>
                <p:nvPr/>
              </p:nvSpPr>
              <p:spPr>
                <a:xfrm>
                  <a:off x="6959408" y="710242"/>
                  <a:ext cx="174028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ea typeface="Poppins"/>
                      <a:cs typeface="Poppins"/>
                      <a:sym typeface="Poppins"/>
                    </a:rPr>
                    <a:t>High end of the market</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cs typeface="Poppins"/>
                      <a:sym typeface="Poppins"/>
                    </a:rPr>
                    <a:t>MOST PROFITABLE</a:t>
                  </a:r>
                  <a:endParaRPr kumimoji="0" lang="en-ZA" sz="1200" b="1" i="0" u="none" strike="noStrike" kern="0" cap="none" spc="0" normalizeH="0" baseline="0" noProof="0" dirty="0">
                    <a:ln>
                      <a:noFill/>
                    </a:ln>
                    <a:solidFill>
                      <a:srgbClr val="FFC000"/>
                    </a:solidFill>
                    <a:effectLst/>
                    <a:uLnTx/>
                    <a:uFillTx/>
                    <a:latin typeface="Arial"/>
                    <a:cs typeface="Arial"/>
                    <a:sym typeface="Arial"/>
                  </a:endParaRPr>
                </a:p>
              </p:txBody>
            </p:sp>
            <p:sp>
              <p:nvSpPr>
                <p:cNvPr id="19" name="TextBox 18">
                  <a:extLst>
                    <a:ext uri="{FF2B5EF4-FFF2-40B4-BE49-F238E27FC236}">
                      <a16:creationId xmlns:a16="http://schemas.microsoft.com/office/drawing/2014/main" id="{4E362C56-046C-24BC-2480-D9629326E5D9}"/>
                    </a:ext>
                  </a:extLst>
                </p:cNvPr>
                <p:cNvSpPr txBox="1"/>
                <p:nvPr/>
              </p:nvSpPr>
              <p:spPr>
                <a:xfrm>
                  <a:off x="6959408" y="2677696"/>
                  <a:ext cx="1740284"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ea typeface="Poppins"/>
                      <a:cs typeface="Poppins"/>
                      <a:sym typeface="Poppins"/>
                    </a:rPr>
                    <a:t>MAINSTREAM</a:t>
                  </a:r>
                  <a:endParaRPr kumimoji="0" lang="en-ZA" sz="1200" b="1" i="0" u="none" strike="noStrike" kern="0" cap="none" spc="0" normalizeH="0" baseline="0" noProof="0" dirty="0">
                    <a:ln>
                      <a:noFill/>
                    </a:ln>
                    <a:solidFill>
                      <a:srgbClr val="FFC000"/>
                    </a:solidFill>
                    <a:effectLst/>
                    <a:uLnTx/>
                    <a:uFillTx/>
                    <a:latin typeface="Arial"/>
                    <a:cs typeface="Arial"/>
                    <a:sym typeface="Arial"/>
                  </a:endParaRPr>
                </a:p>
              </p:txBody>
            </p:sp>
            <p:sp>
              <p:nvSpPr>
                <p:cNvPr id="20" name="TextBox 19">
                  <a:extLst>
                    <a:ext uri="{FF2B5EF4-FFF2-40B4-BE49-F238E27FC236}">
                      <a16:creationId xmlns:a16="http://schemas.microsoft.com/office/drawing/2014/main" id="{F0AA3385-F357-59C8-4ACB-5B6F2676B1CB}"/>
                    </a:ext>
                  </a:extLst>
                </p:cNvPr>
                <p:cNvSpPr txBox="1"/>
                <p:nvPr/>
              </p:nvSpPr>
              <p:spPr>
                <a:xfrm>
                  <a:off x="6959408" y="3737240"/>
                  <a:ext cx="174028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ea typeface="Poppins"/>
                      <a:cs typeface="Poppins"/>
                      <a:sym typeface="Poppins"/>
                    </a:rPr>
                    <a:t>Low end of the market</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cs typeface="Poppins"/>
                      <a:sym typeface="Poppins"/>
                    </a:rPr>
                    <a:t>MOST PROFITABLE</a:t>
                  </a:r>
                  <a:endParaRPr kumimoji="0" lang="en-ZA" sz="1200" b="1" i="0" u="none" strike="noStrike" kern="0" cap="none" spc="0" normalizeH="0" baseline="0" noProof="0" dirty="0">
                    <a:ln>
                      <a:noFill/>
                    </a:ln>
                    <a:solidFill>
                      <a:srgbClr val="FFC000"/>
                    </a:solidFill>
                    <a:effectLst/>
                    <a:uLnTx/>
                    <a:uFillTx/>
                    <a:latin typeface="Arial"/>
                    <a:cs typeface="Arial"/>
                    <a:sym typeface="Arial"/>
                  </a:endParaRPr>
                </a:p>
              </p:txBody>
            </p:sp>
            <p:cxnSp>
              <p:nvCxnSpPr>
                <p:cNvPr id="22" name="Straight Connector 21">
                  <a:extLst>
                    <a:ext uri="{FF2B5EF4-FFF2-40B4-BE49-F238E27FC236}">
                      <a16:creationId xmlns:a16="http://schemas.microsoft.com/office/drawing/2014/main" id="{1578F1B0-2A9F-63F2-F7B4-B2F7347C3123}"/>
                    </a:ext>
                  </a:extLst>
                </p:cNvPr>
                <p:cNvCxnSpPr/>
                <p:nvPr/>
              </p:nvCxnSpPr>
              <p:spPr>
                <a:xfrm>
                  <a:off x="4181856" y="2178101"/>
                  <a:ext cx="0" cy="32042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6A0D5D3-0A82-2D4F-86A7-95904C0BDB66}"/>
                    </a:ext>
                  </a:extLst>
                </p:cNvPr>
                <p:cNvCxnSpPr/>
                <p:nvPr/>
              </p:nvCxnSpPr>
              <p:spPr>
                <a:xfrm>
                  <a:off x="5316076" y="4383571"/>
                  <a:ext cx="65190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A587EC9-4697-791C-821F-E482DA948755}"/>
                    </a:ext>
                  </a:extLst>
                </p:cNvPr>
                <p:cNvCxnSpPr>
                  <a:cxnSpLocks/>
                  <a:stCxn id="16" idx="3"/>
                </p:cNvCxnSpPr>
                <p:nvPr/>
              </p:nvCxnSpPr>
              <p:spPr>
                <a:xfrm>
                  <a:off x="5504687" y="3004365"/>
                  <a:ext cx="62560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8F9C220-0B8C-50C4-570B-4DFA974361AA}"/>
                    </a:ext>
                  </a:extLst>
                </p:cNvPr>
                <p:cNvCxnSpPr>
                  <a:cxnSpLocks/>
                </p:cNvCxnSpPr>
                <p:nvPr/>
              </p:nvCxnSpPr>
              <p:spPr>
                <a:xfrm>
                  <a:off x="7612380" y="1442720"/>
                  <a:ext cx="0" cy="24384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12527B0-0E0A-81AB-6AEB-05EC6A03E184}"/>
                    </a:ext>
                  </a:extLst>
                </p:cNvPr>
                <p:cNvCxnSpPr>
                  <a:cxnSpLocks/>
                </p:cNvCxnSpPr>
                <p:nvPr/>
              </p:nvCxnSpPr>
              <p:spPr>
                <a:xfrm>
                  <a:off x="7612380" y="2954695"/>
                  <a:ext cx="0" cy="24384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D5B6F91-9192-950C-FA0E-D81735AE40E4}"/>
                    </a:ext>
                  </a:extLst>
                </p:cNvPr>
                <p:cNvCxnSpPr>
                  <a:cxnSpLocks/>
                </p:cNvCxnSpPr>
                <p:nvPr/>
              </p:nvCxnSpPr>
              <p:spPr>
                <a:xfrm>
                  <a:off x="7612380" y="4383571"/>
                  <a:ext cx="0" cy="24384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44" name="TextBox 43">
                <a:extLst>
                  <a:ext uri="{FF2B5EF4-FFF2-40B4-BE49-F238E27FC236}">
                    <a16:creationId xmlns:a16="http://schemas.microsoft.com/office/drawing/2014/main" id="{45935225-8D2E-B968-CFAD-1716FD014099}"/>
                  </a:ext>
                </a:extLst>
              </p:cNvPr>
              <p:cNvSpPr txBox="1"/>
              <p:nvPr/>
            </p:nvSpPr>
            <p:spPr>
              <a:xfrm rot="16200000">
                <a:off x="4431639" y="3323011"/>
                <a:ext cx="2768374" cy="26161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100" b="1" i="0" u="none" strike="noStrike" kern="0" cap="none" spc="0" normalizeH="0" baseline="0" noProof="0" dirty="0">
                    <a:ln>
                      <a:noFill/>
                    </a:ln>
                    <a:solidFill>
                      <a:srgbClr val="FFC000"/>
                    </a:solidFill>
                    <a:effectLst/>
                    <a:uLnTx/>
                    <a:uFillTx/>
                    <a:latin typeface="Poppins"/>
                    <a:cs typeface="Poppins"/>
                    <a:sym typeface="Poppins"/>
                  </a:rPr>
                  <a:t>PRODUCT PERFORMANCE</a:t>
                </a:r>
                <a:endParaRPr kumimoji="0" lang="en-ZA" sz="1100" b="1" i="0" u="none" strike="noStrike" kern="0" cap="none" spc="0" normalizeH="0" baseline="0" noProof="0" dirty="0">
                  <a:ln>
                    <a:noFill/>
                  </a:ln>
                  <a:solidFill>
                    <a:srgbClr val="FFC000"/>
                  </a:solidFill>
                  <a:effectLst/>
                  <a:uLnTx/>
                  <a:uFillTx/>
                  <a:latin typeface="Arial"/>
                  <a:cs typeface="Arial"/>
                  <a:sym typeface="Arial"/>
                </a:endParaRPr>
              </a:p>
            </p:txBody>
          </p:sp>
          <p:sp>
            <p:nvSpPr>
              <p:cNvPr id="45" name="TextBox 44">
                <a:extLst>
                  <a:ext uri="{FF2B5EF4-FFF2-40B4-BE49-F238E27FC236}">
                    <a16:creationId xmlns:a16="http://schemas.microsoft.com/office/drawing/2014/main" id="{7FB7AD20-5859-167D-C64C-59C0D0E00C99}"/>
                  </a:ext>
                </a:extLst>
              </p:cNvPr>
              <p:cNvSpPr txBox="1"/>
              <p:nvPr/>
            </p:nvSpPr>
            <p:spPr>
              <a:xfrm rot="16200000">
                <a:off x="5339941" y="1545159"/>
                <a:ext cx="951776" cy="276999"/>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cs typeface="Poppins"/>
                    <a:sym typeface="Poppins"/>
                  </a:rPr>
                  <a:t>Higher</a:t>
                </a:r>
                <a:endParaRPr kumimoji="0" lang="en-ZA" sz="1200" b="1" i="0" u="none" strike="noStrike" kern="0" cap="none" spc="0" normalizeH="0" baseline="0" noProof="0" dirty="0">
                  <a:ln>
                    <a:noFill/>
                  </a:ln>
                  <a:solidFill>
                    <a:srgbClr val="FFC000"/>
                  </a:solidFill>
                  <a:effectLst/>
                  <a:uLnTx/>
                  <a:uFillTx/>
                  <a:latin typeface="Arial"/>
                  <a:cs typeface="Arial"/>
                  <a:sym typeface="Arial"/>
                </a:endParaRPr>
              </a:p>
            </p:txBody>
          </p:sp>
          <p:sp>
            <p:nvSpPr>
              <p:cNvPr id="46" name="TextBox 45">
                <a:extLst>
                  <a:ext uri="{FF2B5EF4-FFF2-40B4-BE49-F238E27FC236}">
                    <a16:creationId xmlns:a16="http://schemas.microsoft.com/office/drawing/2014/main" id="{86D88F65-B0F0-1A2B-3613-FC091683C236}"/>
                  </a:ext>
                </a:extLst>
              </p:cNvPr>
              <p:cNvSpPr txBox="1"/>
              <p:nvPr/>
            </p:nvSpPr>
            <p:spPr>
              <a:xfrm rot="16200000">
                <a:off x="5339941" y="5098633"/>
                <a:ext cx="951776"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1" i="0" u="none" strike="noStrike" kern="0" cap="none" spc="0" normalizeH="0" baseline="0" noProof="0" dirty="0">
                    <a:ln>
                      <a:noFill/>
                    </a:ln>
                    <a:solidFill>
                      <a:srgbClr val="FFC000"/>
                    </a:solidFill>
                    <a:effectLst/>
                    <a:uLnTx/>
                    <a:uFillTx/>
                    <a:latin typeface="Poppins"/>
                    <a:cs typeface="Poppins"/>
                    <a:sym typeface="Poppins"/>
                  </a:rPr>
                  <a:t>Lower</a:t>
                </a:r>
                <a:endParaRPr kumimoji="0" lang="en-ZA" sz="1200" b="1" i="0" u="none" strike="noStrike" kern="0" cap="none" spc="0" normalizeH="0" baseline="0" noProof="0" dirty="0">
                  <a:ln>
                    <a:noFill/>
                  </a:ln>
                  <a:solidFill>
                    <a:srgbClr val="FFC000"/>
                  </a:solidFill>
                  <a:effectLst/>
                  <a:uLnTx/>
                  <a:uFillTx/>
                  <a:latin typeface="Arial"/>
                  <a:cs typeface="Arial"/>
                  <a:sym typeface="Arial"/>
                </a:endParaRPr>
              </a:p>
            </p:txBody>
          </p:sp>
        </p:grpSp>
      </p:grpSp>
      <p:sp>
        <p:nvSpPr>
          <p:cNvPr id="52" name="Google Shape;365;p22">
            <a:extLst>
              <a:ext uri="{FF2B5EF4-FFF2-40B4-BE49-F238E27FC236}">
                <a16:creationId xmlns:a16="http://schemas.microsoft.com/office/drawing/2014/main" id="{CBA1C0EA-2DCB-BE67-A6AB-3E227ADC857C}"/>
              </a:ext>
            </a:extLst>
          </p:cNvPr>
          <p:cNvSpPr txBox="1"/>
          <p:nvPr/>
        </p:nvSpPr>
        <p:spPr>
          <a:xfrm>
            <a:off x="1074637" y="1766541"/>
            <a:ext cx="3652536" cy="175428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600" b="1" i="0" u="none" strike="noStrike" kern="0" cap="none" spc="0" normalizeH="0" baseline="0" noProof="0" dirty="0">
                <a:ln>
                  <a:noFill/>
                </a:ln>
                <a:solidFill>
                  <a:srgbClr val="FFCA08"/>
                </a:solidFill>
                <a:effectLst/>
                <a:uLnTx/>
                <a:uFillTx/>
                <a:latin typeface="Poppins"/>
                <a:cs typeface="Poppins"/>
                <a:sym typeface="Poppins"/>
              </a:rPr>
              <a:t>TRAJECTORY OF DISRUPTIVE INNOVATION</a:t>
            </a:r>
            <a:endParaRPr kumimoji="0" sz="2800" b="1" i="0" u="none" strike="noStrike" kern="0" cap="none" spc="0" normalizeH="0" baseline="0" noProof="0" dirty="0">
              <a:ln>
                <a:noFill/>
              </a:ln>
              <a:solidFill>
                <a:srgbClr val="FFCA08"/>
              </a:solidFill>
              <a:effectLst/>
              <a:uLnTx/>
              <a:uFillTx/>
              <a:latin typeface="Poppins" panose="00000500000000000000" pitchFamily="2" charset="0"/>
              <a:cs typeface="Poppins" panose="00000500000000000000" pitchFamily="2" charset="0"/>
              <a:sym typeface="Arial"/>
            </a:endParaRPr>
          </a:p>
        </p:txBody>
      </p:sp>
      <p:sp>
        <p:nvSpPr>
          <p:cNvPr id="53" name="Google Shape;365;p22">
            <a:extLst>
              <a:ext uri="{FF2B5EF4-FFF2-40B4-BE49-F238E27FC236}">
                <a16:creationId xmlns:a16="http://schemas.microsoft.com/office/drawing/2014/main" id="{3AB3C73F-55B9-CF10-FE63-36EB82ACFE03}"/>
              </a:ext>
            </a:extLst>
          </p:cNvPr>
          <p:cNvSpPr txBox="1"/>
          <p:nvPr/>
        </p:nvSpPr>
        <p:spPr>
          <a:xfrm>
            <a:off x="1066699" y="3559187"/>
            <a:ext cx="3652536" cy="83095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prstClr val="white"/>
                </a:solidFill>
                <a:effectLst/>
                <a:uLnTx/>
                <a:uFillTx/>
                <a:latin typeface="Poppins"/>
                <a:cs typeface="Poppins"/>
                <a:sym typeface="Poppins"/>
              </a:rPr>
              <a:t>Source: Clayton M. </a:t>
            </a:r>
            <a:r>
              <a:rPr kumimoji="0" lang="en-US" sz="1200" b="0" i="0" u="none" strike="noStrike" kern="0" cap="none" spc="0" normalizeH="0" baseline="0" noProof="0" dirty="0" err="1">
                <a:ln>
                  <a:noFill/>
                </a:ln>
                <a:solidFill>
                  <a:prstClr val="white"/>
                </a:solidFill>
                <a:effectLst/>
                <a:uLnTx/>
                <a:uFillTx/>
                <a:latin typeface="Poppins"/>
                <a:cs typeface="Poppins"/>
                <a:sym typeface="Poppins"/>
              </a:rPr>
              <a:t>Christenseen</a:t>
            </a:r>
            <a:r>
              <a:rPr kumimoji="0" lang="en-US" sz="1200" b="0" i="0" u="none" strike="noStrike" kern="0" cap="none" spc="0" normalizeH="0" baseline="0" noProof="0" dirty="0">
                <a:ln>
                  <a:noFill/>
                </a:ln>
                <a:solidFill>
                  <a:prstClr val="white"/>
                </a:solidFill>
                <a:effectLst/>
                <a:uLnTx/>
                <a:uFillTx/>
                <a:latin typeface="Poppins"/>
                <a:cs typeface="Poppins"/>
                <a:sym typeface="Poppins"/>
              </a:rPr>
              <a:t> E. Raynor, and Rory McDonald</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prstClr val="white"/>
                </a:solidFill>
                <a:effectLst/>
                <a:uLnTx/>
                <a:uFillTx/>
                <a:latin typeface="Poppins"/>
                <a:cs typeface="Poppins"/>
                <a:sym typeface="Poppins"/>
              </a:rPr>
              <a:t>From: “What is Disruptive Innovation?”</a:t>
            </a:r>
            <a:br>
              <a:rPr kumimoji="0" lang="en-US" sz="1200" b="0" i="0" u="none" strike="noStrike" kern="0" cap="none" spc="0" normalizeH="0" baseline="0" noProof="0" dirty="0">
                <a:ln>
                  <a:noFill/>
                </a:ln>
                <a:solidFill>
                  <a:prstClr val="white"/>
                </a:solidFill>
                <a:effectLst/>
                <a:uLnTx/>
                <a:uFillTx/>
                <a:latin typeface="Poppins"/>
                <a:cs typeface="Poppins"/>
                <a:sym typeface="Poppins"/>
              </a:rPr>
            </a:br>
            <a:r>
              <a:rPr kumimoji="0" lang="en-US" sz="1200" b="0" i="0" u="none" strike="noStrike" kern="0" cap="none" spc="0" normalizeH="0" baseline="0" noProof="0" dirty="0">
                <a:ln>
                  <a:noFill/>
                </a:ln>
                <a:solidFill>
                  <a:prstClr val="white"/>
                </a:solidFill>
                <a:effectLst/>
                <a:uLnTx/>
                <a:uFillTx/>
                <a:latin typeface="Poppins"/>
                <a:cs typeface="Poppins"/>
                <a:sym typeface="Poppins"/>
              </a:rPr>
              <a:t>December 2015</a:t>
            </a:r>
            <a:endParaRPr kumimoji="0" sz="105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grpSp>
        <p:nvGrpSpPr>
          <p:cNvPr id="54" name="Google Shape;260;p7">
            <a:extLst>
              <a:ext uri="{FF2B5EF4-FFF2-40B4-BE49-F238E27FC236}">
                <a16:creationId xmlns:a16="http://schemas.microsoft.com/office/drawing/2014/main" id="{91B1DB62-CE19-F4B7-EDC2-956A11E77E69}"/>
              </a:ext>
            </a:extLst>
          </p:cNvPr>
          <p:cNvGrpSpPr/>
          <p:nvPr/>
        </p:nvGrpSpPr>
        <p:grpSpPr>
          <a:xfrm>
            <a:off x="-27028" y="6203556"/>
            <a:ext cx="12220940" cy="654444"/>
            <a:chOff x="-27028" y="6203556"/>
            <a:chExt cx="12220940" cy="654444"/>
          </a:xfrm>
        </p:grpSpPr>
        <p:sp>
          <p:nvSpPr>
            <p:cNvPr id="55" name="Google Shape;261;p7">
              <a:extLst>
                <a:ext uri="{FF2B5EF4-FFF2-40B4-BE49-F238E27FC236}">
                  <a16:creationId xmlns:a16="http://schemas.microsoft.com/office/drawing/2014/main" id="{10BFF5A5-7591-1D3C-7D9C-0DD123D44C49}"/>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56" name="Google Shape;262;p7">
              <a:extLst>
                <a:ext uri="{FF2B5EF4-FFF2-40B4-BE49-F238E27FC236}">
                  <a16:creationId xmlns:a16="http://schemas.microsoft.com/office/drawing/2014/main" id="{83A43DF4-37E8-EBC0-9B9A-26A03FAE61D1}"/>
                </a:ext>
              </a:extLst>
            </p:cNvPr>
            <p:cNvGrpSpPr/>
            <p:nvPr/>
          </p:nvGrpSpPr>
          <p:grpSpPr>
            <a:xfrm>
              <a:off x="-27028" y="6203556"/>
              <a:ext cx="12220940" cy="502558"/>
              <a:chOff x="-27028" y="6203556"/>
              <a:chExt cx="12220940" cy="502558"/>
            </a:xfrm>
          </p:grpSpPr>
          <p:pic>
            <p:nvPicPr>
              <p:cNvPr id="57" name="Google Shape;263;p7">
                <a:extLst>
                  <a:ext uri="{FF2B5EF4-FFF2-40B4-BE49-F238E27FC236}">
                    <a16:creationId xmlns:a16="http://schemas.microsoft.com/office/drawing/2014/main" id="{3AC9DBDE-34B0-1A2E-841D-638E47A09BDE}"/>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58" name="Google Shape;264;p7">
                <a:extLst>
                  <a:ext uri="{FF2B5EF4-FFF2-40B4-BE49-F238E27FC236}">
                    <a16:creationId xmlns:a16="http://schemas.microsoft.com/office/drawing/2014/main" id="{3688B800-EBAA-E659-9B6D-FCE4B63FBBA6}"/>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grpSp>
        <p:nvGrpSpPr>
          <p:cNvPr id="2" name="Group 1">
            <a:extLst>
              <a:ext uri="{FF2B5EF4-FFF2-40B4-BE49-F238E27FC236}">
                <a16:creationId xmlns:a16="http://schemas.microsoft.com/office/drawing/2014/main" id="{9FCD5D44-E9F7-FF71-635F-DA1A171AD271}"/>
              </a:ext>
            </a:extLst>
          </p:cNvPr>
          <p:cNvGrpSpPr/>
          <p:nvPr/>
        </p:nvGrpSpPr>
        <p:grpSpPr>
          <a:xfrm>
            <a:off x="0" y="5887126"/>
            <a:ext cx="12220940" cy="448162"/>
            <a:chOff x="0" y="5887126"/>
            <a:chExt cx="12220940" cy="448162"/>
          </a:xfrm>
        </p:grpSpPr>
        <p:sp>
          <p:nvSpPr>
            <p:cNvPr id="4" name="Rectangle 3">
              <a:extLst>
                <a:ext uri="{FF2B5EF4-FFF2-40B4-BE49-F238E27FC236}">
                  <a16:creationId xmlns:a16="http://schemas.microsoft.com/office/drawing/2014/main" id="{401EEAAE-6FB7-83A3-0B42-326EDD739830}"/>
                </a:ext>
              </a:extLst>
            </p:cNvPr>
            <p:cNvSpPr/>
            <p:nvPr/>
          </p:nvSpPr>
          <p:spPr>
            <a:xfrm>
              <a:off x="0" y="5887126"/>
              <a:ext cx="12220940" cy="44816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a:ln>
                  <a:noFill/>
                </a:ln>
                <a:solidFill>
                  <a:prstClr val="white"/>
                </a:solidFill>
                <a:effectLst/>
                <a:uLnTx/>
                <a:uFillTx/>
                <a:latin typeface="Poppins"/>
                <a:ea typeface="+mn-ea"/>
                <a:cs typeface="+mn-cs"/>
              </a:endParaRPr>
            </a:p>
          </p:txBody>
        </p:sp>
        <p:sp>
          <p:nvSpPr>
            <p:cNvPr id="6" name="TextBox 5">
              <a:extLst>
                <a:ext uri="{FF2B5EF4-FFF2-40B4-BE49-F238E27FC236}">
                  <a16:creationId xmlns:a16="http://schemas.microsoft.com/office/drawing/2014/main" id="{357FFDF7-44B4-6E73-4512-2BDF9E54FE5C}"/>
                </a:ext>
              </a:extLst>
            </p:cNvPr>
            <p:cNvSpPr txBox="1"/>
            <p:nvPr/>
          </p:nvSpPr>
          <p:spPr>
            <a:xfrm>
              <a:off x="2590800" y="5923106"/>
              <a:ext cx="7010400"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Poppins"/>
                  <a:ea typeface="+mn-ea"/>
                  <a:cs typeface="Poppins Light" panose="00000400000000000000" pitchFamily="2" charset="0"/>
                </a:rPr>
                <a:t>DATA SOURCE: </a:t>
              </a:r>
              <a:r>
                <a:rPr lang="en-US" sz="1100" b="1" dirty="0" err="1">
                  <a:solidFill>
                    <a:prstClr val="black"/>
                  </a:solidFill>
                  <a:latin typeface="Poppins"/>
                  <a:cs typeface="Poppins Light" panose="00000400000000000000" pitchFamily="2" charset="0"/>
                  <a:hlinkClick r:id="rId4"/>
                </a:rPr>
                <a:t>hbr</a:t>
              </a:r>
              <a:endParaRPr kumimoji="0" lang="en-ZA" sz="1100" b="0" i="0" u="none" strike="noStrike" kern="1200" cap="none" spc="0" normalizeH="0" baseline="0" noProof="0" dirty="0">
                <a:ln>
                  <a:noFill/>
                </a:ln>
                <a:solidFill>
                  <a:srgbClr val="0070C0"/>
                </a:solidFill>
                <a:effectLst/>
                <a:uLnTx/>
                <a:uFillTx/>
                <a:latin typeface="Poppins"/>
                <a:ea typeface="+mn-ea"/>
                <a:cs typeface="Poppins Light" panose="00000400000000000000" pitchFamily="2" charset="0"/>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anim calcmode="lin" valueType="num">
                                      <p:cBhvr additive="base">
                                        <p:cTn id="7" dur="500" fill="hold"/>
                                        <p:tgtEl>
                                          <p:spTgt spid="52"/>
                                        </p:tgtEl>
                                        <p:attrNameLst>
                                          <p:attrName>ppt_x</p:attrName>
                                        </p:attrNameLst>
                                      </p:cBhvr>
                                      <p:tavLst>
                                        <p:tav tm="0">
                                          <p:val>
                                            <p:strVal val="#ppt_x"/>
                                          </p:val>
                                        </p:tav>
                                        <p:tav tm="100000">
                                          <p:val>
                                            <p:strVal val="#ppt_x"/>
                                          </p:val>
                                        </p:tav>
                                      </p:tavLst>
                                    </p:anim>
                                    <p:anim calcmode="lin" valueType="num">
                                      <p:cBhvr additive="base">
                                        <p:cTn id="8" dur="500" fill="hold"/>
                                        <p:tgtEl>
                                          <p:spTgt spid="52"/>
                                        </p:tgtEl>
                                        <p:attrNameLst>
                                          <p:attrName>ppt_y</p:attrName>
                                        </p:attrNameLst>
                                      </p:cBhvr>
                                      <p:tavLst>
                                        <p:tav tm="0">
                                          <p:val>
                                            <p:strVal val="0-#ppt_h/2"/>
                                          </p:val>
                                        </p:tav>
                                        <p:tav tm="100000">
                                          <p:val>
                                            <p:strVal val="#ppt_y"/>
                                          </p:val>
                                        </p:tav>
                                      </p:tavLst>
                                    </p:anim>
                                  </p:childTnLst>
                                </p:cTn>
                              </p:par>
                              <p:par>
                                <p:cTn id="9" presetID="22" presetClass="entr" presetSubtype="4" fill="hold" grpId="0" nodeType="withEffect">
                                  <p:stCondLst>
                                    <p:cond delay="0"/>
                                  </p:stCondLst>
                                  <p:childTnLst>
                                    <p:set>
                                      <p:cBhvr>
                                        <p:cTn id="10" dur="1" fill="hold">
                                          <p:stCondLst>
                                            <p:cond delay="0"/>
                                          </p:stCondLst>
                                        </p:cTn>
                                        <p:tgtEl>
                                          <p:spTgt spid="53"/>
                                        </p:tgtEl>
                                        <p:attrNameLst>
                                          <p:attrName>style.visibility</p:attrName>
                                        </p:attrNameLst>
                                      </p:cBhvr>
                                      <p:to>
                                        <p:strVal val="visible"/>
                                      </p:to>
                                    </p:set>
                                    <p:animEffect transition="in" filter="wipe(down)">
                                      <p:cBhvr>
                                        <p:cTn id="11" dur="500"/>
                                        <p:tgtEl>
                                          <p:spTgt spid="5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nodeType="clickEffect">
                                  <p:stCondLst>
                                    <p:cond delay="0"/>
                                  </p:stCondLst>
                                  <p:childTnLst>
                                    <p:set>
                                      <p:cBhvr>
                                        <p:cTn id="15" dur="1" fill="hold">
                                          <p:stCondLst>
                                            <p:cond delay="0"/>
                                          </p:stCondLst>
                                        </p:cTn>
                                        <p:tgtEl>
                                          <p:spTgt spid="51"/>
                                        </p:tgtEl>
                                        <p:attrNameLst>
                                          <p:attrName>style.visibility</p:attrName>
                                        </p:attrNameLst>
                                      </p:cBhvr>
                                      <p:to>
                                        <p:strVal val="visible"/>
                                      </p:to>
                                    </p:set>
                                    <p:animEffect transition="in" filter="wipe(down)">
                                      <p:cBhvr>
                                        <p:cTn id="16"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P spid="5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64"/>
        <p:cNvGrpSpPr/>
        <p:nvPr/>
      </p:nvGrpSpPr>
      <p:grpSpPr>
        <a:xfrm>
          <a:off x="0" y="0"/>
          <a:ext cx="0" cy="0"/>
          <a:chOff x="0" y="0"/>
          <a:chExt cx="0" cy="0"/>
        </a:xfrm>
      </p:grpSpPr>
      <p:sp>
        <p:nvSpPr>
          <p:cNvPr id="365" name="Google Shape;365;p22"/>
          <p:cNvSpPr txBox="1"/>
          <p:nvPr/>
        </p:nvSpPr>
        <p:spPr>
          <a:xfrm>
            <a:off x="1828800" y="3626732"/>
            <a:ext cx="8534400" cy="1200288"/>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600" b="1" i="0" u="none" strike="noStrike" kern="0" cap="none" spc="0" normalizeH="0" baseline="0" noProof="0" dirty="0">
                <a:ln>
                  <a:noFill/>
                </a:ln>
                <a:solidFill>
                  <a:srgbClr val="FFCA08"/>
                </a:solidFill>
                <a:effectLst/>
                <a:uLnTx/>
                <a:uFillTx/>
                <a:latin typeface="Poppins"/>
                <a:ea typeface="Poppins"/>
                <a:cs typeface="Poppins"/>
                <a:sym typeface="Poppins"/>
              </a:rPr>
              <a:t>HELPFUL TOOLS &amp; MODELS TO HELP YOU ON YOUR SCALING JOURNEY</a:t>
            </a:r>
            <a:endParaRPr kumimoji="0" sz="2800" b="1" i="0" u="none" strike="noStrike" kern="0" cap="none" spc="0" normalizeH="0" baseline="0" noProof="0" dirty="0">
              <a:ln>
                <a:noFill/>
              </a:ln>
              <a:solidFill>
                <a:srgbClr val="FFCA08"/>
              </a:solidFill>
              <a:effectLst/>
              <a:uLnTx/>
              <a:uFillTx/>
              <a:latin typeface="Poppins" panose="00000500000000000000" pitchFamily="2" charset="0"/>
              <a:cs typeface="Poppins" panose="00000500000000000000" pitchFamily="2" charset="0"/>
              <a:sym typeface="Arial"/>
            </a:endParaRPr>
          </a:p>
        </p:txBody>
      </p:sp>
      <p:grpSp>
        <p:nvGrpSpPr>
          <p:cNvPr id="2" name="Google Shape;260;p7">
            <a:extLst>
              <a:ext uri="{FF2B5EF4-FFF2-40B4-BE49-F238E27FC236}">
                <a16:creationId xmlns:a16="http://schemas.microsoft.com/office/drawing/2014/main" id="{8C75B8FA-E3FD-C2C1-E41C-39DBA3288693}"/>
              </a:ext>
            </a:extLst>
          </p:cNvPr>
          <p:cNvGrpSpPr/>
          <p:nvPr/>
        </p:nvGrpSpPr>
        <p:grpSpPr>
          <a:xfrm>
            <a:off x="-27028" y="6203556"/>
            <a:ext cx="12220940" cy="654444"/>
            <a:chOff x="-27028" y="6203556"/>
            <a:chExt cx="12220940" cy="654444"/>
          </a:xfrm>
        </p:grpSpPr>
        <p:sp>
          <p:nvSpPr>
            <p:cNvPr id="3" name="Google Shape;261;p7">
              <a:extLst>
                <a:ext uri="{FF2B5EF4-FFF2-40B4-BE49-F238E27FC236}">
                  <a16:creationId xmlns:a16="http://schemas.microsoft.com/office/drawing/2014/main" id="{A5300969-768F-70B8-C66B-6DC1215DE340}"/>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4" name="Google Shape;262;p7">
              <a:extLst>
                <a:ext uri="{FF2B5EF4-FFF2-40B4-BE49-F238E27FC236}">
                  <a16:creationId xmlns:a16="http://schemas.microsoft.com/office/drawing/2014/main" id="{5F8A8A46-3186-8655-678E-D25CB7E855BC}"/>
                </a:ext>
              </a:extLst>
            </p:cNvPr>
            <p:cNvGrpSpPr/>
            <p:nvPr/>
          </p:nvGrpSpPr>
          <p:grpSpPr>
            <a:xfrm>
              <a:off x="-27028" y="6203556"/>
              <a:ext cx="12220940" cy="502558"/>
              <a:chOff x="-27028" y="6203556"/>
              <a:chExt cx="12220940" cy="502558"/>
            </a:xfrm>
          </p:grpSpPr>
          <p:pic>
            <p:nvPicPr>
              <p:cNvPr id="5" name="Google Shape;263;p7">
                <a:extLst>
                  <a:ext uri="{FF2B5EF4-FFF2-40B4-BE49-F238E27FC236}">
                    <a16:creationId xmlns:a16="http://schemas.microsoft.com/office/drawing/2014/main" id="{92973E81-0A43-002F-EE17-D8945D22FCB8}"/>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6" name="Google Shape;264;p7">
                <a:extLst>
                  <a:ext uri="{FF2B5EF4-FFF2-40B4-BE49-F238E27FC236}">
                    <a16:creationId xmlns:a16="http://schemas.microsoft.com/office/drawing/2014/main" id="{DC50D5E3-5E9A-8288-C0B1-3A6166DA725A}"/>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pic>
        <p:nvPicPr>
          <p:cNvPr id="10" name="Graphic 9">
            <a:extLst>
              <a:ext uri="{FF2B5EF4-FFF2-40B4-BE49-F238E27FC236}">
                <a16:creationId xmlns:a16="http://schemas.microsoft.com/office/drawing/2014/main" id="{99147D70-D178-C4B3-A8F7-F55D0031C4B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171888" y="1417320"/>
            <a:ext cx="1848224" cy="1853316"/>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65"/>
                                        </p:tgtEl>
                                        <p:attrNameLst>
                                          <p:attrName>style.visibility</p:attrName>
                                        </p:attrNameLst>
                                      </p:cBhvr>
                                      <p:to>
                                        <p:strVal val="visible"/>
                                      </p:to>
                                    </p:set>
                                    <p:anim calcmode="lin" valueType="num">
                                      <p:cBhvr>
                                        <p:cTn id="7" dur="500" fill="hold"/>
                                        <p:tgtEl>
                                          <p:spTgt spid="365"/>
                                        </p:tgtEl>
                                        <p:attrNameLst>
                                          <p:attrName>ppt_w</p:attrName>
                                        </p:attrNameLst>
                                      </p:cBhvr>
                                      <p:tavLst>
                                        <p:tav tm="0">
                                          <p:val>
                                            <p:fltVal val="0"/>
                                          </p:val>
                                        </p:tav>
                                        <p:tav tm="100000">
                                          <p:val>
                                            <p:strVal val="#ppt_w"/>
                                          </p:val>
                                        </p:tav>
                                      </p:tavLst>
                                    </p:anim>
                                    <p:anim calcmode="lin" valueType="num">
                                      <p:cBhvr>
                                        <p:cTn id="8" dur="500" fill="hold"/>
                                        <p:tgtEl>
                                          <p:spTgt spid="365"/>
                                        </p:tgtEl>
                                        <p:attrNameLst>
                                          <p:attrName>ppt_h</p:attrName>
                                        </p:attrNameLst>
                                      </p:cBhvr>
                                      <p:tavLst>
                                        <p:tav tm="0">
                                          <p:val>
                                            <p:fltVal val="0"/>
                                          </p:val>
                                        </p:tav>
                                        <p:tav tm="100000">
                                          <p:val>
                                            <p:strVal val="#ppt_h"/>
                                          </p:val>
                                        </p:tav>
                                      </p:tavLst>
                                    </p:anim>
                                    <p:animEffect transition="in" filter="fade">
                                      <p:cBhvr>
                                        <p:cTn id="9" dur="500"/>
                                        <p:tgtEl>
                                          <p:spTgt spid="365"/>
                                        </p:tgtEl>
                                      </p:cBhvr>
                                    </p:animEffect>
                                  </p:childTnLst>
                                </p:cTn>
                              </p:par>
                              <p:par>
                                <p:cTn id="10" presetID="53" presetClass="entr" presetSubtype="16"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500" fill="hold"/>
                                        <p:tgtEl>
                                          <p:spTgt spid="10"/>
                                        </p:tgtEl>
                                        <p:attrNameLst>
                                          <p:attrName>ppt_w</p:attrName>
                                        </p:attrNameLst>
                                      </p:cBhvr>
                                      <p:tavLst>
                                        <p:tav tm="0">
                                          <p:val>
                                            <p:fltVal val="0"/>
                                          </p:val>
                                        </p:tav>
                                        <p:tav tm="100000">
                                          <p:val>
                                            <p:strVal val="#ppt_w"/>
                                          </p:val>
                                        </p:tav>
                                      </p:tavLst>
                                    </p:anim>
                                    <p:anim calcmode="lin" valueType="num">
                                      <p:cBhvr>
                                        <p:cTn id="13" dur="500" fill="hold"/>
                                        <p:tgtEl>
                                          <p:spTgt spid="10"/>
                                        </p:tgtEl>
                                        <p:attrNameLst>
                                          <p:attrName>ppt_h</p:attrName>
                                        </p:attrNameLst>
                                      </p:cBhvr>
                                      <p:tavLst>
                                        <p:tav tm="0">
                                          <p:val>
                                            <p:fltVal val="0"/>
                                          </p:val>
                                        </p:tav>
                                        <p:tav tm="100000">
                                          <p:val>
                                            <p:strVal val="#ppt_h"/>
                                          </p:val>
                                        </p:tav>
                                      </p:tavLst>
                                    </p:anim>
                                    <p:animEffect transition="in" filter="fade">
                                      <p:cBhvr>
                                        <p:cTn id="1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Google Shape;370;p23"/>
          <p:cNvSpPr txBox="1"/>
          <p:nvPr/>
        </p:nvSpPr>
        <p:spPr>
          <a:xfrm>
            <a:off x="2307061" y="3025626"/>
            <a:ext cx="7577879" cy="1200288"/>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18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This strategic management tool helps visualize and develop business models in a streamlined way, focusing on key elements like value propositions, customer relationships, and key activities, which are crucial for understanding scalability.</a:t>
            </a:r>
            <a:endParaRPr kumimoji="0" sz="14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sp>
        <p:nvSpPr>
          <p:cNvPr id="2" name="TextBox 1">
            <a:extLst>
              <a:ext uri="{FF2B5EF4-FFF2-40B4-BE49-F238E27FC236}">
                <a16:creationId xmlns:a16="http://schemas.microsoft.com/office/drawing/2014/main" id="{ECF6182C-25D4-9569-62F9-D216857A73FD}"/>
              </a:ext>
            </a:extLst>
          </p:cNvPr>
          <p:cNvSpPr txBox="1"/>
          <p:nvPr/>
        </p:nvSpPr>
        <p:spPr>
          <a:xfrm>
            <a:off x="2927431" y="2129913"/>
            <a:ext cx="6337138"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600" b="1" i="0" u="none" strike="noStrike" kern="0" cap="none" spc="0" normalizeH="0" baseline="0" noProof="0" dirty="0">
                <a:ln>
                  <a:noFill/>
                </a:ln>
                <a:solidFill>
                  <a:srgbClr val="FFC000"/>
                </a:solidFill>
                <a:effectLst/>
                <a:uLnTx/>
                <a:uFillTx/>
                <a:latin typeface="Poppins"/>
                <a:ea typeface="Poppins"/>
                <a:cs typeface="Poppins"/>
                <a:sym typeface="Poppins"/>
              </a:rPr>
              <a:t>BUSINESS MODEL CANVAS</a:t>
            </a:r>
            <a:endParaRPr kumimoji="0" lang="en-ZA" sz="3600" b="1" i="0" u="none" strike="noStrike" kern="0" cap="none" spc="0" normalizeH="0" baseline="0" noProof="0" dirty="0">
              <a:ln>
                <a:noFill/>
              </a:ln>
              <a:solidFill>
                <a:srgbClr val="FFC000"/>
              </a:solidFill>
              <a:effectLst/>
              <a:uLnTx/>
              <a:uFillTx/>
              <a:latin typeface="Arial"/>
              <a:cs typeface="Arial"/>
              <a:sym typeface="Arial"/>
            </a:endParaRPr>
          </a:p>
        </p:txBody>
      </p:sp>
      <p:grpSp>
        <p:nvGrpSpPr>
          <p:cNvPr id="3" name="Google Shape;260;p7">
            <a:extLst>
              <a:ext uri="{FF2B5EF4-FFF2-40B4-BE49-F238E27FC236}">
                <a16:creationId xmlns:a16="http://schemas.microsoft.com/office/drawing/2014/main" id="{0FDE66CC-AEDA-DF20-E9AA-586C072EAD41}"/>
              </a:ext>
            </a:extLst>
          </p:cNvPr>
          <p:cNvGrpSpPr/>
          <p:nvPr/>
        </p:nvGrpSpPr>
        <p:grpSpPr>
          <a:xfrm>
            <a:off x="-27028" y="6203556"/>
            <a:ext cx="12220940" cy="654444"/>
            <a:chOff x="-27028" y="6203556"/>
            <a:chExt cx="12220940" cy="654444"/>
          </a:xfrm>
        </p:grpSpPr>
        <p:sp>
          <p:nvSpPr>
            <p:cNvPr id="4" name="Google Shape;261;p7">
              <a:extLst>
                <a:ext uri="{FF2B5EF4-FFF2-40B4-BE49-F238E27FC236}">
                  <a16:creationId xmlns:a16="http://schemas.microsoft.com/office/drawing/2014/main" id="{AF0F616E-6FA2-F500-4B1D-38C75BC462BC}"/>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5" name="Google Shape;262;p7">
              <a:extLst>
                <a:ext uri="{FF2B5EF4-FFF2-40B4-BE49-F238E27FC236}">
                  <a16:creationId xmlns:a16="http://schemas.microsoft.com/office/drawing/2014/main" id="{ACC3D821-254B-F5DA-840A-F5A5D632D34B}"/>
                </a:ext>
              </a:extLst>
            </p:cNvPr>
            <p:cNvGrpSpPr/>
            <p:nvPr/>
          </p:nvGrpSpPr>
          <p:grpSpPr>
            <a:xfrm>
              <a:off x="-27028" y="6203556"/>
              <a:ext cx="12220940" cy="502558"/>
              <a:chOff x="-27028" y="6203556"/>
              <a:chExt cx="12220940" cy="502558"/>
            </a:xfrm>
          </p:grpSpPr>
          <p:pic>
            <p:nvPicPr>
              <p:cNvPr id="6" name="Google Shape;263;p7">
                <a:extLst>
                  <a:ext uri="{FF2B5EF4-FFF2-40B4-BE49-F238E27FC236}">
                    <a16:creationId xmlns:a16="http://schemas.microsoft.com/office/drawing/2014/main" id="{E9688339-A209-E6E4-5DCB-6F0FFF4E84B5}"/>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7" name="Google Shape;264;p7">
                <a:extLst>
                  <a:ext uri="{FF2B5EF4-FFF2-40B4-BE49-F238E27FC236}">
                    <a16:creationId xmlns:a16="http://schemas.microsoft.com/office/drawing/2014/main" id="{4F6C6D44-A218-6D2C-0473-D534944B09D8}"/>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70"/>
                                        </p:tgtEl>
                                        <p:attrNameLst>
                                          <p:attrName>style.visibility</p:attrName>
                                        </p:attrNameLst>
                                      </p:cBhvr>
                                      <p:to>
                                        <p:strVal val="visible"/>
                                      </p:to>
                                    </p:set>
                                    <p:animEffect transition="in" filter="wipe(down)">
                                      <p:cBhvr>
                                        <p:cTn id="13" dur="500"/>
                                        <p:tgtEl>
                                          <p:spTgt spid="3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0" grpId="0"/>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375"/>
        <p:cNvGrpSpPr/>
        <p:nvPr/>
      </p:nvGrpSpPr>
      <p:grpSpPr>
        <a:xfrm>
          <a:off x="0" y="0"/>
          <a:ext cx="0" cy="0"/>
          <a:chOff x="0" y="0"/>
          <a:chExt cx="0" cy="0"/>
        </a:xfrm>
      </p:grpSpPr>
      <p:sp>
        <p:nvSpPr>
          <p:cNvPr id="2" name="TextBox 1">
            <a:extLst>
              <a:ext uri="{FF2B5EF4-FFF2-40B4-BE49-F238E27FC236}">
                <a16:creationId xmlns:a16="http://schemas.microsoft.com/office/drawing/2014/main" id="{4491B673-BC77-2002-2450-D06110D55453}"/>
              </a:ext>
            </a:extLst>
          </p:cNvPr>
          <p:cNvSpPr txBox="1"/>
          <p:nvPr/>
        </p:nvSpPr>
        <p:spPr>
          <a:xfrm>
            <a:off x="443695" y="1872104"/>
            <a:ext cx="2681469"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600" b="1" i="0" u="none" strike="noStrike" kern="0" cap="none" spc="0" normalizeH="0" baseline="0" noProof="0" dirty="0">
                <a:ln>
                  <a:noFill/>
                </a:ln>
                <a:solidFill>
                  <a:srgbClr val="FFC000"/>
                </a:solidFill>
                <a:effectLst/>
                <a:uLnTx/>
                <a:uFillTx/>
                <a:latin typeface="Poppins"/>
                <a:ea typeface="Poppins"/>
                <a:cs typeface="Poppins"/>
                <a:sym typeface="Poppins"/>
              </a:rPr>
              <a:t>BUSINESS MODEL CANVAS</a:t>
            </a:r>
          </a:p>
        </p:txBody>
      </p:sp>
      <p:grpSp>
        <p:nvGrpSpPr>
          <p:cNvPr id="3" name="Google Shape;260;p7">
            <a:extLst>
              <a:ext uri="{FF2B5EF4-FFF2-40B4-BE49-F238E27FC236}">
                <a16:creationId xmlns:a16="http://schemas.microsoft.com/office/drawing/2014/main" id="{80960C88-FFE5-BCAE-8305-96C80AD6F718}"/>
              </a:ext>
            </a:extLst>
          </p:cNvPr>
          <p:cNvGrpSpPr/>
          <p:nvPr/>
        </p:nvGrpSpPr>
        <p:grpSpPr>
          <a:xfrm>
            <a:off x="-27028" y="6203556"/>
            <a:ext cx="12220940" cy="654444"/>
            <a:chOff x="-27028" y="6203556"/>
            <a:chExt cx="12220940" cy="654444"/>
          </a:xfrm>
        </p:grpSpPr>
        <p:sp>
          <p:nvSpPr>
            <p:cNvPr id="4" name="Google Shape;261;p7">
              <a:extLst>
                <a:ext uri="{FF2B5EF4-FFF2-40B4-BE49-F238E27FC236}">
                  <a16:creationId xmlns:a16="http://schemas.microsoft.com/office/drawing/2014/main" id="{69C05974-1C00-AFC2-A51C-D1E2690AB01A}"/>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5" name="Google Shape;262;p7">
              <a:extLst>
                <a:ext uri="{FF2B5EF4-FFF2-40B4-BE49-F238E27FC236}">
                  <a16:creationId xmlns:a16="http://schemas.microsoft.com/office/drawing/2014/main" id="{5D114DB6-CABC-EAD8-1634-05F680882D78}"/>
                </a:ext>
              </a:extLst>
            </p:cNvPr>
            <p:cNvGrpSpPr/>
            <p:nvPr/>
          </p:nvGrpSpPr>
          <p:grpSpPr>
            <a:xfrm>
              <a:off x="-27028" y="6203556"/>
              <a:ext cx="12220940" cy="502558"/>
              <a:chOff x="-27028" y="6203556"/>
              <a:chExt cx="12220940" cy="502558"/>
            </a:xfrm>
          </p:grpSpPr>
          <p:pic>
            <p:nvPicPr>
              <p:cNvPr id="6" name="Google Shape;263;p7">
                <a:extLst>
                  <a:ext uri="{FF2B5EF4-FFF2-40B4-BE49-F238E27FC236}">
                    <a16:creationId xmlns:a16="http://schemas.microsoft.com/office/drawing/2014/main" id="{3FF8D3E4-2BB2-33FA-B81A-54A18E307B96}"/>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7" name="Google Shape;264;p7">
                <a:extLst>
                  <a:ext uri="{FF2B5EF4-FFF2-40B4-BE49-F238E27FC236}">
                    <a16:creationId xmlns:a16="http://schemas.microsoft.com/office/drawing/2014/main" id="{F97948D1-5929-E423-FEBF-515E522A8448}"/>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pic>
        <p:nvPicPr>
          <p:cNvPr id="11" name="Graphic 10">
            <a:extLst>
              <a:ext uri="{FF2B5EF4-FFF2-40B4-BE49-F238E27FC236}">
                <a16:creationId xmlns:a16="http://schemas.microsoft.com/office/drawing/2014/main" id="{FAFA9E5B-8747-2D39-5443-DFDA3EFC76C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998728" y="258747"/>
            <a:ext cx="7749577" cy="5669844"/>
          </a:xfrm>
          <a:prstGeom prst="rect">
            <a:avLst/>
          </a:prstGeom>
        </p:spPr>
      </p:pic>
      <p:sp>
        <p:nvSpPr>
          <p:cNvPr id="12" name="Google Shape;365;p22">
            <a:extLst>
              <a:ext uri="{FF2B5EF4-FFF2-40B4-BE49-F238E27FC236}">
                <a16:creationId xmlns:a16="http://schemas.microsoft.com/office/drawing/2014/main" id="{6D461C03-F3E3-0E1C-D245-32027236E53C}"/>
              </a:ext>
            </a:extLst>
          </p:cNvPr>
          <p:cNvSpPr txBox="1"/>
          <p:nvPr/>
        </p:nvSpPr>
        <p:spPr>
          <a:xfrm>
            <a:off x="443695" y="3677354"/>
            <a:ext cx="3652536" cy="46162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prstClr val="white"/>
                </a:solidFill>
                <a:effectLst/>
                <a:uLnTx/>
                <a:uFillTx/>
                <a:latin typeface="Poppins"/>
                <a:cs typeface="Poppins"/>
                <a:sym typeface="Poppins"/>
              </a:rPr>
              <a:t>Source: </a:t>
            </a:r>
            <a:r>
              <a:rPr kumimoji="0" lang="en-US" sz="1200" b="0" i="0" u="none" strike="noStrike" kern="0" cap="none" spc="0" normalizeH="0" baseline="0" noProof="0" dirty="0" err="1">
                <a:ln>
                  <a:noFill/>
                </a:ln>
                <a:solidFill>
                  <a:prstClr val="white"/>
                </a:solidFill>
                <a:effectLst/>
                <a:uLnTx/>
                <a:uFillTx/>
                <a:latin typeface="Poppins"/>
                <a:cs typeface="Poppins"/>
                <a:sym typeface="Poppins"/>
              </a:rPr>
              <a:t>Strategyzer</a:t>
            </a:r>
            <a:r>
              <a:rPr kumimoji="0" lang="en-US" sz="1200" b="0" i="0" u="none" strike="noStrike" kern="0" cap="none" spc="0" normalizeH="0" baseline="0" noProof="0" dirty="0">
                <a:ln>
                  <a:noFill/>
                </a:ln>
                <a:solidFill>
                  <a:prstClr val="white"/>
                </a:solidFill>
                <a:effectLst/>
                <a:uLnTx/>
                <a:uFillTx/>
                <a:latin typeface="Poppins"/>
                <a:cs typeface="Poppins"/>
                <a:sym typeface="Poppins"/>
              </a:rPr>
              <a:t> AG</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prstClr val="white"/>
                </a:solidFill>
                <a:effectLst/>
                <a:uLnTx/>
                <a:uFillTx/>
                <a:latin typeface="Poppins"/>
                <a:cs typeface="Poppins"/>
                <a:sym typeface="Poppins"/>
              </a:rPr>
              <a:t>www.strategyzer.com</a:t>
            </a:r>
            <a:endParaRPr kumimoji="0" sz="105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2" name="Google Shape;382;p25"/>
          <p:cNvSpPr/>
          <p:nvPr/>
        </p:nvSpPr>
        <p:spPr>
          <a:xfrm>
            <a:off x="13011321" y="-2434345"/>
            <a:ext cx="3924299" cy="2318656"/>
          </a:xfrm>
          <a:prstGeom prst="rect">
            <a:avLst/>
          </a:prstGeom>
          <a:solidFill>
            <a:srgbClr val="FF0000"/>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0" i="0" u="none" strike="noStrike" kern="0" cap="none" spc="0" normalizeH="0" baseline="0" noProof="0">
                <a:ln>
                  <a:noFill/>
                </a:ln>
                <a:solidFill>
                  <a:prstClr val="white"/>
                </a:solidFill>
                <a:effectLst/>
                <a:uLnTx/>
                <a:uFillTx/>
                <a:latin typeface="Poppins"/>
                <a:ea typeface="Poppins"/>
                <a:cs typeface="Poppins"/>
                <a:sym typeface="Poppins"/>
              </a:rPr>
              <a:t>SLIDE BREAKER: THE LEAN STARTUP MODEL</a:t>
            </a:r>
            <a:endParaRPr kumimoji="0" sz="1800" b="0" i="0" u="none" strike="noStrike" kern="0" cap="none" spc="0" normalizeH="0" baseline="0" noProof="0">
              <a:ln>
                <a:noFill/>
              </a:ln>
              <a:solidFill>
                <a:prstClr val="white"/>
              </a:solidFill>
              <a:effectLst/>
              <a:uLnTx/>
              <a:uFillTx/>
              <a:latin typeface="Poppins"/>
              <a:ea typeface="Poppins"/>
              <a:cs typeface="Poppins"/>
              <a:sym typeface="Poppins"/>
            </a:endParaRPr>
          </a:p>
        </p:txBody>
      </p:sp>
      <p:sp>
        <p:nvSpPr>
          <p:cNvPr id="3" name="Google Shape;370;p23">
            <a:extLst>
              <a:ext uri="{FF2B5EF4-FFF2-40B4-BE49-F238E27FC236}">
                <a16:creationId xmlns:a16="http://schemas.microsoft.com/office/drawing/2014/main" id="{6853AA77-FED9-D8D7-A4D8-117FD20C78E9}"/>
              </a:ext>
            </a:extLst>
          </p:cNvPr>
          <p:cNvSpPr txBox="1"/>
          <p:nvPr/>
        </p:nvSpPr>
        <p:spPr>
          <a:xfrm>
            <a:off x="2307061" y="3025626"/>
            <a:ext cx="7577879" cy="1200288"/>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Developed by Eric Ries, this model emphasizes rapid iterative testing and learning to refine product-market fit. Its agile approach allows businesses to scale effectively by quickly adapting to feedback and changes</a:t>
            </a:r>
            <a:endParaRPr kumimoji="0" lang="en-US" sz="18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sp>
        <p:nvSpPr>
          <p:cNvPr id="4" name="TextBox 3">
            <a:extLst>
              <a:ext uri="{FF2B5EF4-FFF2-40B4-BE49-F238E27FC236}">
                <a16:creationId xmlns:a16="http://schemas.microsoft.com/office/drawing/2014/main" id="{5A2343C5-FF1C-2234-2768-9BA4BAE232DA}"/>
              </a:ext>
            </a:extLst>
          </p:cNvPr>
          <p:cNvSpPr txBox="1"/>
          <p:nvPr/>
        </p:nvSpPr>
        <p:spPr>
          <a:xfrm>
            <a:off x="2927431" y="2129913"/>
            <a:ext cx="6337138"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600" b="1" i="0" u="none" strike="noStrike" kern="0" cap="none" spc="0" normalizeH="0" baseline="0" noProof="0" dirty="0">
                <a:ln>
                  <a:noFill/>
                </a:ln>
                <a:solidFill>
                  <a:srgbClr val="FFC000"/>
                </a:solidFill>
                <a:effectLst/>
                <a:uLnTx/>
                <a:uFillTx/>
                <a:latin typeface="Poppins"/>
                <a:ea typeface="Poppins"/>
                <a:cs typeface="Poppins"/>
                <a:sym typeface="Poppins"/>
              </a:rPr>
              <a:t>THE LEAN STARTUP MODEL</a:t>
            </a:r>
            <a:endParaRPr kumimoji="0" lang="en-ZA" sz="3600" b="1" i="0" u="none" strike="noStrike" kern="0" cap="none" spc="0" normalizeH="0" baseline="0" noProof="0" dirty="0">
              <a:ln>
                <a:noFill/>
              </a:ln>
              <a:solidFill>
                <a:srgbClr val="FFC000"/>
              </a:solidFill>
              <a:effectLst/>
              <a:uLnTx/>
              <a:uFillTx/>
              <a:latin typeface="Arial"/>
              <a:cs typeface="Arial"/>
              <a:sym typeface="Arial"/>
            </a:endParaRPr>
          </a:p>
        </p:txBody>
      </p:sp>
      <p:grpSp>
        <p:nvGrpSpPr>
          <p:cNvPr id="5" name="Google Shape;260;p7">
            <a:extLst>
              <a:ext uri="{FF2B5EF4-FFF2-40B4-BE49-F238E27FC236}">
                <a16:creationId xmlns:a16="http://schemas.microsoft.com/office/drawing/2014/main" id="{416D9AF0-7AFF-E4F8-7DB3-6BA376E868A1}"/>
              </a:ext>
            </a:extLst>
          </p:cNvPr>
          <p:cNvGrpSpPr/>
          <p:nvPr/>
        </p:nvGrpSpPr>
        <p:grpSpPr>
          <a:xfrm>
            <a:off x="-27028" y="6203556"/>
            <a:ext cx="12220940" cy="654444"/>
            <a:chOff x="-27028" y="6203556"/>
            <a:chExt cx="12220940" cy="654444"/>
          </a:xfrm>
        </p:grpSpPr>
        <p:sp>
          <p:nvSpPr>
            <p:cNvPr id="6" name="Google Shape;261;p7">
              <a:extLst>
                <a:ext uri="{FF2B5EF4-FFF2-40B4-BE49-F238E27FC236}">
                  <a16:creationId xmlns:a16="http://schemas.microsoft.com/office/drawing/2014/main" id="{3ACE2422-184D-91FC-8DD6-9C47B53CE930}"/>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7" name="Google Shape;262;p7">
              <a:extLst>
                <a:ext uri="{FF2B5EF4-FFF2-40B4-BE49-F238E27FC236}">
                  <a16:creationId xmlns:a16="http://schemas.microsoft.com/office/drawing/2014/main" id="{A33F15AC-7DFE-ED3B-5F30-6E6EC634220C}"/>
                </a:ext>
              </a:extLst>
            </p:cNvPr>
            <p:cNvGrpSpPr/>
            <p:nvPr/>
          </p:nvGrpSpPr>
          <p:grpSpPr>
            <a:xfrm>
              <a:off x="-27028" y="6203556"/>
              <a:ext cx="12220940" cy="502558"/>
              <a:chOff x="-27028" y="6203556"/>
              <a:chExt cx="12220940" cy="502558"/>
            </a:xfrm>
          </p:grpSpPr>
          <p:pic>
            <p:nvPicPr>
              <p:cNvPr id="8" name="Google Shape;263;p7">
                <a:extLst>
                  <a:ext uri="{FF2B5EF4-FFF2-40B4-BE49-F238E27FC236}">
                    <a16:creationId xmlns:a16="http://schemas.microsoft.com/office/drawing/2014/main" id="{84E4CF05-B4B8-FC5B-69DE-412A4685FA7A}"/>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9" name="Google Shape;264;p7">
                <a:extLst>
                  <a:ext uri="{FF2B5EF4-FFF2-40B4-BE49-F238E27FC236}">
                    <a16:creationId xmlns:a16="http://schemas.microsoft.com/office/drawing/2014/main" id="{8FBA976F-EA59-F308-D62F-1D44730A3D1D}"/>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down)">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386"/>
        <p:cNvGrpSpPr/>
        <p:nvPr/>
      </p:nvGrpSpPr>
      <p:grpSpPr>
        <a:xfrm>
          <a:off x="0" y="0"/>
          <a:ext cx="0" cy="0"/>
          <a:chOff x="0" y="0"/>
          <a:chExt cx="0" cy="0"/>
        </a:xfrm>
      </p:grpSpPr>
      <p:grpSp>
        <p:nvGrpSpPr>
          <p:cNvPr id="37" name="Group 36">
            <a:extLst>
              <a:ext uri="{FF2B5EF4-FFF2-40B4-BE49-F238E27FC236}">
                <a16:creationId xmlns:a16="http://schemas.microsoft.com/office/drawing/2014/main" id="{F1733D5B-B2F9-7C19-AF6E-3B9334D6063F}"/>
              </a:ext>
            </a:extLst>
          </p:cNvPr>
          <p:cNvGrpSpPr/>
          <p:nvPr/>
        </p:nvGrpSpPr>
        <p:grpSpPr>
          <a:xfrm>
            <a:off x="4904052" y="795436"/>
            <a:ext cx="5702252" cy="4692265"/>
            <a:chOff x="2615878" y="768607"/>
            <a:chExt cx="6352884" cy="5227657"/>
          </a:xfrm>
        </p:grpSpPr>
        <p:sp>
          <p:nvSpPr>
            <p:cNvPr id="2" name="Oval 1">
              <a:extLst>
                <a:ext uri="{FF2B5EF4-FFF2-40B4-BE49-F238E27FC236}">
                  <a16:creationId xmlns:a16="http://schemas.microsoft.com/office/drawing/2014/main" id="{81EB70EE-AA4A-FD85-A285-3A2F926D5AAD}"/>
                </a:ext>
              </a:extLst>
            </p:cNvPr>
            <p:cNvSpPr/>
            <p:nvPr/>
          </p:nvSpPr>
          <p:spPr>
            <a:xfrm>
              <a:off x="4989468" y="768607"/>
              <a:ext cx="1755161" cy="175516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ZA" sz="2400" b="1" i="0" u="none" strike="noStrike" kern="0" cap="none" spc="0" normalizeH="0" baseline="0" noProof="0" dirty="0">
                  <a:ln>
                    <a:noFill/>
                  </a:ln>
                  <a:solidFill>
                    <a:prstClr val="white"/>
                  </a:solidFill>
                  <a:effectLst/>
                  <a:uLnTx/>
                  <a:uFillTx/>
                  <a:latin typeface="Poppins"/>
                  <a:ea typeface="+mn-ea"/>
                  <a:cs typeface="+mn-cs"/>
                  <a:sym typeface="Arial"/>
                </a:rPr>
                <a:t>IDEAS</a:t>
              </a:r>
            </a:p>
          </p:txBody>
        </p:sp>
        <p:sp>
          <p:nvSpPr>
            <p:cNvPr id="3" name="Oval 2">
              <a:extLst>
                <a:ext uri="{FF2B5EF4-FFF2-40B4-BE49-F238E27FC236}">
                  <a16:creationId xmlns:a16="http://schemas.microsoft.com/office/drawing/2014/main" id="{A295EC20-D6A1-B6AC-3BB0-BA673EFACB86}"/>
                </a:ext>
              </a:extLst>
            </p:cNvPr>
            <p:cNvSpPr/>
            <p:nvPr/>
          </p:nvSpPr>
          <p:spPr>
            <a:xfrm>
              <a:off x="3631917" y="3456651"/>
              <a:ext cx="1755161" cy="175516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ZA" sz="2400" b="1" i="0" u="none" strike="noStrike" kern="0" cap="none" spc="0" normalizeH="0" baseline="0" noProof="0" dirty="0">
                  <a:ln>
                    <a:noFill/>
                  </a:ln>
                  <a:solidFill>
                    <a:prstClr val="white"/>
                  </a:solidFill>
                  <a:effectLst/>
                  <a:uLnTx/>
                  <a:uFillTx/>
                  <a:latin typeface="Poppins"/>
                  <a:ea typeface="+mn-ea"/>
                  <a:cs typeface="+mn-cs"/>
                  <a:sym typeface="Arial"/>
                </a:rPr>
                <a:t>DATA</a:t>
              </a:r>
            </a:p>
          </p:txBody>
        </p:sp>
        <p:sp>
          <p:nvSpPr>
            <p:cNvPr id="4" name="Oval 3">
              <a:extLst>
                <a:ext uri="{FF2B5EF4-FFF2-40B4-BE49-F238E27FC236}">
                  <a16:creationId xmlns:a16="http://schemas.microsoft.com/office/drawing/2014/main" id="{1D4694AA-1732-EC51-28BE-AC8E4EF91096}"/>
                </a:ext>
              </a:extLst>
            </p:cNvPr>
            <p:cNvSpPr/>
            <p:nvPr/>
          </p:nvSpPr>
          <p:spPr>
            <a:xfrm>
              <a:off x="6347020" y="3456651"/>
              <a:ext cx="1755161" cy="175516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ZA" sz="1400" b="1" i="0" u="none" strike="noStrike" kern="0" cap="none" spc="0" normalizeH="0" baseline="0" noProof="0" dirty="0">
                  <a:ln>
                    <a:noFill/>
                  </a:ln>
                  <a:solidFill>
                    <a:prstClr val="white"/>
                  </a:solidFill>
                  <a:effectLst/>
                  <a:uLnTx/>
                  <a:uFillTx/>
                  <a:latin typeface="Poppins"/>
                  <a:ea typeface="+mn-ea"/>
                  <a:cs typeface="+mn-cs"/>
                  <a:sym typeface="Arial"/>
                </a:rPr>
                <a:t>PRODUCT</a:t>
              </a:r>
              <a:endParaRPr kumimoji="0" lang="en-ZA" sz="1600" b="1" i="0" u="none" strike="noStrike" kern="0" cap="none" spc="0" normalizeH="0" baseline="0" noProof="0" dirty="0">
                <a:ln>
                  <a:noFill/>
                </a:ln>
                <a:solidFill>
                  <a:prstClr val="white"/>
                </a:solidFill>
                <a:effectLst/>
                <a:uLnTx/>
                <a:uFillTx/>
                <a:latin typeface="Poppins"/>
                <a:ea typeface="+mn-ea"/>
                <a:cs typeface="+mn-cs"/>
                <a:sym typeface="Arial"/>
              </a:endParaRPr>
            </a:p>
          </p:txBody>
        </p:sp>
        <p:cxnSp>
          <p:nvCxnSpPr>
            <p:cNvPr id="9" name="Straight Arrow Connector 8">
              <a:extLst>
                <a:ext uri="{FF2B5EF4-FFF2-40B4-BE49-F238E27FC236}">
                  <a16:creationId xmlns:a16="http://schemas.microsoft.com/office/drawing/2014/main" id="{C795764F-3A4E-EF80-8EBD-F07034426177}"/>
                </a:ext>
              </a:extLst>
            </p:cNvPr>
            <p:cNvCxnSpPr>
              <a:stCxn id="3" idx="0"/>
              <a:endCxn id="2" idx="3"/>
            </p:cNvCxnSpPr>
            <p:nvPr/>
          </p:nvCxnSpPr>
          <p:spPr>
            <a:xfrm flipV="1">
              <a:off x="4509498" y="2266731"/>
              <a:ext cx="737007" cy="11899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3C90703-2E0B-DB8D-8F88-05C7DEED5982}"/>
                </a:ext>
              </a:extLst>
            </p:cNvPr>
            <p:cNvCxnSpPr>
              <a:stCxn id="2" idx="5"/>
              <a:endCxn id="4" idx="0"/>
            </p:cNvCxnSpPr>
            <p:nvPr/>
          </p:nvCxnSpPr>
          <p:spPr>
            <a:xfrm>
              <a:off x="6487592" y="2266731"/>
              <a:ext cx="737009" cy="11899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6BF75EA8-0466-00D5-F4AE-179545B35BB7}"/>
                </a:ext>
              </a:extLst>
            </p:cNvPr>
            <p:cNvCxnSpPr>
              <a:cxnSpLocks/>
              <a:stCxn id="4" idx="2"/>
              <a:endCxn id="3" idx="6"/>
            </p:cNvCxnSpPr>
            <p:nvPr/>
          </p:nvCxnSpPr>
          <p:spPr>
            <a:xfrm flipH="1">
              <a:off x="5387078" y="4334232"/>
              <a:ext cx="95994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1172D256-8D1D-04B6-D709-EDC25AE3F98F}"/>
                </a:ext>
              </a:extLst>
            </p:cNvPr>
            <p:cNvSpPr/>
            <p:nvPr/>
          </p:nvSpPr>
          <p:spPr>
            <a:xfrm>
              <a:off x="2615878" y="2042160"/>
              <a:ext cx="1723010" cy="655320"/>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ZA" sz="1400" b="1" i="0" u="none" strike="noStrike" kern="0" cap="none" spc="0" normalizeH="0" baseline="0" noProof="0" dirty="0">
                  <a:ln>
                    <a:noFill/>
                  </a:ln>
                  <a:solidFill>
                    <a:prstClr val="white"/>
                  </a:solidFill>
                  <a:effectLst/>
                  <a:uLnTx/>
                  <a:uFillTx/>
                  <a:latin typeface="Poppins"/>
                  <a:ea typeface="+mn-ea"/>
                  <a:cs typeface="+mn-cs"/>
                  <a:sym typeface="Arial"/>
                </a:rPr>
                <a:t>LEAN</a:t>
              </a:r>
            </a:p>
          </p:txBody>
        </p:sp>
        <p:sp>
          <p:nvSpPr>
            <p:cNvPr id="35" name="Rectangle 34">
              <a:extLst>
                <a:ext uri="{FF2B5EF4-FFF2-40B4-BE49-F238E27FC236}">
                  <a16:creationId xmlns:a16="http://schemas.microsoft.com/office/drawing/2014/main" id="{17505F44-A500-7326-3CE7-FF6F3CDC7111}"/>
                </a:ext>
              </a:extLst>
            </p:cNvPr>
            <p:cNvSpPr/>
            <p:nvPr/>
          </p:nvSpPr>
          <p:spPr>
            <a:xfrm>
              <a:off x="7245752" y="2042160"/>
              <a:ext cx="1723010" cy="655320"/>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ZA" sz="1400" b="1" i="0" u="none" strike="noStrike" kern="0" cap="none" spc="0" normalizeH="0" baseline="0" noProof="0" dirty="0">
                  <a:ln>
                    <a:noFill/>
                  </a:ln>
                  <a:solidFill>
                    <a:prstClr val="white"/>
                  </a:solidFill>
                  <a:effectLst/>
                  <a:uLnTx/>
                  <a:uFillTx/>
                  <a:latin typeface="Poppins"/>
                  <a:ea typeface="+mn-ea"/>
                  <a:cs typeface="+mn-cs"/>
                  <a:sym typeface="Arial"/>
                </a:rPr>
                <a:t>BUILD</a:t>
              </a:r>
            </a:p>
          </p:txBody>
        </p:sp>
        <p:sp>
          <p:nvSpPr>
            <p:cNvPr id="36" name="Rectangle 35">
              <a:extLst>
                <a:ext uri="{FF2B5EF4-FFF2-40B4-BE49-F238E27FC236}">
                  <a16:creationId xmlns:a16="http://schemas.microsoft.com/office/drawing/2014/main" id="{1E26A13A-2DE6-8443-4779-85FEE053ED1C}"/>
                </a:ext>
              </a:extLst>
            </p:cNvPr>
            <p:cNvSpPr/>
            <p:nvPr/>
          </p:nvSpPr>
          <p:spPr>
            <a:xfrm>
              <a:off x="5162309" y="5340944"/>
              <a:ext cx="1723010" cy="655320"/>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ZA" sz="1400" b="1" i="0" u="none" strike="noStrike" kern="0" cap="none" spc="0" normalizeH="0" baseline="0" noProof="0" dirty="0">
                  <a:ln>
                    <a:noFill/>
                  </a:ln>
                  <a:solidFill>
                    <a:prstClr val="white"/>
                  </a:solidFill>
                  <a:effectLst/>
                  <a:uLnTx/>
                  <a:uFillTx/>
                  <a:latin typeface="Poppins"/>
                  <a:ea typeface="+mn-ea"/>
                  <a:cs typeface="+mn-cs"/>
                  <a:sym typeface="Arial"/>
                </a:rPr>
                <a:t>MEASURE</a:t>
              </a:r>
            </a:p>
          </p:txBody>
        </p:sp>
      </p:grpSp>
      <p:grpSp>
        <p:nvGrpSpPr>
          <p:cNvPr id="43" name="Google Shape;260;p7">
            <a:extLst>
              <a:ext uri="{FF2B5EF4-FFF2-40B4-BE49-F238E27FC236}">
                <a16:creationId xmlns:a16="http://schemas.microsoft.com/office/drawing/2014/main" id="{B8E91CDC-6EA6-7585-7389-3C5526348345}"/>
              </a:ext>
            </a:extLst>
          </p:cNvPr>
          <p:cNvGrpSpPr/>
          <p:nvPr/>
        </p:nvGrpSpPr>
        <p:grpSpPr>
          <a:xfrm>
            <a:off x="-27028" y="6203556"/>
            <a:ext cx="12220940" cy="654444"/>
            <a:chOff x="-27028" y="6203556"/>
            <a:chExt cx="12220940" cy="654444"/>
          </a:xfrm>
        </p:grpSpPr>
        <p:sp>
          <p:nvSpPr>
            <p:cNvPr id="44" name="Google Shape;261;p7">
              <a:extLst>
                <a:ext uri="{FF2B5EF4-FFF2-40B4-BE49-F238E27FC236}">
                  <a16:creationId xmlns:a16="http://schemas.microsoft.com/office/drawing/2014/main" id="{04961C16-A5D3-0CC4-007C-D4152689A40E}"/>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45" name="Google Shape;262;p7">
              <a:extLst>
                <a:ext uri="{FF2B5EF4-FFF2-40B4-BE49-F238E27FC236}">
                  <a16:creationId xmlns:a16="http://schemas.microsoft.com/office/drawing/2014/main" id="{A07AB0FA-DA94-C231-1ED5-46DF690D5DAD}"/>
                </a:ext>
              </a:extLst>
            </p:cNvPr>
            <p:cNvGrpSpPr/>
            <p:nvPr/>
          </p:nvGrpSpPr>
          <p:grpSpPr>
            <a:xfrm>
              <a:off x="-27028" y="6203556"/>
              <a:ext cx="12220940" cy="502558"/>
              <a:chOff x="-27028" y="6203556"/>
              <a:chExt cx="12220940" cy="502558"/>
            </a:xfrm>
          </p:grpSpPr>
          <p:pic>
            <p:nvPicPr>
              <p:cNvPr id="46" name="Google Shape;263;p7">
                <a:extLst>
                  <a:ext uri="{FF2B5EF4-FFF2-40B4-BE49-F238E27FC236}">
                    <a16:creationId xmlns:a16="http://schemas.microsoft.com/office/drawing/2014/main" id="{DC96D3C9-E60B-FC1A-3769-AECEEB7170B2}"/>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47" name="Google Shape;264;p7">
                <a:extLst>
                  <a:ext uri="{FF2B5EF4-FFF2-40B4-BE49-F238E27FC236}">
                    <a16:creationId xmlns:a16="http://schemas.microsoft.com/office/drawing/2014/main" id="{CCA1751A-7114-8F04-78AC-8FB5F3E34B7D}"/>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
        <p:nvSpPr>
          <p:cNvPr id="48" name="TextBox 47">
            <a:extLst>
              <a:ext uri="{FF2B5EF4-FFF2-40B4-BE49-F238E27FC236}">
                <a16:creationId xmlns:a16="http://schemas.microsoft.com/office/drawing/2014/main" id="{086EF1EB-DE23-AE42-05BD-21842ACEB172}"/>
              </a:ext>
            </a:extLst>
          </p:cNvPr>
          <p:cNvSpPr txBox="1"/>
          <p:nvPr/>
        </p:nvSpPr>
        <p:spPr>
          <a:xfrm>
            <a:off x="4253030" y="1138615"/>
            <a:ext cx="2681469"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prstClr val="white"/>
                </a:solidFill>
                <a:effectLst/>
                <a:uLnTx/>
                <a:uFillTx/>
                <a:latin typeface="Poppins"/>
                <a:ea typeface="Poppins"/>
                <a:cs typeface="Poppins"/>
                <a:sym typeface="Poppins"/>
              </a:rPr>
              <a:t>Maximal amount of lessons</a:t>
            </a:r>
            <a:endParaRPr kumimoji="0" lang="en-ZA" sz="1400" b="1" i="0" u="none" strike="noStrike" kern="0" cap="none" spc="0" normalizeH="0" baseline="0" noProof="0" dirty="0">
              <a:ln>
                <a:noFill/>
              </a:ln>
              <a:solidFill>
                <a:prstClr val="white"/>
              </a:solidFill>
              <a:effectLst/>
              <a:uLnTx/>
              <a:uFillTx/>
              <a:latin typeface="Arial"/>
              <a:cs typeface="Arial"/>
              <a:sym typeface="Arial"/>
            </a:endParaRPr>
          </a:p>
        </p:txBody>
      </p:sp>
      <p:sp>
        <p:nvSpPr>
          <p:cNvPr id="49" name="TextBox 48">
            <a:extLst>
              <a:ext uri="{FF2B5EF4-FFF2-40B4-BE49-F238E27FC236}">
                <a16:creationId xmlns:a16="http://schemas.microsoft.com/office/drawing/2014/main" id="{842F34CF-38BC-8F7E-C29D-AED23A232B27}"/>
              </a:ext>
            </a:extLst>
          </p:cNvPr>
          <p:cNvSpPr txBox="1"/>
          <p:nvPr/>
        </p:nvSpPr>
        <p:spPr>
          <a:xfrm>
            <a:off x="8681014" y="1138615"/>
            <a:ext cx="229492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prstClr val="white"/>
                </a:solidFill>
                <a:effectLst/>
                <a:uLnTx/>
                <a:uFillTx/>
                <a:latin typeface="Poppins"/>
                <a:ea typeface="Poppins"/>
                <a:cs typeface="Poppins"/>
                <a:sym typeface="Poppins"/>
              </a:rPr>
              <a:t>Minimal time needed for Development</a:t>
            </a:r>
            <a:endParaRPr kumimoji="0" lang="en-ZA" sz="1400" b="1" i="0" u="none" strike="noStrike" kern="0" cap="none" spc="0" normalizeH="0" baseline="0" noProof="0" dirty="0">
              <a:ln>
                <a:noFill/>
              </a:ln>
              <a:solidFill>
                <a:prstClr val="white"/>
              </a:solidFill>
              <a:effectLst/>
              <a:uLnTx/>
              <a:uFillTx/>
              <a:latin typeface="Arial"/>
              <a:cs typeface="Arial"/>
              <a:sym typeface="Arial"/>
            </a:endParaRPr>
          </a:p>
        </p:txBody>
      </p:sp>
      <p:sp>
        <p:nvSpPr>
          <p:cNvPr id="50" name="TextBox 49">
            <a:extLst>
              <a:ext uri="{FF2B5EF4-FFF2-40B4-BE49-F238E27FC236}">
                <a16:creationId xmlns:a16="http://schemas.microsoft.com/office/drawing/2014/main" id="{C9498CD0-A180-0E80-C5FE-7D4D6AF3A3CD}"/>
              </a:ext>
            </a:extLst>
          </p:cNvPr>
          <p:cNvSpPr txBox="1"/>
          <p:nvPr/>
        </p:nvSpPr>
        <p:spPr>
          <a:xfrm>
            <a:off x="947781" y="2241560"/>
            <a:ext cx="3168569"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600" b="1" i="0" u="none" strike="noStrike" kern="0" cap="none" spc="0" normalizeH="0" baseline="0" noProof="0" dirty="0">
                <a:ln>
                  <a:noFill/>
                </a:ln>
                <a:solidFill>
                  <a:srgbClr val="FFC000"/>
                </a:solidFill>
                <a:effectLst/>
                <a:uLnTx/>
                <a:uFillTx/>
                <a:latin typeface="Poppins"/>
                <a:ea typeface="Poppins"/>
                <a:cs typeface="Poppins"/>
                <a:sym typeface="Poppins"/>
              </a:rPr>
              <a:t>THE LEAN STARTUP MODEL</a:t>
            </a:r>
            <a:endParaRPr kumimoji="0" lang="en-ZA" sz="3600" b="1" i="0" u="none" strike="noStrike" kern="0" cap="none" spc="0" normalizeH="0" baseline="0" noProof="0" dirty="0">
              <a:ln>
                <a:noFill/>
              </a:ln>
              <a:solidFill>
                <a:srgbClr val="FFC000"/>
              </a:solidFill>
              <a:effectLst/>
              <a:uLnTx/>
              <a:uFillTx/>
              <a:latin typeface="Arial"/>
              <a:cs typeface="Arial"/>
              <a:sym typeface="Aria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500" fill="hold"/>
                                        <p:tgtEl>
                                          <p:spTgt spid="37"/>
                                        </p:tgtEl>
                                        <p:attrNameLst>
                                          <p:attrName>ppt_x</p:attrName>
                                        </p:attrNameLst>
                                      </p:cBhvr>
                                      <p:tavLst>
                                        <p:tav tm="0">
                                          <p:val>
                                            <p:strVal val="1+#ppt_w/2"/>
                                          </p:val>
                                        </p:tav>
                                        <p:tav tm="100000">
                                          <p:val>
                                            <p:strVal val="#ppt_x"/>
                                          </p:val>
                                        </p:tav>
                                      </p:tavLst>
                                    </p:anim>
                                    <p:anim calcmode="lin" valueType="num">
                                      <p:cBhvr additive="base">
                                        <p:cTn id="8" dur="500" fill="hold"/>
                                        <p:tgtEl>
                                          <p:spTgt spid="37"/>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500"/>
                                        <p:tgtEl>
                                          <p:spTgt spid="48"/>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49"/>
                                        </p:tgtEl>
                                        <p:attrNameLst>
                                          <p:attrName>style.visibility</p:attrName>
                                        </p:attrNameLst>
                                      </p:cBhvr>
                                      <p:to>
                                        <p:strVal val="visible"/>
                                      </p:to>
                                    </p:set>
                                    <p:animEffect transition="in" filter="fade">
                                      <p:cBhvr>
                                        <p:cTn id="16"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49"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93"/>
        <p:cNvGrpSpPr/>
        <p:nvPr/>
      </p:nvGrpSpPr>
      <p:grpSpPr>
        <a:xfrm>
          <a:off x="0" y="0"/>
          <a:ext cx="0" cy="0"/>
          <a:chOff x="0" y="0"/>
          <a:chExt cx="0" cy="0"/>
        </a:xfrm>
      </p:grpSpPr>
      <p:sp>
        <p:nvSpPr>
          <p:cNvPr id="394" name="Google Shape;394;p27"/>
          <p:cNvSpPr txBox="1"/>
          <p:nvPr/>
        </p:nvSpPr>
        <p:spPr>
          <a:xfrm>
            <a:off x="1822048" y="3158468"/>
            <a:ext cx="8547903" cy="92328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8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This economic concept refers to the cost advantages that businesses achieve as they scale up production. Larger production volumes can reduce costs per unit, making products more competitive at scale.</a:t>
            </a:r>
            <a:endParaRPr kumimoji="0" sz="14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sp>
        <p:nvSpPr>
          <p:cNvPr id="2" name="TextBox 1">
            <a:extLst>
              <a:ext uri="{FF2B5EF4-FFF2-40B4-BE49-F238E27FC236}">
                <a16:creationId xmlns:a16="http://schemas.microsoft.com/office/drawing/2014/main" id="{90080C38-CB3F-0A71-743F-452C3E3FAFC3}"/>
              </a:ext>
            </a:extLst>
          </p:cNvPr>
          <p:cNvSpPr txBox="1"/>
          <p:nvPr/>
        </p:nvSpPr>
        <p:spPr>
          <a:xfrm>
            <a:off x="2927431" y="2129913"/>
            <a:ext cx="6337138"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600" b="1" i="0" u="none" strike="noStrike" kern="0" cap="none" spc="0" normalizeH="0" baseline="0" noProof="0" dirty="0">
                <a:ln>
                  <a:noFill/>
                </a:ln>
                <a:solidFill>
                  <a:srgbClr val="FFC000"/>
                </a:solidFill>
                <a:effectLst/>
                <a:uLnTx/>
                <a:uFillTx/>
                <a:latin typeface="Poppins"/>
                <a:ea typeface="Poppins"/>
                <a:cs typeface="Poppins"/>
                <a:sym typeface="Poppins"/>
              </a:rPr>
              <a:t>ECONOMIES OF SCALE</a:t>
            </a:r>
            <a:endParaRPr kumimoji="0" lang="en-ZA" sz="3600" b="1" i="0" u="none" strike="noStrike" kern="0" cap="none" spc="0" normalizeH="0" baseline="0" noProof="0" dirty="0">
              <a:ln>
                <a:noFill/>
              </a:ln>
              <a:solidFill>
                <a:srgbClr val="FFC000"/>
              </a:solidFill>
              <a:effectLst/>
              <a:uLnTx/>
              <a:uFillTx/>
              <a:latin typeface="Arial"/>
              <a:cs typeface="Arial"/>
              <a:sym typeface="Arial"/>
            </a:endParaRPr>
          </a:p>
        </p:txBody>
      </p:sp>
      <p:grpSp>
        <p:nvGrpSpPr>
          <p:cNvPr id="4" name="Google Shape;260;p7">
            <a:extLst>
              <a:ext uri="{FF2B5EF4-FFF2-40B4-BE49-F238E27FC236}">
                <a16:creationId xmlns:a16="http://schemas.microsoft.com/office/drawing/2014/main" id="{6BB50F61-AA8D-A88F-6306-0DE8BA80C0E0}"/>
              </a:ext>
            </a:extLst>
          </p:cNvPr>
          <p:cNvGrpSpPr/>
          <p:nvPr/>
        </p:nvGrpSpPr>
        <p:grpSpPr>
          <a:xfrm>
            <a:off x="-27028" y="6203556"/>
            <a:ext cx="12220940" cy="654444"/>
            <a:chOff x="-27028" y="6203556"/>
            <a:chExt cx="12220940" cy="654444"/>
          </a:xfrm>
        </p:grpSpPr>
        <p:sp>
          <p:nvSpPr>
            <p:cNvPr id="5" name="Google Shape;261;p7">
              <a:extLst>
                <a:ext uri="{FF2B5EF4-FFF2-40B4-BE49-F238E27FC236}">
                  <a16:creationId xmlns:a16="http://schemas.microsoft.com/office/drawing/2014/main" id="{18386A6B-A754-67FD-757C-780E0AE9B941}"/>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6" name="Google Shape;262;p7">
              <a:extLst>
                <a:ext uri="{FF2B5EF4-FFF2-40B4-BE49-F238E27FC236}">
                  <a16:creationId xmlns:a16="http://schemas.microsoft.com/office/drawing/2014/main" id="{0C3F96BC-A290-472C-E35D-4B9ACB6A8CB5}"/>
                </a:ext>
              </a:extLst>
            </p:cNvPr>
            <p:cNvGrpSpPr/>
            <p:nvPr/>
          </p:nvGrpSpPr>
          <p:grpSpPr>
            <a:xfrm>
              <a:off x="-27028" y="6203556"/>
              <a:ext cx="12220940" cy="502558"/>
              <a:chOff x="-27028" y="6203556"/>
              <a:chExt cx="12220940" cy="502558"/>
            </a:xfrm>
          </p:grpSpPr>
          <p:pic>
            <p:nvPicPr>
              <p:cNvPr id="7" name="Google Shape;263;p7">
                <a:extLst>
                  <a:ext uri="{FF2B5EF4-FFF2-40B4-BE49-F238E27FC236}">
                    <a16:creationId xmlns:a16="http://schemas.microsoft.com/office/drawing/2014/main" id="{40CF54F7-F694-25EC-5F67-A2027C93D40D}"/>
                  </a:ext>
                </a:extLst>
              </p:cNvPr>
              <p:cNvPicPr preferRelativeResize="0"/>
              <p:nvPr/>
            </p:nvPicPr>
            <p:blipFill rotWithShape="1">
              <a:blip r:embed="rId3">
                <a:alphaModFix/>
              </a:blip>
              <a:srcRect/>
              <a:stretch/>
            </p:blipFill>
            <p:spPr>
              <a:xfrm rot="10800000" flipH="1">
                <a:off x="-27028" y="6203556"/>
                <a:ext cx="12220940" cy="49917"/>
              </a:xfrm>
              <a:prstGeom prst="rect">
                <a:avLst/>
              </a:prstGeom>
              <a:noFill/>
              <a:ln>
                <a:noFill/>
              </a:ln>
            </p:spPr>
          </p:pic>
          <p:sp>
            <p:nvSpPr>
              <p:cNvPr id="8" name="Google Shape;264;p7">
                <a:extLst>
                  <a:ext uri="{FF2B5EF4-FFF2-40B4-BE49-F238E27FC236}">
                    <a16:creationId xmlns:a16="http://schemas.microsoft.com/office/drawing/2014/main" id="{7E3CA676-5A21-A548-E233-85914ACA680E}"/>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94"/>
                                        </p:tgtEl>
                                        <p:attrNameLst>
                                          <p:attrName>style.visibility</p:attrName>
                                        </p:attrNameLst>
                                      </p:cBhvr>
                                      <p:to>
                                        <p:strVal val="visible"/>
                                      </p:to>
                                    </p:set>
                                    <p:animEffect transition="in" filter="wipe(down)">
                                      <p:cBhvr>
                                        <p:cTn id="13" dur="500"/>
                                        <p:tgtEl>
                                          <p:spTgt spid="3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4" grpId="0"/>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399"/>
        <p:cNvGrpSpPr/>
        <p:nvPr/>
      </p:nvGrpSpPr>
      <p:grpSpPr>
        <a:xfrm>
          <a:off x="0" y="0"/>
          <a:ext cx="0" cy="0"/>
          <a:chOff x="0" y="0"/>
          <a:chExt cx="0" cy="0"/>
        </a:xfrm>
      </p:grpSpPr>
      <p:sp>
        <p:nvSpPr>
          <p:cNvPr id="2" name="TextBox 1">
            <a:extLst>
              <a:ext uri="{FF2B5EF4-FFF2-40B4-BE49-F238E27FC236}">
                <a16:creationId xmlns:a16="http://schemas.microsoft.com/office/drawing/2014/main" id="{8816A66E-2243-EE2D-AAE1-0A35A899D4B2}"/>
              </a:ext>
            </a:extLst>
          </p:cNvPr>
          <p:cNvSpPr txBox="1"/>
          <p:nvPr/>
        </p:nvSpPr>
        <p:spPr>
          <a:xfrm>
            <a:off x="946231" y="2602353"/>
            <a:ext cx="3442889"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600" b="1" i="0" u="none" strike="noStrike" kern="0" cap="none" spc="0" normalizeH="0" baseline="0" noProof="0" dirty="0">
                <a:ln>
                  <a:noFill/>
                </a:ln>
                <a:solidFill>
                  <a:srgbClr val="FFC000"/>
                </a:solidFill>
                <a:effectLst/>
                <a:uLnTx/>
                <a:uFillTx/>
                <a:latin typeface="Poppins"/>
                <a:ea typeface="Poppins"/>
                <a:cs typeface="Poppins"/>
                <a:sym typeface="Poppins"/>
              </a:rPr>
              <a:t>ECONOMIES OF SCALE</a:t>
            </a:r>
            <a:endParaRPr kumimoji="0" lang="en-ZA" sz="3600" b="1" i="0" u="none" strike="noStrike" kern="0" cap="none" spc="0" normalizeH="0" baseline="0" noProof="0" dirty="0">
              <a:ln>
                <a:noFill/>
              </a:ln>
              <a:solidFill>
                <a:srgbClr val="FFC000"/>
              </a:solidFill>
              <a:effectLst/>
              <a:uLnTx/>
              <a:uFillTx/>
              <a:latin typeface="Arial"/>
              <a:cs typeface="Arial"/>
              <a:sym typeface="Arial"/>
            </a:endParaRPr>
          </a:p>
        </p:txBody>
      </p:sp>
      <p:grpSp>
        <p:nvGrpSpPr>
          <p:cNvPr id="51" name="Group 50">
            <a:extLst>
              <a:ext uri="{FF2B5EF4-FFF2-40B4-BE49-F238E27FC236}">
                <a16:creationId xmlns:a16="http://schemas.microsoft.com/office/drawing/2014/main" id="{36DEDA8E-1A62-D2E5-AD9F-05F81D1BA30A}"/>
              </a:ext>
            </a:extLst>
          </p:cNvPr>
          <p:cNvGrpSpPr/>
          <p:nvPr/>
        </p:nvGrpSpPr>
        <p:grpSpPr>
          <a:xfrm>
            <a:off x="4389120" y="618122"/>
            <a:ext cx="6879296" cy="4671102"/>
            <a:chOff x="3927495" y="1227722"/>
            <a:chExt cx="6152201" cy="4177398"/>
          </a:xfrm>
        </p:grpSpPr>
        <p:cxnSp>
          <p:nvCxnSpPr>
            <p:cNvPr id="4" name="Straight Connector 3">
              <a:extLst>
                <a:ext uri="{FF2B5EF4-FFF2-40B4-BE49-F238E27FC236}">
                  <a16:creationId xmlns:a16="http://schemas.microsoft.com/office/drawing/2014/main" id="{67AD2D79-0844-FE3D-5A48-CF40A1B615EB}"/>
                </a:ext>
              </a:extLst>
            </p:cNvPr>
            <p:cNvCxnSpPr/>
            <p:nvPr/>
          </p:nvCxnSpPr>
          <p:spPr>
            <a:xfrm>
              <a:off x="4903596" y="3084844"/>
              <a:ext cx="743578" cy="0"/>
            </a:xfrm>
            <a:prstGeom prst="line">
              <a:avLst/>
            </a:prstGeom>
            <a:ln w="38100">
              <a:prstDash val="dash"/>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5D89F8DE-1F52-EE58-B389-A2F6CA77500F}"/>
                </a:ext>
              </a:extLst>
            </p:cNvPr>
            <p:cNvCxnSpPr/>
            <p:nvPr/>
          </p:nvCxnSpPr>
          <p:spPr>
            <a:xfrm flipV="1">
              <a:off x="5647174" y="3084844"/>
              <a:ext cx="0" cy="1567543"/>
            </a:xfrm>
            <a:prstGeom prst="line">
              <a:avLst/>
            </a:prstGeom>
            <a:ln w="38100">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8818095-D66D-C008-0572-78383A9C5C06}"/>
                </a:ext>
              </a:extLst>
            </p:cNvPr>
            <p:cNvCxnSpPr>
              <a:cxnSpLocks/>
            </p:cNvCxnSpPr>
            <p:nvPr/>
          </p:nvCxnSpPr>
          <p:spPr>
            <a:xfrm>
              <a:off x="4903596" y="4004324"/>
              <a:ext cx="2332356" cy="0"/>
            </a:xfrm>
            <a:prstGeom prst="line">
              <a:avLst/>
            </a:prstGeom>
            <a:ln w="38100">
              <a:prstDash val="dash"/>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573A7E4-AFA9-3035-05F1-D3C984B3376B}"/>
                </a:ext>
              </a:extLst>
            </p:cNvPr>
            <p:cNvCxnSpPr>
              <a:cxnSpLocks/>
            </p:cNvCxnSpPr>
            <p:nvPr/>
          </p:nvCxnSpPr>
          <p:spPr>
            <a:xfrm flipV="1">
              <a:off x="7292586" y="4004324"/>
              <a:ext cx="0" cy="648063"/>
            </a:xfrm>
            <a:prstGeom prst="line">
              <a:avLst/>
            </a:prstGeom>
            <a:ln w="38100">
              <a:prstDash val="dash"/>
            </a:ln>
          </p:spPr>
          <p:style>
            <a:lnRef idx="1">
              <a:schemeClr val="accent1"/>
            </a:lnRef>
            <a:fillRef idx="0">
              <a:schemeClr val="accent1"/>
            </a:fillRef>
            <a:effectRef idx="0">
              <a:schemeClr val="accent1"/>
            </a:effectRef>
            <a:fontRef idx="minor">
              <a:schemeClr val="tx1"/>
            </a:fontRef>
          </p:style>
        </p:cxnSp>
        <p:pic>
          <p:nvPicPr>
            <p:cNvPr id="24" name="Graphic 23">
              <a:extLst>
                <a:ext uri="{FF2B5EF4-FFF2-40B4-BE49-F238E27FC236}">
                  <a16:creationId xmlns:a16="http://schemas.microsoft.com/office/drawing/2014/main" id="{6E18193E-B06A-8A61-2503-D04315C5547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551924" y="2637850"/>
              <a:ext cx="3543300" cy="1343025"/>
            </a:xfrm>
            <a:prstGeom prst="rect">
              <a:avLst/>
            </a:prstGeom>
          </p:spPr>
        </p:pic>
        <p:sp>
          <p:nvSpPr>
            <p:cNvPr id="26" name="Google Shape;370;p23">
              <a:extLst>
                <a:ext uri="{FF2B5EF4-FFF2-40B4-BE49-F238E27FC236}">
                  <a16:creationId xmlns:a16="http://schemas.microsoft.com/office/drawing/2014/main" id="{B79CBB0B-2729-0F55-4078-8A62ECCEF3FC}"/>
                </a:ext>
              </a:extLst>
            </p:cNvPr>
            <p:cNvSpPr txBox="1"/>
            <p:nvPr/>
          </p:nvSpPr>
          <p:spPr>
            <a:xfrm>
              <a:off x="3927495" y="1227722"/>
              <a:ext cx="2142279" cy="27695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Average Cost</a:t>
              </a:r>
              <a:endParaRPr kumimoji="0" lang="en-US" sz="12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sp>
          <p:nvSpPr>
            <p:cNvPr id="27" name="Google Shape;370;p23">
              <a:extLst>
                <a:ext uri="{FF2B5EF4-FFF2-40B4-BE49-F238E27FC236}">
                  <a16:creationId xmlns:a16="http://schemas.microsoft.com/office/drawing/2014/main" id="{367248F6-6868-5D3B-7AE9-C840385A38B6}"/>
                </a:ext>
              </a:extLst>
            </p:cNvPr>
            <p:cNvSpPr txBox="1"/>
            <p:nvPr/>
          </p:nvSpPr>
          <p:spPr>
            <a:xfrm>
              <a:off x="7937417" y="2219410"/>
              <a:ext cx="2142279" cy="27695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LRAC</a:t>
              </a:r>
              <a:endParaRPr kumimoji="0" lang="en-US" sz="12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sp>
          <p:nvSpPr>
            <p:cNvPr id="28" name="Google Shape;370;p23">
              <a:extLst>
                <a:ext uri="{FF2B5EF4-FFF2-40B4-BE49-F238E27FC236}">
                  <a16:creationId xmlns:a16="http://schemas.microsoft.com/office/drawing/2014/main" id="{23622EE9-86D7-F1B9-7A06-CC98A8E87DDD}"/>
                </a:ext>
              </a:extLst>
            </p:cNvPr>
            <p:cNvSpPr txBox="1"/>
            <p:nvPr/>
          </p:nvSpPr>
          <p:spPr>
            <a:xfrm>
              <a:off x="7937417" y="4911418"/>
              <a:ext cx="2142279" cy="27695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Output</a:t>
              </a:r>
              <a:endParaRPr kumimoji="0" lang="en-US" sz="12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sp>
          <p:nvSpPr>
            <p:cNvPr id="29" name="Google Shape;370;p23">
              <a:extLst>
                <a:ext uri="{FF2B5EF4-FFF2-40B4-BE49-F238E27FC236}">
                  <a16:creationId xmlns:a16="http://schemas.microsoft.com/office/drawing/2014/main" id="{77C82743-DF50-E2B2-D65F-503D0AC51056}"/>
                </a:ext>
              </a:extLst>
            </p:cNvPr>
            <p:cNvSpPr txBox="1"/>
            <p:nvPr/>
          </p:nvSpPr>
          <p:spPr>
            <a:xfrm>
              <a:off x="6713221" y="4900354"/>
              <a:ext cx="1158730" cy="27695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Q2</a:t>
              </a:r>
              <a:endParaRPr kumimoji="0" lang="en-US" sz="12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sp>
          <p:nvSpPr>
            <p:cNvPr id="30" name="Google Shape;370;p23">
              <a:extLst>
                <a:ext uri="{FF2B5EF4-FFF2-40B4-BE49-F238E27FC236}">
                  <a16:creationId xmlns:a16="http://schemas.microsoft.com/office/drawing/2014/main" id="{790F9A73-2E59-0BFB-AEAC-C3DFA596AC02}"/>
                </a:ext>
              </a:extLst>
            </p:cNvPr>
            <p:cNvSpPr txBox="1"/>
            <p:nvPr/>
          </p:nvSpPr>
          <p:spPr>
            <a:xfrm>
              <a:off x="5067809" y="4900354"/>
              <a:ext cx="1158730" cy="27695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Q</a:t>
              </a:r>
              <a:endParaRPr kumimoji="0" lang="en-US" sz="12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sp>
          <p:nvSpPr>
            <p:cNvPr id="31" name="Google Shape;370;p23">
              <a:extLst>
                <a:ext uri="{FF2B5EF4-FFF2-40B4-BE49-F238E27FC236}">
                  <a16:creationId xmlns:a16="http://schemas.microsoft.com/office/drawing/2014/main" id="{EBF69FF1-7290-1DDD-67D4-C161F3C9D8B8}"/>
                </a:ext>
              </a:extLst>
            </p:cNvPr>
            <p:cNvSpPr txBox="1"/>
            <p:nvPr/>
          </p:nvSpPr>
          <p:spPr>
            <a:xfrm>
              <a:off x="3987751" y="4900354"/>
              <a:ext cx="1158730" cy="27695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0</a:t>
              </a:r>
              <a:endParaRPr kumimoji="0" lang="en-US" sz="12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sp>
          <p:nvSpPr>
            <p:cNvPr id="32" name="Google Shape;370;p23">
              <a:extLst>
                <a:ext uri="{FF2B5EF4-FFF2-40B4-BE49-F238E27FC236}">
                  <a16:creationId xmlns:a16="http://schemas.microsoft.com/office/drawing/2014/main" id="{92E8CB13-FE7B-82B1-D524-A7058C63B760}"/>
                </a:ext>
              </a:extLst>
            </p:cNvPr>
            <p:cNvSpPr txBox="1"/>
            <p:nvPr/>
          </p:nvSpPr>
          <p:spPr>
            <a:xfrm>
              <a:off x="3987751" y="3865844"/>
              <a:ext cx="1158730" cy="27695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C1</a:t>
              </a:r>
              <a:endParaRPr kumimoji="0" lang="en-US" sz="12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sp>
          <p:nvSpPr>
            <p:cNvPr id="33" name="Google Shape;370;p23">
              <a:extLst>
                <a:ext uri="{FF2B5EF4-FFF2-40B4-BE49-F238E27FC236}">
                  <a16:creationId xmlns:a16="http://schemas.microsoft.com/office/drawing/2014/main" id="{CC9EB341-00FC-761D-BE12-19664181924F}"/>
                </a:ext>
              </a:extLst>
            </p:cNvPr>
            <p:cNvSpPr txBox="1"/>
            <p:nvPr/>
          </p:nvSpPr>
          <p:spPr>
            <a:xfrm>
              <a:off x="3987751" y="2955313"/>
              <a:ext cx="1158730" cy="27695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prstClr val="white"/>
                  </a:solidFill>
                  <a:effectLst/>
                  <a:uLnTx/>
                  <a:uFillTx/>
                  <a:latin typeface="Poppins" panose="00000500000000000000" pitchFamily="2" charset="0"/>
                  <a:ea typeface="Inter"/>
                  <a:cs typeface="Poppins" panose="00000500000000000000" pitchFamily="2" charset="0"/>
                  <a:sym typeface="Inter"/>
                </a:rPr>
                <a:t>C</a:t>
              </a:r>
              <a:endParaRPr kumimoji="0" lang="en-US" sz="1200" b="0" i="0" u="none" strike="noStrike" kern="0" cap="none" spc="0" normalizeH="0" baseline="0" noProof="0" dirty="0">
                <a:ln>
                  <a:noFill/>
                </a:ln>
                <a:solidFill>
                  <a:prstClr val="white"/>
                </a:solidFill>
                <a:effectLst/>
                <a:uLnTx/>
                <a:uFillTx/>
                <a:latin typeface="Poppins" panose="00000500000000000000" pitchFamily="2" charset="0"/>
                <a:cs typeface="Poppins" panose="00000500000000000000" pitchFamily="2" charset="0"/>
                <a:sym typeface="Arial"/>
              </a:endParaRPr>
            </a:p>
          </p:txBody>
        </p:sp>
        <p:cxnSp>
          <p:nvCxnSpPr>
            <p:cNvPr id="42" name="Straight Connector 41">
              <a:extLst>
                <a:ext uri="{FF2B5EF4-FFF2-40B4-BE49-F238E27FC236}">
                  <a16:creationId xmlns:a16="http://schemas.microsoft.com/office/drawing/2014/main" id="{398CF9B0-435C-86E4-BF7B-F02E9C5FC06E}"/>
                </a:ext>
              </a:extLst>
            </p:cNvPr>
            <p:cNvCxnSpPr/>
            <p:nvPr/>
          </p:nvCxnSpPr>
          <p:spPr>
            <a:xfrm>
              <a:off x="4903596" y="4730496"/>
              <a:ext cx="438670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B4D606B7-24C1-6F91-AFA3-D3B1930215FE}"/>
                </a:ext>
              </a:extLst>
            </p:cNvPr>
            <p:cNvCxnSpPr>
              <a:cxnSpLocks/>
            </p:cNvCxnSpPr>
            <p:nvPr/>
          </p:nvCxnSpPr>
          <p:spPr>
            <a:xfrm flipV="1">
              <a:off x="4903596" y="1698171"/>
              <a:ext cx="0" cy="303232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197CFF6D-4590-A7B1-64B8-24406DB82988}"/>
                </a:ext>
              </a:extLst>
            </p:cNvPr>
            <p:cNvCxnSpPr/>
            <p:nvPr/>
          </p:nvCxnSpPr>
          <p:spPr>
            <a:xfrm>
              <a:off x="5647174" y="5405120"/>
              <a:ext cx="251130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3ECC7A6F-4449-9851-CAB6-6BB9BA2E60C3}"/>
                </a:ext>
              </a:extLst>
            </p:cNvPr>
            <p:cNvCxnSpPr/>
            <p:nvPr/>
          </p:nvCxnSpPr>
          <p:spPr>
            <a:xfrm flipV="1">
              <a:off x="4175760" y="2440636"/>
              <a:ext cx="0" cy="15832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52" name="Google Shape;260;p7">
            <a:extLst>
              <a:ext uri="{FF2B5EF4-FFF2-40B4-BE49-F238E27FC236}">
                <a16:creationId xmlns:a16="http://schemas.microsoft.com/office/drawing/2014/main" id="{422D0CD5-8EBA-3E98-21E2-44BED58CAD0D}"/>
              </a:ext>
            </a:extLst>
          </p:cNvPr>
          <p:cNvGrpSpPr/>
          <p:nvPr/>
        </p:nvGrpSpPr>
        <p:grpSpPr>
          <a:xfrm>
            <a:off x="-27028" y="6203556"/>
            <a:ext cx="12220940" cy="654444"/>
            <a:chOff x="-27028" y="6203556"/>
            <a:chExt cx="12220940" cy="654444"/>
          </a:xfrm>
        </p:grpSpPr>
        <p:sp>
          <p:nvSpPr>
            <p:cNvPr id="53" name="Google Shape;261;p7">
              <a:extLst>
                <a:ext uri="{FF2B5EF4-FFF2-40B4-BE49-F238E27FC236}">
                  <a16:creationId xmlns:a16="http://schemas.microsoft.com/office/drawing/2014/main" id="{99CD08F4-5105-F852-E46B-94B726B98CE6}"/>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0" cap="none" spc="0" normalizeH="0" baseline="0" noProof="0">
                <a:ln>
                  <a:noFill/>
                </a:ln>
                <a:solidFill>
                  <a:srgbClr val="0E162D"/>
                </a:solidFill>
                <a:effectLst/>
                <a:uLnTx/>
                <a:uFillTx/>
                <a:latin typeface="Poppins"/>
                <a:ea typeface="Poppins"/>
                <a:cs typeface="Poppins"/>
                <a:sym typeface="Poppins"/>
              </a:endParaRPr>
            </a:p>
          </p:txBody>
        </p:sp>
        <p:grpSp>
          <p:nvGrpSpPr>
            <p:cNvPr id="54" name="Google Shape;262;p7">
              <a:extLst>
                <a:ext uri="{FF2B5EF4-FFF2-40B4-BE49-F238E27FC236}">
                  <a16:creationId xmlns:a16="http://schemas.microsoft.com/office/drawing/2014/main" id="{B1789CB8-EAA5-D511-5E41-9156FFAAF47F}"/>
                </a:ext>
              </a:extLst>
            </p:cNvPr>
            <p:cNvGrpSpPr/>
            <p:nvPr/>
          </p:nvGrpSpPr>
          <p:grpSpPr>
            <a:xfrm>
              <a:off x="-27028" y="6203556"/>
              <a:ext cx="12220940" cy="502558"/>
              <a:chOff x="-27028" y="6203556"/>
              <a:chExt cx="12220940" cy="502558"/>
            </a:xfrm>
          </p:grpSpPr>
          <p:pic>
            <p:nvPicPr>
              <p:cNvPr id="55" name="Google Shape;263;p7">
                <a:extLst>
                  <a:ext uri="{FF2B5EF4-FFF2-40B4-BE49-F238E27FC236}">
                    <a16:creationId xmlns:a16="http://schemas.microsoft.com/office/drawing/2014/main" id="{D602E371-2D9B-2170-A077-B1AB90EE1FB7}"/>
                  </a:ext>
                </a:extLst>
              </p:cNvPr>
              <p:cNvPicPr preferRelativeResize="0"/>
              <p:nvPr/>
            </p:nvPicPr>
            <p:blipFill rotWithShape="1">
              <a:blip r:embed="rId5">
                <a:alphaModFix/>
              </a:blip>
              <a:srcRect/>
              <a:stretch/>
            </p:blipFill>
            <p:spPr>
              <a:xfrm rot="10800000" flipH="1">
                <a:off x="-27028" y="6203556"/>
                <a:ext cx="12220940" cy="49917"/>
              </a:xfrm>
              <a:prstGeom prst="rect">
                <a:avLst/>
              </a:prstGeom>
              <a:noFill/>
              <a:ln>
                <a:noFill/>
              </a:ln>
            </p:spPr>
          </p:pic>
          <p:sp>
            <p:nvSpPr>
              <p:cNvPr id="56" name="Google Shape;264;p7">
                <a:extLst>
                  <a:ext uri="{FF2B5EF4-FFF2-40B4-BE49-F238E27FC236}">
                    <a16:creationId xmlns:a16="http://schemas.microsoft.com/office/drawing/2014/main" id="{BE4953B8-EBD5-F25C-BAF2-62CAF4BD3D0B}"/>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1"/>
                                        </p:tgtEl>
                                        <p:attrNameLst>
                                          <p:attrName>style.visibility</p:attrName>
                                        </p:attrNameLst>
                                      </p:cBhvr>
                                      <p:to>
                                        <p:strVal val="visible"/>
                                      </p:to>
                                    </p:set>
                                    <p:animEffect transition="in" filter="wipe(down)">
                                      <p:cBhvr>
                                        <p:cTn id="7"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770EDD-56A1-41EE-19F6-183C9A155B99}"/>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4AB926A6-3A39-36B8-B54B-EEB7C6EB64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4572"/>
            <a:ext cx="12096502" cy="6912572"/>
          </a:xfrm>
          <a:prstGeom prst="rect">
            <a:avLst/>
          </a:prstGeom>
        </p:spPr>
      </p:pic>
      <p:grpSp>
        <p:nvGrpSpPr>
          <p:cNvPr id="4" name="Group 3">
            <a:extLst>
              <a:ext uri="{FF2B5EF4-FFF2-40B4-BE49-F238E27FC236}">
                <a16:creationId xmlns:a16="http://schemas.microsoft.com/office/drawing/2014/main" id="{C7580546-A2F8-434B-F06A-B055924C3A30}"/>
              </a:ext>
            </a:extLst>
          </p:cNvPr>
          <p:cNvGrpSpPr/>
          <p:nvPr/>
        </p:nvGrpSpPr>
        <p:grpSpPr>
          <a:xfrm>
            <a:off x="-27028" y="6203556"/>
            <a:ext cx="12220940" cy="654444"/>
            <a:chOff x="-27028" y="6203556"/>
            <a:chExt cx="12220940" cy="654444"/>
          </a:xfrm>
        </p:grpSpPr>
        <p:sp>
          <p:nvSpPr>
            <p:cNvPr id="5" name="Rectangle 4">
              <a:extLst>
                <a:ext uri="{FF2B5EF4-FFF2-40B4-BE49-F238E27FC236}">
                  <a16:creationId xmlns:a16="http://schemas.microsoft.com/office/drawing/2014/main" id="{CE2F2D14-EBED-0849-E4BC-5ADD0E637015}"/>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6" name="Group 5">
              <a:extLst>
                <a:ext uri="{FF2B5EF4-FFF2-40B4-BE49-F238E27FC236}">
                  <a16:creationId xmlns:a16="http://schemas.microsoft.com/office/drawing/2014/main" id="{B56E2DD3-40EC-B3B1-7C6B-D75D509D86FC}"/>
                </a:ext>
              </a:extLst>
            </p:cNvPr>
            <p:cNvGrpSpPr/>
            <p:nvPr/>
          </p:nvGrpSpPr>
          <p:grpSpPr>
            <a:xfrm>
              <a:off x="-27028" y="6203556"/>
              <a:ext cx="12220940" cy="502558"/>
              <a:chOff x="-27028" y="6203556"/>
              <a:chExt cx="12220940" cy="502558"/>
            </a:xfrm>
          </p:grpSpPr>
          <p:pic>
            <p:nvPicPr>
              <p:cNvPr id="7" name="Graphic 6">
                <a:extLst>
                  <a:ext uri="{FF2B5EF4-FFF2-40B4-BE49-F238E27FC236}">
                    <a16:creationId xmlns:a16="http://schemas.microsoft.com/office/drawing/2014/main" id="{A0FFA104-629C-774C-CA51-FA1280E6BC3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8" name="TextBox 7">
                <a:extLst>
                  <a:ext uri="{FF2B5EF4-FFF2-40B4-BE49-F238E27FC236}">
                    <a16:creationId xmlns:a16="http://schemas.microsoft.com/office/drawing/2014/main" id="{6C5924F0-8006-0463-281C-5980C1346136}"/>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endParaRPr>
              </a:p>
            </p:txBody>
          </p:sp>
        </p:grpSp>
      </p:grpSp>
      <p:sp>
        <p:nvSpPr>
          <p:cNvPr id="11" name="TextBox 10">
            <a:extLst>
              <a:ext uri="{FF2B5EF4-FFF2-40B4-BE49-F238E27FC236}">
                <a16:creationId xmlns:a16="http://schemas.microsoft.com/office/drawing/2014/main" id="{E8500C60-72B0-CCC3-42CB-B07CEB003C9B}"/>
              </a:ext>
            </a:extLst>
          </p:cNvPr>
          <p:cNvSpPr txBox="1"/>
          <p:nvPr/>
        </p:nvSpPr>
        <p:spPr>
          <a:xfrm>
            <a:off x="0" y="1140998"/>
            <a:ext cx="12192000" cy="249634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67733" tIns="67733" rIns="67733" bIns="67733" numCol="1" spcCol="38100" rtlCol="0" anchor="ctr">
            <a:spAutoFit/>
          </a:bodyPr>
          <a:lstStyle/>
          <a:p>
            <a:pPr marL="0" marR="0" lvl="0" indent="0" algn="ctr" defTabSz="778914" rtl="0" eaLnBrk="1" fontAlgn="auto" latinLnBrk="0" hangingPunct="0">
              <a:lnSpc>
                <a:spcPct val="100000"/>
              </a:lnSpc>
              <a:spcBef>
                <a:spcPts val="0"/>
              </a:spcBef>
              <a:spcAft>
                <a:spcPts val="0"/>
              </a:spcAft>
              <a:buClrTx/>
              <a:buSzTx/>
              <a:buFontTx/>
              <a:buNone/>
              <a:tabLst/>
              <a:defRPr/>
            </a:pPr>
            <a:r>
              <a:rPr kumimoji="0" lang="en-US" sz="15333" b="0" i="0" u="none" strike="noStrike" kern="1200" cap="none" spc="0" normalizeH="0" baseline="0" noProof="0" dirty="0">
                <a:ln>
                  <a:noFill/>
                </a:ln>
                <a:solidFill>
                  <a:srgbClr val="FFC000"/>
                </a:solidFill>
                <a:effectLst>
                  <a:outerShdw blurRad="50800" dist="38100" dir="5400000" rotWithShape="0">
                    <a:srgbClr val="000000"/>
                  </a:outerShdw>
                </a:effectLst>
                <a:uLnTx/>
                <a:uFillTx/>
                <a:latin typeface="Impact" panose="020B0806030902050204" pitchFamily="34" charset="0"/>
                <a:ea typeface="Helvetica"/>
                <a:cs typeface="Helvetica"/>
                <a:sym typeface="Helvetica"/>
              </a:rPr>
              <a:t>E</a:t>
            </a:r>
            <a:r>
              <a:rPr kumimoji="0" lang="en-US" sz="15333" b="0" i="0" u="none" strike="noStrike" kern="1200" cap="none" spc="0" normalizeH="0" baseline="0" noProof="0" dirty="0">
                <a:ln>
                  <a:noFill/>
                </a:ln>
                <a:solidFill>
                  <a:prstClr val="white"/>
                </a:solidFill>
                <a:effectLst>
                  <a:outerShdw blurRad="50800" dist="38100" dir="5400000" rotWithShape="0">
                    <a:srgbClr val="000000"/>
                  </a:outerShdw>
                </a:effectLst>
                <a:uLnTx/>
                <a:uFillTx/>
                <a:latin typeface="Impact" panose="020B0806030902050204" pitchFamily="34" charset="0"/>
                <a:ea typeface="Helvetica"/>
                <a:cs typeface="Helvetica"/>
                <a:sym typeface="Helvetica"/>
              </a:rPr>
              <a:t>MBRACE</a:t>
            </a:r>
          </a:p>
        </p:txBody>
      </p:sp>
      <p:sp>
        <p:nvSpPr>
          <p:cNvPr id="13" name="TextBox 12">
            <a:extLst>
              <a:ext uri="{FF2B5EF4-FFF2-40B4-BE49-F238E27FC236}">
                <a16:creationId xmlns:a16="http://schemas.microsoft.com/office/drawing/2014/main" id="{688F3B03-771D-FE40-997F-9BA9F9B850DA}"/>
              </a:ext>
            </a:extLst>
          </p:cNvPr>
          <p:cNvSpPr txBox="1"/>
          <p:nvPr/>
        </p:nvSpPr>
        <p:spPr>
          <a:xfrm>
            <a:off x="0" y="2579560"/>
            <a:ext cx="12192000" cy="249634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67733" tIns="67733" rIns="67733" bIns="67733" numCol="1" spcCol="38100" rtlCol="0" anchor="ctr">
            <a:spAutoFit/>
          </a:bodyPr>
          <a:lstStyle/>
          <a:p>
            <a:pPr marL="0" marR="0" lvl="0" indent="0" algn="ctr" defTabSz="778914" rtl="0" eaLnBrk="1" fontAlgn="auto" latinLnBrk="0" hangingPunct="0">
              <a:lnSpc>
                <a:spcPct val="100000"/>
              </a:lnSpc>
              <a:spcBef>
                <a:spcPts val="0"/>
              </a:spcBef>
              <a:spcAft>
                <a:spcPts val="0"/>
              </a:spcAft>
              <a:buClrTx/>
              <a:buSzTx/>
              <a:buFontTx/>
              <a:buNone/>
              <a:tabLst/>
              <a:defRPr/>
            </a:pPr>
            <a:r>
              <a:rPr kumimoji="0" lang="en-US" sz="15333" b="0" i="0" u="none" strike="noStrike" kern="1200" cap="none" spc="0" normalizeH="0" baseline="0" noProof="0" dirty="0">
                <a:ln>
                  <a:noFill/>
                </a:ln>
                <a:solidFill>
                  <a:srgbClr val="FFC000"/>
                </a:solidFill>
                <a:effectLst>
                  <a:outerShdw blurRad="50800" dist="38100" dir="18900000" algn="bl" rotWithShape="0">
                    <a:prstClr val="black">
                      <a:alpha val="40000"/>
                    </a:prstClr>
                  </a:outerShdw>
                </a:effectLst>
                <a:uLnTx/>
                <a:uFillTx/>
                <a:latin typeface="Impact" panose="020B0806030902050204" pitchFamily="34" charset="0"/>
                <a:ea typeface="Helvetica"/>
                <a:cs typeface="Helvetica"/>
                <a:sym typeface="Helvetica"/>
              </a:rPr>
              <a:t>R</a:t>
            </a:r>
            <a:r>
              <a:rPr kumimoji="0" lang="en-US" sz="15333" b="0" i="0" u="none" strike="noStrike" kern="1200" cap="none" spc="0" normalizeH="0" baseline="0" noProof="0" dirty="0">
                <a:ln>
                  <a:noFill/>
                </a:ln>
                <a:solidFill>
                  <a:prstClr val="white"/>
                </a:solidFill>
                <a:effectLst>
                  <a:outerShdw blurRad="50800" dist="38100" dir="18900000" algn="bl" rotWithShape="0">
                    <a:prstClr val="black">
                      <a:alpha val="40000"/>
                    </a:prstClr>
                  </a:outerShdw>
                </a:effectLst>
                <a:uLnTx/>
                <a:uFillTx/>
                <a:latin typeface="Impact" panose="020B0806030902050204" pitchFamily="34" charset="0"/>
                <a:ea typeface="Helvetica"/>
                <a:cs typeface="Helvetica"/>
                <a:sym typeface="Helvetica"/>
              </a:rPr>
              <a:t>ISK TAKING</a:t>
            </a:r>
          </a:p>
        </p:txBody>
      </p:sp>
    </p:spTree>
    <p:extLst>
      <p:ext uri="{BB962C8B-B14F-4D97-AF65-F5344CB8AC3E}">
        <p14:creationId xmlns:p14="http://schemas.microsoft.com/office/powerpoint/2010/main" val="3844282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0-#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539B16E9-386A-8222-5513-4741D974C53D}"/>
            </a:ext>
          </a:extLst>
        </p:cNvPr>
        <p:cNvGrpSpPr/>
        <p:nvPr/>
      </p:nvGrpSpPr>
      <p:grpSpPr>
        <a:xfrm>
          <a:off x="0" y="0"/>
          <a:ext cx="0" cy="0"/>
          <a:chOff x="0" y="0"/>
          <a:chExt cx="0" cy="0"/>
        </a:xfrm>
      </p:grpSpPr>
      <p:sp>
        <p:nvSpPr>
          <p:cNvPr id="56" name="TextBox 55">
            <a:extLst>
              <a:ext uri="{FF2B5EF4-FFF2-40B4-BE49-F238E27FC236}">
                <a16:creationId xmlns:a16="http://schemas.microsoft.com/office/drawing/2014/main" id="{6244483C-D049-D9E3-524B-0362C03E315B}"/>
              </a:ext>
            </a:extLst>
          </p:cNvPr>
          <p:cNvSpPr txBox="1"/>
          <p:nvPr/>
        </p:nvSpPr>
        <p:spPr>
          <a:xfrm>
            <a:off x="549013" y="2124562"/>
            <a:ext cx="3383280" cy="1446550"/>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FFC000"/>
                </a:solidFill>
                <a:effectLst/>
                <a:uLnTx/>
                <a:uFillTx/>
                <a:latin typeface="Poppins Bold" panose="00000800000000000000" pitchFamily="2" charset="0"/>
                <a:ea typeface="+mn-ea"/>
                <a:cs typeface="Poppins Bold" panose="00000800000000000000" pitchFamily="2" charset="0"/>
              </a:rPr>
              <a:t>RISK MATRIX</a:t>
            </a:r>
            <a:br>
              <a:rPr kumimoji="0" lang="en-US" sz="2400" b="0" i="0" u="none" strike="noStrike" kern="1200" cap="none" spc="0" normalizeH="0" baseline="0" noProof="0" dirty="0">
                <a:ln>
                  <a:noFill/>
                </a:ln>
                <a:solidFill>
                  <a:srgbClr val="D2B589"/>
                </a:solidFill>
                <a:effectLst/>
                <a:uLnTx/>
                <a:uFillTx/>
                <a:latin typeface="Poppins Bold" panose="00000800000000000000" pitchFamily="2" charset="0"/>
                <a:ea typeface="+mn-ea"/>
                <a:cs typeface="Poppins Bold" panose="00000800000000000000" pitchFamily="2" charset="0"/>
              </a:rPr>
            </a:br>
            <a:r>
              <a:rPr kumimoji="0" lang="en-US" sz="2400" b="0" i="0" u="none" strike="noStrike" kern="1200" cap="none" spc="0" normalizeH="0" baseline="0" noProof="0" dirty="0">
                <a:ln>
                  <a:noFill/>
                </a:ln>
                <a:solidFill>
                  <a:prstClr val="white"/>
                </a:solidFill>
                <a:effectLst/>
                <a:uLnTx/>
                <a:uFillTx/>
                <a:latin typeface="Poppins Bold" panose="00000800000000000000" pitchFamily="2" charset="0"/>
                <a:ea typeface="+mn-ea"/>
                <a:cs typeface="Poppins Bold" panose="00000800000000000000" pitchFamily="2" charset="0"/>
              </a:rPr>
              <a:t>PROBABILITY AND IMPACT</a:t>
            </a:r>
            <a:endParaRPr kumimoji="0" lang="en-ZA" sz="2400" b="0" i="0" u="none" strike="noStrike" kern="1200" cap="none" spc="0" normalizeH="0" baseline="0" noProof="0" dirty="0">
              <a:ln>
                <a:noFill/>
              </a:ln>
              <a:solidFill>
                <a:prstClr val="white"/>
              </a:solidFill>
              <a:effectLst/>
              <a:uLnTx/>
              <a:uFillTx/>
              <a:latin typeface="Poppins Bold" panose="00000800000000000000" pitchFamily="2" charset="0"/>
              <a:ea typeface="+mn-ea"/>
              <a:cs typeface="Poppins Bold" panose="00000800000000000000" pitchFamily="2" charset="0"/>
            </a:endParaRPr>
          </a:p>
        </p:txBody>
      </p:sp>
      <p:grpSp>
        <p:nvGrpSpPr>
          <p:cNvPr id="11" name="Group 10">
            <a:extLst>
              <a:ext uri="{FF2B5EF4-FFF2-40B4-BE49-F238E27FC236}">
                <a16:creationId xmlns:a16="http://schemas.microsoft.com/office/drawing/2014/main" id="{5F573997-FE34-0F91-8813-F20760AB4C2F}"/>
              </a:ext>
            </a:extLst>
          </p:cNvPr>
          <p:cNvGrpSpPr/>
          <p:nvPr/>
        </p:nvGrpSpPr>
        <p:grpSpPr>
          <a:xfrm>
            <a:off x="-27028" y="6203556"/>
            <a:ext cx="12220940" cy="654444"/>
            <a:chOff x="-27028" y="6203556"/>
            <a:chExt cx="12220940" cy="654444"/>
          </a:xfrm>
        </p:grpSpPr>
        <p:sp>
          <p:nvSpPr>
            <p:cNvPr id="14" name="Rectangle 13">
              <a:extLst>
                <a:ext uri="{FF2B5EF4-FFF2-40B4-BE49-F238E27FC236}">
                  <a16:creationId xmlns:a16="http://schemas.microsoft.com/office/drawing/2014/main" id="{F02F9E62-B5D4-551B-7791-6408B90EB2E6}"/>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15" name="Group 14">
              <a:extLst>
                <a:ext uri="{FF2B5EF4-FFF2-40B4-BE49-F238E27FC236}">
                  <a16:creationId xmlns:a16="http://schemas.microsoft.com/office/drawing/2014/main" id="{FD8AB8B6-B9FB-6EE3-8664-FB71B1A45806}"/>
                </a:ext>
              </a:extLst>
            </p:cNvPr>
            <p:cNvGrpSpPr/>
            <p:nvPr/>
          </p:nvGrpSpPr>
          <p:grpSpPr>
            <a:xfrm>
              <a:off x="-27028" y="6203556"/>
              <a:ext cx="12220940" cy="502558"/>
              <a:chOff x="-27028" y="6203556"/>
              <a:chExt cx="12220940" cy="502558"/>
            </a:xfrm>
          </p:grpSpPr>
          <p:pic>
            <p:nvPicPr>
              <p:cNvPr id="16" name="Graphic 15">
                <a:extLst>
                  <a:ext uri="{FF2B5EF4-FFF2-40B4-BE49-F238E27FC236}">
                    <a16:creationId xmlns:a16="http://schemas.microsoft.com/office/drawing/2014/main" id="{BFEBD950-BE11-79B1-2B3C-EF42EC09F33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17" name="TextBox 16">
                <a:extLst>
                  <a:ext uri="{FF2B5EF4-FFF2-40B4-BE49-F238E27FC236}">
                    <a16:creationId xmlns:a16="http://schemas.microsoft.com/office/drawing/2014/main" id="{2748AE30-E322-BF11-FC4E-4B3F038B1D7A}"/>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endParaRPr>
              </a:p>
            </p:txBody>
          </p:sp>
        </p:grpSp>
      </p:grpSp>
      <p:sp>
        <p:nvSpPr>
          <p:cNvPr id="3" name="TextBox 2">
            <a:extLst>
              <a:ext uri="{FF2B5EF4-FFF2-40B4-BE49-F238E27FC236}">
                <a16:creationId xmlns:a16="http://schemas.microsoft.com/office/drawing/2014/main" id="{813EAF94-F974-60B6-F184-C0E12EA676D7}"/>
              </a:ext>
            </a:extLst>
          </p:cNvPr>
          <p:cNvSpPr txBox="1"/>
          <p:nvPr/>
        </p:nvSpPr>
        <p:spPr>
          <a:xfrm>
            <a:off x="6148137" y="390288"/>
            <a:ext cx="4315326" cy="461665"/>
          </a:xfrm>
          <a:prstGeom prst="rect">
            <a:avLst/>
          </a:prstGeom>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C000"/>
                </a:solidFill>
                <a:effectLst/>
                <a:uLnTx/>
                <a:uFillTx/>
                <a:latin typeface="Poppins Bold" panose="00000800000000000000" pitchFamily="2" charset="0"/>
                <a:ea typeface="+mn-ea"/>
                <a:cs typeface="Poppins Bold" panose="00000800000000000000" pitchFamily="2" charset="0"/>
              </a:rPr>
              <a:t>Impact</a:t>
            </a:r>
            <a:endParaRPr kumimoji="0" lang="en-ZA" sz="2400" b="0" i="0" u="none" strike="noStrike" kern="1200" cap="none" spc="0" normalizeH="0" baseline="0" noProof="0" dirty="0">
              <a:ln>
                <a:noFill/>
              </a:ln>
              <a:solidFill>
                <a:srgbClr val="FFC000"/>
              </a:solidFill>
              <a:effectLst/>
              <a:uLnTx/>
              <a:uFillTx/>
              <a:latin typeface="Poppins Bold" panose="00000800000000000000" pitchFamily="2" charset="0"/>
              <a:ea typeface="+mn-ea"/>
              <a:cs typeface="Poppins Bold" panose="00000800000000000000" pitchFamily="2" charset="0"/>
            </a:endParaRPr>
          </a:p>
        </p:txBody>
      </p:sp>
      <p:sp>
        <p:nvSpPr>
          <p:cNvPr id="4" name="TextBox 3">
            <a:extLst>
              <a:ext uri="{FF2B5EF4-FFF2-40B4-BE49-F238E27FC236}">
                <a16:creationId xmlns:a16="http://schemas.microsoft.com/office/drawing/2014/main" id="{7EEA3A32-723F-3DBA-3F05-1109A74A5E40}"/>
              </a:ext>
            </a:extLst>
          </p:cNvPr>
          <p:cNvSpPr txBox="1"/>
          <p:nvPr/>
        </p:nvSpPr>
        <p:spPr>
          <a:xfrm rot="16200000">
            <a:off x="2806649" y="3188703"/>
            <a:ext cx="4315326" cy="461665"/>
          </a:xfrm>
          <a:prstGeom prst="rect">
            <a:avLst/>
          </a:prstGeom>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C000"/>
                </a:solidFill>
                <a:effectLst/>
                <a:uLnTx/>
                <a:uFillTx/>
                <a:latin typeface="Poppins Bold" panose="00000800000000000000" pitchFamily="2" charset="0"/>
                <a:ea typeface="+mn-ea"/>
                <a:cs typeface="Poppins Bold" panose="00000800000000000000" pitchFamily="2" charset="0"/>
              </a:rPr>
              <a:t>Probability</a:t>
            </a:r>
            <a:endParaRPr kumimoji="0" lang="en-ZA" sz="2400" b="0" i="0" u="none" strike="noStrike" kern="1200" cap="none" spc="0" normalizeH="0" baseline="0" noProof="0" dirty="0">
              <a:ln>
                <a:noFill/>
              </a:ln>
              <a:solidFill>
                <a:srgbClr val="FFC000"/>
              </a:solidFill>
              <a:effectLst/>
              <a:uLnTx/>
              <a:uFillTx/>
              <a:latin typeface="Poppins Bold" panose="00000800000000000000" pitchFamily="2" charset="0"/>
              <a:ea typeface="+mn-ea"/>
              <a:cs typeface="Poppins Bold" panose="00000800000000000000" pitchFamily="2" charset="0"/>
            </a:endParaRPr>
          </a:p>
        </p:txBody>
      </p:sp>
      <p:sp>
        <p:nvSpPr>
          <p:cNvPr id="5" name="TextBox 4">
            <a:extLst>
              <a:ext uri="{FF2B5EF4-FFF2-40B4-BE49-F238E27FC236}">
                <a16:creationId xmlns:a16="http://schemas.microsoft.com/office/drawing/2014/main" id="{DC253F6B-143C-4DA6-DC2C-787CA95AC756}"/>
              </a:ext>
            </a:extLst>
          </p:cNvPr>
          <p:cNvSpPr txBox="1"/>
          <p:nvPr/>
        </p:nvSpPr>
        <p:spPr>
          <a:xfrm>
            <a:off x="6052720" y="1049986"/>
            <a:ext cx="1499101" cy="338554"/>
          </a:xfrm>
          <a:prstGeom prst="rect">
            <a:avLst/>
          </a:prstGeom>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Poppins Bold" panose="00000800000000000000" pitchFamily="2" charset="0"/>
                <a:ea typeface="+mn-ea"/>
                <a:cs typeface="Poppins Bold" panose="00000800000000000000" pitchFamily="2" charset="0"/>
              </a:rPr>
              <a:t>Low</a:t>
            </a:r>
            <a:endParaRPr kumimoji="0" lang="en-ZA" sz="1600" b="0" i="0" u="none" strike="noStrike" kern="1200" cap="none" spc="0" normalizeH="0" baseline="0" noProof="0" dirty="0">
              <a:ln>
                <a:noFill/>
              </a:ln>
              <a:solidFill>
                <a:prstClr val="white"/>
              </a:solidFill>
              <a:effectLst/>
              <a:uLnTx/>
              <a:uFillTx/>
              <a:latin typeface="Poppins Bold" panose="00000800000000000000" pitchFamily="2" charset="0"/>
              <a:ea typeface="+mn-ea"/>
              <a:cs typeface="Poppins Bold" panose="00000800000000000000" pitchFamily="2" charset="0"/>
            </a:endParaRPr>
          </a:p>
        </p:txBody>
      </p:sp>
      <p:sp>
        <p:nvSpPr>
          <p:cNvPr id="6" name="TextBox 5">
            <a:extLst>
              <a:ext uri="{FF2B5EF4-FFF2-40B4-BE49-F238E27FC236}">
                <a16:creationId xmlns:a16="http://schemas.microsoft.com/office/drawing/2014/main" id="{F9FCD695-D3F7-B14D-2AB9-D8BDCF31F077}"/>
              </a:ext>
            </a:extLst>
          </p:cNvPr>
          <p:cNvSpPr txBox="1"/>
          <p:nvPr/>
        </p:nvSpPr>
        <p:spPr>
          <a:xfrm>
            <a:off x="7560680" y="1049986"/>
            <a:ext cx="1499101" cy="338554"/>
          </a:xfrm>
          <a:prstGeom prst="rect">
            <a:avLst/>
          </a:prstGeom>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Poppins Bold" panose="00000800000000000000" pitchFamily="2" charset="0"/>
                <a:ea typeface="+mn-ea"/>
                <a:cs typeface="Poppins Bold" panose="00000800000000000000" pitchFamily="2" charset="0"/>
              </a:rPr>
              <a:t>Medium</a:t>
            </a:r>
            <a:endParaRPr kumimoji="0" lang="en-ZA" sz="1600" b="0" i="0" u="none" strike="noStrike" kern="1200" cap="none" spc="0" normalizeH="0" baseline="0" noProof="0" dirty="0">
              <a:ln>
                <a:noFill/>
              </a:ln>
              <a:solidFill>
                <a:prstClr val="white"/>
              </a:solidFill>
              <a:effectLst/>
              <a:uLnTx/>
              <a:uFillTx/>
              <a:latin typeface="Poppins Bold" panose="00000800000000000000" pitchFamily="2" charset="0"/>
              <a:ea typeface="+mn-ea"/>
              <a:cs typeface="Poppins Bold" panose="00000800000000000000" pitchFamily="2" charset="0"/>
            </a:endParaRPr>
          </a:p>
        </p:txBody>
      </p:sp>
      <p:sp>
        <p:nvSpPr>
          <p:cNvPr id="7" name="TextBox 6">
            <a:extLst>
              <a:ext uri="{FF2B5EF4-FFF2-40B4-BE49-F238E27FC236}">
                <a16:creationId xmlns:a16="http://schemas.microsoft.com/office/drawing/2014/main" id="{226EB651-2D9D-990F-B6E9-5E43AE3BC687}"/>
              </a:ext>
            </a:extLst>
          </p:cNvPr>
          <p:cNvSpPr txBox="1"/>
          <p:nvPr/>
        </p:nvSpPr>
        <p:spPr>
          <a:xfrm>
            <a:off x="9059778" y="1049986"/>
            <a:ext cx="1499101" cy="338554"/>
          </a:xfrm>
          <a:prstGeom prst="rect">
            <a:avLst/>
          </a:prstGeom>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Poppins Bold" panose="00000800000000000000" pitchFamily="2" charset="0"/>
                <a:ea typeface="+mn-ea"/>
                <a:cs typeface="Poppins Bold" panose="00000800000000000000" pitchFamily="2" charset="0"/>
              </a:rPr>
              <a:t>High</a:t>
            </a:r>
            <a:endParaRPr kumimoji="0" lang="en-ZA" sz="1600" b="0" i="0" u="none" strike="noStrike" kern="1200" cap="none" spc="0" normalizeH="0" baseline="0" noProof="0" dirty="0">
              <a:ln>
                <a:noFill/>
              </a:ln>
              <a:solidFill>
                <a:prstClr val="white"/>
              </a:solidFill>
              <a:effectLst/>
              <a:uLnTx/>
              <a:uFillTx/>
              <a:latin typeface="Poppins Bold" panose="00000800000000000000" pitchFamily="2" charset="0"/>
              <a:ea typeface="+mn-ea"/>
              <a:cs typeface="Poppins Bold" panose="00000800000000000000" pitchFamily="2" charset="0"/>
            </a:endParaRPr>
          </a:p>
        </p:txBody>
      </p:sp>
      <p:sp>
        <p:nvSpPr>
          <p:cNvPr id="9" name="TextBox 8">
            <a:extLst>
              <a:ext uri="{FF2B5EF4-FFF2-40B4-BE49-F238E27FC236}">
                <a16:creationId xmlns:a16="http://schemas.microsoft.com/office/drawing/2014/main" id="{D2EBBAFE-8804-ED15-62C1-240257213FA2}"/>
              </a:ext>
            </a:extLst>
          </p:cNvPr>
          <p:cNvSpPr txBox="1"/>
          <p:nvPr/>
        </p:nvSpPr>
        <p:spPr>
          <a:xfrm rot="16200000">
            <a:off x="5257845" y="4562905"/>
            <a:ext cx="927010" cy="338554"/>
          </a:xfrm>
          <a:prstGeom prst="rect">
            <a:avLst/>
          </a:prstGeom>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Poppins Bold" panose="00000800000000000000" pitchFamily="2" charset="0"/>
                <a:ea typeface="+mn-ea"/>
                <a:cs typeface="Poppins Bold" panose="00000800000000000000" pitchFamily="2" charset="0"/>
              </a:rPr>
              <a:t>Low</a:t>
            </a:r>
            <a:endParaRPr kumimoji="0" lang="en-ZA" sz="1600" b="0" i="0" u="none" strike="noStrike" kern="1200" cap="none" spc="0" normalizeH="0" baseline="0" noProof="0" dirty="0">
              <a:ln>
                <a:noFill/>
              </a:ln>
              <a:solidFill>
                <a:prstClr val="white"/>
              </a:solidFill>
              <a:effectLst/>
              <a:uLnTx/>
              <a:uFillTx/>
              <a:latin typeface="Poppins Bold" panose="00000800000000000000" pitchFamily="2" charset="0"/>
              <a:ea typeface="+mn-ea"/>
              <a:cs typeface="Poppins Bold" panose="00000800000000000000" pitchFamily="2" charset="0"/>
            </a:endParaRPr>
          </a:p>
        </p:txBody>
      </p:sp>
      <p:sp>
        <p:nvSpPr>
          <p:cNvPr id="10" name="TextBox 9">
            <a:extLst>
              <a:ext uri="{FF2B5EF4-FFF2-40B4-BE49-F238E27FC236}">
                <a16:creationId xmlns:a16="http://schemas.microsoft.com/office/drawing/2014/main" id="{968B8B2B-9C25-7290-3B42-D56F6E43AC34}"/>
              </a:ext>
            </a:extLst>
          </p:cNvPr>
          <p:cNvSpPr txBox="1"/>
          <p:nvPr/>
        </p:nvSpPr>
        <p:spPr>
          <a:xfrm rot="16200000">
            <a:off x="5174329" y="3245826"/>
            <a:ext cx="1094040" cy="338554"/>
          </a:xfrm>
          <a:prstGeom prst="rect">
            <a:avLst/>
          </a:prstGeom>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Poppins Bold" panose="00000800000000000000" pitchFamily="2" charset="0"/>
                <a:ea typeface="+mn-ea"/>
                <a:cs typeface="Poppins Bold" panose="00000800000000000000" pitchFamily="2" charset="0"/>
              </a:rPr>
              <a:t>Medium</a:t>
            </a:r>
            <a:endParaRPr kumimoji="0" lang="en-ZA" sz="1600" b="0" i="0" u="none" strike="noStrike" kern="1200" cap="none" spc="0" normalizeH="0" baseline="0" noProof="0" dirty="0">
              <a:ln>
                <a:noFill/>
              </a:ln>
              <a:solidFill>
                <a:prstClr val="white"/>
              </a:solidFill>
              <a:effectLst/>
              <a:uLnTx/>
              <a:uFillTx/>
              <a:latin typeface="Poppins Bold" panose="00000800000000000000" pitchFamily="2" charset="0"/>
              <a:ea typeface="+mn-ea"/>
              <a:cs typeface="Poppins Bold" panose="00000800000000000000" pitchFamily="2" charset="0"/>
            </a:endParaRPr>
          </a:p>
        </p:txBody>
      </p:sp>
      <p:sp>
        <p:nvSpPr>
          <p:cNvPr id="19" name="TextBox 18">
            <a:extLst>
              <a:ext uri="{FF2B5EF4-FFF2-40B4-BE49-F238E27FC236}">
                <a16:creationId xmlns:a16="http://schemas.microsoft.com/office/drawing/2014/main" id="{3562F423-E764-9718-8B1A-D3980A147DCE}"/>
              </a:ext>
            </a:extLst>
          </p:cNvPr>
          <p:cNvSpPr txBox="1"/>
          <p:nvPr/>
        </p:nvSpPr>
        <p:spPr>
          <a:xfrm rot="16200000">
            <a:off x="5146611" y="1955285"/>
            <a:ext cx="1149478" cy="338554"/>
          </a:xfrm>
          <a:prstGeom prst="rect">
            <a:avLst/>
          </a:prstGeom>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Poppins Bold" panose="00000800000000000000" pitchFamily="2" charset="0"/>
                <a:ea typeface="+mn-ea"/>
                <a:cs typeface="Poppins Bold" panose="00000800000000000000" pitchFamily="2" charset="0"/>
              </a:rPr>
              <a:t>High</a:t>
            </a:r>
            <a:endParaRPr kumimoji="0" lang="en-ZA" sz="1600" b="0" i="0" u="none" strike="noStrike" kern="1200" cap="none" spc="0" normalizeH="0" baseline="0" noProof="0" dirty="0">
              <a:ln>
                <a:noFill/>
              </a:ln>
              <a:solidFill>
                <a:prstClr val="white"/>
              </a:solidFill>
              <a:effectLst/>
              <a:uLnTx/>
              <a:uFillTx/>
              <a:latin typeface="Poppins Bold" panose="00000800000000000000" pitchFamily="2" charset="0"/>
              <a:ea typeface="+mn-ea"/>
              <a:cs typeface="Poppins Bold" panose="00000800000000000000" pitchFamily="2" charset="0"/>
            </a:endParaRPr>
          </a:p>
        </p:txBody>
      </p:sp>
      <p:cxnSp>
        <p:nvCxnSpPr>
          <p:cNvPr id="23" name="Straight Connector 22">
            <a:extLst>
              <a:ext uri="{FF2B5EF4-FFF2-40B4-BE49-F238E27FC236}">
                <a16:creationId xmlns:a16="http://schemas.microsoft.com/office/drawing/2014/main" id="{393A79D0-A881-94B0-1DA8-800BC33A2E74}"/>
              </a:ext>
            </a:extLst>
          </p:cNvPr>
          <p:cNvCxnSpPr/>
          <p:nvPr/>
        </p:nvCxnSpPr>
        <p:spPr>
          <a:xfrm>
            <a:off x="6052720" y="933233"/>
            <a:ext cx="446288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16051D5-FEB2-19B0-C040-8AF8B92EC081}"/>
              </a:ext>
            </a:extLst>
          </p:cNvPr>
          <p:cNvCxnSpPr>
            <a:cxnSpLocks/>
          </p:cNvCxnSpPr>
          <p:nvPr/>
        </p:nvCxnSpPr>
        <p:spPr>
          <a:xfrm flipV="1">
            <a:off x="5369358" y="1525375"/>
            <a:ext cx="0" cy="385889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3EB31BB2-A2E4-752A-007E-A7631AE914C7}"/>
              </a:ext>
            </a:extLst>
          </p:cNvPr>
          <p:cNvSpPr/>
          <p:nvPr/>
        </p:nvSpPr>
        <p:spPr>
          <a:xfrm>
            <a:off x="6096000" y="4089031"/>
            <a:ext cx="1499100" cy="1295241"/>
          </a:xfrm>
          <a:prstGeom prst="rect">
            <a:avLst/>
          </a:prstGeom>
          <a:solidFill>
            <a:srgbClr val="00B05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Poppins"/>
                <a:ea typeface="+mn-ea"/>
                <a:cs typeface="+mn-cs"/>
              </a:rPr>
              <a:t>Low</a:t>
            </a:r>
            <a:endParaRPr kumimoji="0" lang="en-ZA" sz="2000" b="1" i="0" u="none" strike="noStrike" kern="1200" cap="none" spc="0" normalizeH="0" baseline="0" noProof="0" dirty="0">
              <a:ln>
                <a:noFill/>
              </a:ln>
              <a:solidFill>
                <a:prstClr val="white"/>
              </a:solidFill>
              <a:effectLst/>
              <a:uLnTx/>
              <a:uFillTx/>
              <a:latin typeface="Poppins"/>
              <a:ea typeface="+mn-ea"/>
              <a:cs typeface="+mn-cs"/>
            </a:endParaRPr>
          </a:p>
        </p:txBody>
      </p:sp>
      <p:sp>
        <p:nvSpPr>
          <p:cNvPr id="28" name="Rectangle 27">
            <a:extLst>
              <a:ext uri="{FF2B5EF4-FFF2-40B4-BE49-F238E27FC236}">
                <a16:creationId xmlns:a16="http://schemas.microsoft.com/office/drawing/2014/main" id="{D7D46ED6-488B-27CE-CD0D-56A60AB943BA}"/>
              </a:ext>
            </a:extLst>
          </p:cNvPr>
          <p:cNvSpPr/>
          <p:nvPr/>
        </p:nvSpPr>
        <p:spPr>
          <a:xfrm>
            <a:off x="7581900" y="4089031"/>
            <a:ext cx="1499100" cy="1295241"/>
          </a:xfrm>
          <a:prstGeom prst="rect">
            <a:avLst/>
          </a:prstGeom>
          <a:solidFill>
            <a:srgbClr val="00B05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Poppins"/>
                <a:ea typeface="+mn-ea"/>
                <a:cs typeface="+mn-cs"/>
              </a:rPr>
              <a:t>Low</a:t>
            </a:r>
            <a:endParaRPr kumimoji="0" lang="en-ZA" sz="2000" b="1" i="0" u="none" strike="noStrike" kern="1200" cap="none" spc="0" normalizeH="0" baseline="0" noProof="0" dirty="0">
              <a:ln>
                <a:noFill/>
              </a:ln>
              <a:solidFill>
                <a:prstClr val="white"/>
              </a:solidFill>
              <a:effectLst/>
              <a:uLnTx/>
              <a:uFillTx/>
              <a:latin typeface="Poppins"/>
              <a:ea typeface="+mn-ea"/>
              <a:cs typeface="+mn-cs"/>
            </a:endParaRPr>
          </a:p>
        </p:txBody>
      </p:sp>
      <p:sp>
        <p:nvSpPr>
          <p:cNvPr id="29" name="Rectangle 28">
            <a:extLst>
              <a:ext uri="{FF2B5EF4-FFF2-40B4-BE49-F238E27FC236}">
                <a16:creationId xmlns:a16="http://schemas.microsoft.com/office/drawing/2014/main" id="{A6815320-7517-3731-49AE-360C587D24B1}"/>
              </a:ext>
            </a:extLst>
          </p:cNvPr>
          <p:cNvSpPr/>
          <p:nvPr/>
        </p:nvSpPr>
        <p:spPr>
          <a:xfrm>
            <a:off x="9083040" y="4089031"/>
            <a:ext cx="1499100" cy="1295241"/>
          </a:xfrm>
          <a:prstGeom prst="rect">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Poppins"/>
                <a:ea typeface="+mn-ea"/>
                <a:cs typeface="+mn-cs"/>
              </a:rPr>
              <a:t>Medium</a:t>
            </a:r>
            <a:endParaRPr kumimoji="0" lang="en-ZA" sz="2000" b="1" i="0" u="none" strike="noStrike" kern="1200" cap="none" spc="0" normalizeH="0" baseline="0" noProof="0" dirty="0">
              <a:ln>
                <a:noFill/>
              </a:ln>
              <a:solidFill>
                <a:prstClr val="white"/>
              </a:solidFill>
              <a:effectLst/>
              <a:uLnTx/>
              <a:uFillTx/>
              <a:latin typeface="Poppins"/>
              <a:ea typeface="+mn-ea"/>
              <a:cs typeface="+mn-cs"/>
            </a:endParaRPr>
          </a:p>
        </p:txBody>
      </p:sp>
      <p:sp>
        <p:nvSpPr>
          <p:cNvPr id="30" name="Rectangle 29">
            <a:extLst>
              <a:ext uri="{FF2B5EF4-FFF2-40B4-BE49-F238E27FC236}">
                <a16:creationId xmlns:a16="http://schemas.microsoft.com/office/drawing/2014/main" id="{19477B50-3477-9CFD-12CF-9F04C0B72509}"/>
              </a:ext>
            </a:extLst>
          </p:cNvPr>
          <p:cNvSpPr/>
          <p:nvPr/>
        </p:nvSpPr>
        <p:spPr>
          <a:xfrm>
            <a:off x="6096000" y="2793522"/>
            <a:ext cx="1499100" cy="1295241"/>
          </a:xfrm>
          <a:prstGeom prst="rect">
            <a:avLst/>
          </a:prstGeom>
          <a:solidFill>
            <a:srgbClr val="00B05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Poppins"/>
                <a:ea typeface="+mn-ea"/>
                <a:cs typeface="+mn-cs"/>
              </a:rPr>
              <a:t>Low</a:t>
            </a:r>
            <a:endParaRPr kumimoji="0" lang="en-ZA" sz="2000" b="1" i="0" u="none" strike="noStrike" kern="1200" cap="none" spc="0" normalizeH="0" baseline="0" noProof="0" dirty="0">
              <a:ln>
                <a:noFill/>
              </a:ln>
              <a:solidFill>
                <a:prstClr val="white"/>
              </a:solidFill>
              <a:effectLst/>
              <a:uLnTx/>
              <a:uFillTx/>
              <a:latin typeface="Poppins"/>
              <a:ea typeface="+mn-ea"/>
              <a:cs typeface="+mn-cs"/>
            </a:endParaRPr>
          </a:p>
        </p:txBody>
      </p:sp>
      <p:sp>
        <p:nvSpPr>
          <p:cNvPr id="31" name="Rectangle 30">
            <a:extLst>
              <a:ext uri="{FF2B5EF4-FFF2-40B4-BE49-F238E27FC236}">
                <a16:creationId xmlns:a16="http://schemas.microsoft.com/office/drawing/2014/main" id="{10A75EE4-5BAA-E24C-5746-AF928BA6B025}"/>
              </a:ext>
            </a:extLst>
          </p:cNvPr>
          <p:cNvSpPr/>
          <p:nvPr/>
        </p:nvSpPr>
        <p:spPr>
          <a:xfrm>
            <a:off x="7581900" y="2793522"/>
            <a:ext cx="1499100" cy="1295241"/>
          </a:xfrm>
          <a:prstGeom prst="rect">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Poppins"/>
                <a:ea typeface="+mn-ea"/>
                <a:cs typeface="+mn-cs"/>
              </a:rPr>
              <a:t>Medium</a:t>
            </a:r>
            <a:endParaRPr kumimoji="0" lang="en-ZA" sz="2000" b="1" i="0" u="none" strike="noStrike" kern="1200" cap="none" spc="0" normalizeH="0" baseline="0" noProof="0" dirty="0">
              <a:ln>
                <a:noFill/>
              </a:ln>
              <a:solidFill>
                <a:prstClr val="white"/>
              </a:solidFill>
              <a:effectLst/>
              <a:uLnTx/>
              <a:uFillTx/>
              <a:latin typeface="Poppins"/>
              <a:ea typeface="+mn-ea"/>
              <a:cs typeface="+mn-cs"/>
            </a:endParaRPr>
          </a:p>
        </p:txBody>
      </p:sp>
      <p:sp>
        <p:nvSpPr>
          <p:cNvPr id="32" name="Rectangle 31">
            <a:extLst>
              <a:ext uri="{FF2B5EF4-FFF2-40B4-BE49-F238E27FC236}">
                <a16:creationId xmlns:a16="http://schemas.microsoft.com/office/drawing/2014/main" id="{2B366777-3769-1732-5A36-F4010ACB3FA9}"/>
              </a:ext>
            </a:extLst>
          </p:cNvPr>
          <p:cNvSpPr/>
          <p:nvPr/>
        </p:nvSpPr>
        <p:spPr>
          <a:xfrm>
            <a:off x="9083040" y="2793522"/>
            <a:ext cx="1499100" cy="1295241"/>
          </a:xfrm>
          <a:prstGeom prst="rect">
            <a:avLst/>
          </a:prstGeom>
          <a:solidFill>
            <a:srgbClr val="C0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Poppins"/>
                <a:ea typeface="+mn-ea"/>
                <a:cs typeface="+mn-cs"/>
              </a:rPr>
              <a:t>Medium</a:t>
            </a:r>
            <a:endParaRPr kumimoji="0" lang="en-ZA" sz="2000" b="1" i="0" u="none" strike="noStrike" kern="1200" cap="none" spc="0" normalizeH="0" baseline="0" noProof="0" dirty="0">
              <a:ln>
                <a:noFill/>
              </a:ln>
              <a:solidFill>
                <a:prstClr val="white"/>
              </a:solidFill>
              <a:effectLst/>
              <a:uLnTx/>
              <a:uFillTx/>
              <a:latin typeface="Poppins"/>
              <a:ea typeface="+mn-ea"/>
              <a:cs typeface="+mn-cs"/>
            </a:endParaRPr>
          </a:p>
        </p:txBody>
      </p:sp>
      <p:sp>
        <p:nvSpPr>
          <p:cNvPr id="33" name="Rectangle 32">
            <a:extLst>
              <a:ext uri="{FF2B5EF4-FFF2-40B4-BE49-F238E27FC236}">
                <a16:creationId xmlns:a16="http://schemas.microsoft.com/office/drawing/2014/main" id="{3AA4157A-F564-2BDB-3401-9B88B91A1A28}"/>
              </a:ext>
            </a:extLst>
          </p:cNvPr>
          <p:cNvSpPr/>
          <p:nvPr/>
        </p:nvSpPr>
        <p:spPr>
          <a:xfrm>
            <a:off x="6096000" y="1518394"/>
            <a:ext cx="1499100" cy="1295241"/>
          </a:xfrm>
          <a:prstGeom prst="rect">
            <a:avLst/>
          </a:prstGeom>
          <a:solidFill>
            <a:srgbClr val="00B05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Poppins"/>
                <a:ea typeface="+mn-ea"/>
                <a:cs typeface="+mn-cs"/>
              </a:rPr>
              <a:t>Low</a:t>
            </a:r>
            <a:endParaRPr kumimoji="0" lang="en-ZA" sz="2000" b="1" i="0" u="none" strike="noStrike" kern="1200" cap="none" spc="0" normalizeH="0" baseline="0" noProof="0" dirty="0">
              <a:ln>
                <a:noFill/>
              </a:ln>
              <a:solidFill>
                <a:prstClr val="white"/>
              </a:solidFill>
              <a:effectLst/>
              <a:uLnTx/>
              <a:uFillTx/>
              <a:latin typeface="Poppins"/>
              <a:ea typeface="+mn-ea"/>
              <a:cs typeface="+mn-cs"/>
            </a:endParaRPr>
          </a:p>
        </p:txBody>
      </p:sp>
      <p:sp>
        <p:nvSpPr>
          <p:cNvPr id="34" name="Rectangle 33">
            <a:extLst>
              <a:ext uri="{FF2B5EF4-FFF2-40B4-BE49-F238E27FC236}">
                <a16:creationId xmlns:a16="http://schemas.microsoft.com/office/drawing/2014/main" id="{9F8DC99B-989F-B6C1-8043-B3C573B0BBFC}"/>
              </a:ext>
            </a:extLst>
          </p:cNvPr>
          <p:cNvSpPr/>
          <p:nvPr/>
        </p:nvSpPr>
        <p:spPr>
          <a:xfrm>
            <a:off x="7581900" y="1518394"/>
            <a:ext cx="1499100" cy="1295241"/>
          </a:xfrm>
          <a:prstGeom prst="rect">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Poppins"/>
                <a:ea typeface="+mn-ea"/>
                <a:cs typeface="+mn-cs"/>
              </a:rPr>
              <a:t>Medium</a:t>
            </a:r>
            <a:endParaRPr kumimoji="0" lang="en-ZA" sz="2000" b="1" i="0" u="none" strike="noStrike" kern="1200" cap="none" spc="0" normalizeH="0" baseline="0" noProof="0" dirty="0">
              <a:ln>
                <a:noFill/>
              </a:ln>
              <a:solidFill>
                <a:prstClr val="white"/>
              </a:solidFill>
              <a:effectLst/>
              <a:uLnTx/>
              <a:uFillTx/>
              <a:latin typeface="Poppins"/>
              <a:ea typeface="+mn-ea"/>
              <a:cs typeface="+mn-cs"/>
            </a:endParaRPr>
          </a:p>
        </p:txBody>
      </p:sp>
      <p:sp>
        <p:nvSpPr>
          <p:cNvPr id="35" name="Rectangle 34">
            <a:extLst>
              <a:ext uri="{FF2B5EF4-FFF2-40B4-BE49-F238E27FC236}">
                <a16:creationId xmlns:a16="http://schemas.microsoft.com/office/drawing/2014/main" id="{6B570B1C-07DB-261F-74C0-FDCE96DC166E}"/>
              </a:ext>
            </a:extLst>
          </p:cNvPr>
          <p:cNvSpPr/>
          <p:nvPr/>
        </p:nvSpPr>
        <p:spPr>
          <a:xfrm>
            <a:off x="9083040" y="1518394"/>
            <a:ext cx="1499100" cy="1295241"/>
          </a:xfrm>
          <a:prstGeom prst="rect">
            <a:avLst/>
          </a:prstGeom>
          <a:solidFill>
            <a:srgbClr val="C0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Poppins"/>
                <a:ea typeface="+mn-ea"/>
                <a:cs typeface="+mn-cs"/>
              </a:rPr>
              <a:t>High</a:t>
            </a:r>
            <a:endParaRPr kumimoji="0" lang="en-ZA" sz="2000" b="1" i="0" u="none" strike="noStrike" kern="1200" cap="none" spc="0" normalizeH="0" baseline="0" noProof="0" dirty="0">
              <a:ln>
                <a:noFill/>
              </a:ln>
              <a:solidFill>
                <a:prstClr val="white"/>
              </a:solidFill>
              <a:effectLst/>
              <a:uLnTx/>
              <a:uFillTx/>
              <a:latin typeface="Poppins"/>
              <a:ea typeface="+mn-ea"/>
              <a:cs typeface="+mn-cs"/>
            </a:endParaRPr>
          </a:p>
        </p:txBody>
      </p:sp>
    </p:spTree>
    <p:extLst>
      <p:ext uri="{BB962C8B-B14F-4D97-AF65-F5344CB8AC3E}">
        <p14:creationId xmlns:p14="http://schemas.microsoft.com/office/powerpoint/2010/main" val="2708401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4"/>
                                        </p:tgtEl>
                                        <p:attrNameLst>
                                          <p:attrName>style.visibility</p:attrName>
                                        </p:attrNameLst>
                                      </p:cBhvr>
                                      <p:to>
                                        <p:strVal val="visible"/>
                                      </p:to>
                                    </p:set>
                                    <p:anim calcmode="lin" valueType="num">
                                      <p:cBhvr additive="base">
                                        <p:cTn id="11" dur="500" fill="hold"/>
                                        <p:tgtEl>
                                          <p:spTgt spid="24"/>
                                        </p:tgtEl>
                                        <p:attrNameLst>
                                          <p:attrName>ppt_x</p:attrName>
                                        </p:attrNameLst>
                                      </p:cBhvr>
                                      <p:tavLst>
                                        <p:tav tm="0">
                                          <p:val>
                                            <p:strVal val="#ppt_x"/>
                                          </p:val>
                                        </p:tav>
                                        <p:tav tm="100000">
                                          <p:val>
                                            <p:strVal val="#ppt_x"/>
                                          </p:val>
                                        </p:tav>
                                      </p:tavLst>
                                    </p:anim>
                                    <p:anim calcmode="lin" valueType="num">
                                      <p:cBhvr additive="base">
                                        <p:cTn id="12" dur="500" fill="hold"/>
                                        <p:tgtEl>
                                          <p:spTgt spid="24"/>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3"/>
                                        </p:tgtEl>
                                        <p:attrNameLst>
                                          <p:attrName>style.visibility</p:attrName>
                                        </p:attrNameLst>
                                      </p:cBhvr>
                                      <p:to>
                                        <p:strVal val="visible"/>
                                      </p:to>
                                    </p:set>
                                    <p:anim calcmode="lin" valueType="num">
                                      <p:cBhvr additive="base">
                                        <p:cTn id="15" dur="500" fill="hold"/>
                                        <p:tgtEl>
                                          <p:spTgt spid="23"/>
                                        </p:tgtEl>
                                        <p:attrNameLst>
                                          <p:attrName>ppt_x</p:attrName>
                                        </p:attrNameLst>
                                      </p:cBhvr>
                                      <p:tavLst>
                                        <p:tav tm="0">
                                          <p:val>
                                            <p:strVal val="#ppt_x"/>
                                          </p:val>
                                        </p:tav>
                                        <p:tav tm="100000">
                                          <p:val>
                                            <p:strVal val="#ppt_x"/>
                                          </p:val>
                                        </p:tav>
                                      </p:tavLst>
                                    </p:anim>
                                    <p:anim calcmode="lin" valueType="num">
                                      <p:cBhvr additive="base">
                                        <p:cTn id="16" dur="500" fill="hold"/>
                                        <p:tgtEl>
                                          <p:spTgt spid="23"/>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9"/>
                                        </p:tgtEl>
                                        <p:attrNameLst>
                                          <p:attrName>style.visibility</p:attrName>
                                        </p:attrNameLst>
                                      </p:cBhvr>
                                      <p:to>
                                        <p:strVal val="visible"/>
                                      </p:to>
                                    </p:set>
                                    <p:anim calcmode="lin" valueType="num">
                                      <p:cBhvr additive="base">
                                        <p:cTn id="35" dur="500" fill="hold"/>
                                        <p:tgtEl>
                                          <p:spTgt spid="9"/>
                                        </p:tgtEl>
                                        <p:attrNameLst>
                                          <p:attrName>ppt_x</p:attrName>
                                        </p:attrNameLst>
                                      </p:cBhvr>
                                      <p:tavLst>
                                        <p:tav tm="0">
                                          <p:val>
                                            <p:strVal val="#ppt_x"/>
                                          </p:val>
                                        </p:tav>
                                        <p:tav tm="100000">
                                          <p:val>
                                            <p:strVal val="#ppt_x"/>
                                          </p:val>
                                        </p:tav>
                                      </p:tavLst>
                                    </p:anim>
                                    <p:anim calcmode="lin" valueType="num">
                                      <p:cBhvr additive="base">
                                        <p:cTn id="36" dur="500" fill="hold"/>
                                        <p:tgtEl>
                                          <p:spTgt spid="9"/>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additive="base">
                                        <p:cTn id="39" dur="500" fill="hold"/>
                                        <p:tgtEl>
                                          <p:spTgt spid="10"/>
                                        </p:tgtEl>
                                        <p:attrNameLst>
                                          <p:attrName>ppt_x</p:attrName>
                                        </p:attrNameLst>
                                      </p:cBhvr>
                                      <p:tavLst>
                                        <p:tav tm="0">
                                          <p:val>
                                            <p:strVal val="#ppt_x"/>
                                          </p:val>
                                        </p:tav>
                                        <p:tav tm="100000">
                                          <p:val>
                                            <p:strVal val="#ppt_x"/>
                                          </p:val>
                                        </p:tav>
                                      </p:tavLst>
                                    </p:anim>
                                    <p:anim calcmode="lin" valueType="num">
                                      <p:cBhvr additive="base">
                                        <p:cTn id="40" dur="500" fill="hold"/>
                                        <p:tgtEl>
                                          <p:spTgt spid="10"/>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additive="base">
                                        <p:cTn id="43" dur="500" fill="hold"/>
                                        <p:tgtEl>
                                          <p:spTgt spid="19"/>
                                        </p:tgtEl>
                                        <p:attrNameLst>
                                          <p:attrName>ppt_x</p:attrName>
                                        </p:attrNameLst>
                                      </p:cBhvr>
                                      <p:tavLst>
                                        <p:tav tm="0">
                                          <p:val>
                                            <p:strVal val="#ppt_x"/>
                                          </p:val>
                                        </p:tav>
                                        <p:tav tm="100000">
                                          <p:val>
                                            <p:strVal val="#ppt_x"/>
                                          </p:val>
                                        </p:tav>
                                      </p:tavLst>
                                    </p:anim>
                                    <p:anim calcmode="lin" valueType="num">
                                      <p:cBhvr additive="base">
                                        <p:cTn id="4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grpId="0" nodeType="clickEffect">
                                  <p:stCondLst>
                                    <p:cond delay="0"/>
                                  </p:stCondLst>
                                  <p:childTnLst>
                                    <p:set>
                                      <p:cBhvr>
                                        <p:cTn id="48" dur="1" fill="hold">
                                          <p:stCondLst>
                                            <p:cond delay="0"/>
                                          </p:stCondLst>
                                        </p:cTn>
                                        <p:tgtEl>
                                          <p:spTgt spid="25"/>
                                        </p:tgtEl>
                                        <p:attrNameLst>
                                          <p:attrName>style.visibility</p:attrName>
                                        </p:attrNameLst>
                                      </p:cBhvr>
                                      <p:to>
                                        <p:strVal val="visible"/>
                                      </p:to>
                                    </p:set>
                                    <p:animEffect transition="in" filter="wipe(down)">
                                      <p:cBhvr>
                                        <p:cTn id="49" dur="500"/>
                                        <p:tgtEl>
                                          <p:spTgt spid="25"/>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grpId="0" nodeType="clickEffect">
                                  <p:stCondLst>
                                    <p:cond delay="0"/>
                                  </p:stCondLst>
                                  <p:childTnLst>
                                    <p:set>
                                      <p:cBhvr>
                                        <p:cTn id="53" dur="1" fill="hold">
                                          <p:stCondLst>
                                            <p:cond delay="0"/>
                                          </p:stCondLst>
                                        </p:cTn>
                                        <p:tgtEl>
                                          <p:spTgt spid="28"/>
                                        </p:tgtEl>
                                        <p:attrNameLst>
                                          <p:attrName>style.visibility</p:attrName>
                                        </p:attrNameLst>
                                      </p:cBhvr>
                                      <p:to>
                                        <p:strVal val="visible"/>
                                      </p:to>
                                    </p:set>
                                    <p:animEffect transition="in" filter="wipe(down)">
                                      <p:cBhvr>
                                        <p:cTn id="54" dur="500"/>
                                        <p:tgtEl>
                                          <p:spTgt spid="28"/>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grpId="0" nodeType="clickEffect">
                                  <p:stCondLst>
                                    <p:cond delay="0"/>
                                  </p:stCondLst>
                                  <p:childTnLst>
                                    <p:set>
                                      <p:cBhvr>
                                        <p:cTn id="58" dur="1" fill="hold">
                                          <p:stCondLst>
                                            <p:cond delay="0"/>
                                          </p:stCondLst>
                                        </p:cTn>
                                        <p:tgtEl>
                                          <p:spTgt spid="29"/>
                                        </p:tgtEl>
                                        <p:attrNameLst>
                                          <p:attrName>style.visibility</p:attrName>
                                        </p:attrNameLst>
                                      </p:cBhvr>
                                      <p:to>
                                        <p:strVal val="visible"/>
                                      </p:to>
                                    </p:set>
                                    <p:animEffect transition="in" filter="wipe(down)">
                                      <p:cBhvr>
                                        <p:cTn id="59" dur="500"/>
                                        <p:tgtEl>
                                          <p:spTgt spid="29"/>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4" fill="hold" grpId="0" nodeType="clickEffect">
                                  <p:stCondLst>
                                    <p:cond delay="0"/>
                                  </p:stCondLst>
                                  <p:childTnLst>
                                    <p:set>
                                      <p:cBhvr>
                                        <p:cTn id="63" dur="1" fill="hold">
                                          <p:stCondLst>
                                            <p:cond delay="0"/>
                                          </p:stCondLst>
                                        </p:cTn>
                                        <p:tgtEl>
                                          <p:spTgt spid="30"/>
                                        </p:tgtEl>
                                        <p:attrNameLst>
                                          <p:attrName>style.visibility</p:attrName>
                                        </p:attrNameLst>
                                      </p:cBhvr>
                                      <p:to>
                                        <p:strVal val="visible"/>
                                      </p:to>
                                    </p:set>
                                    <p:animEffect transition="in" filter="wipe(down)">
                                      <p:cBhvr>
                                        <p:cTn id="64" dur="500"/>
                                        <p:tgtEl>
                                          <p:spTgt spid="30"/>
                                        </p:tgtEl>
                                      </p:cBhvr>
                                    </p:animEffect>
                                  </p:childTnLst>
                                </p:cTn>
                              </p:par>
                            </p:childTnLst>
                          </p:cTn>
                        </p:par>
                      </p:childTnLst>
                    </p:cTn>
                  </p:par>
                  <p:par>
                    <p:cTn id="65" fill="hold">
                      <p:stCondLst>
                        <p:cond delay="indefinite"/>
                      </p:stCondLst>
                      <p:childTnLst>
                        <p:par>
                          <p:cTn id="66" fill="hold">
                            <p:stCondLst>
                              <p:cond delay="0"/>
                            </p:stCondLst>
                            <p:childTnLst>
                              <p:par>
                                <p:cTn id="67" presetID="22" presetClass="entr" presetSubtype="4" fill="hold" grpId="0" nodeType="clickEffect">
                                  <p:stCondLst>
                                    <p:cond delay="0"/>
                                  </p:stCondLst>
                                  <p:childTnLst>
                                    <p:set>
                                      <p:cBhvr>
                                        <p:cTn id="68" dur="1" fill="hold">
                                          <p:stCondLst>
                                            <p:cond delay="0"/>
                                          </p:stCondLst>
                                        </p:cTn>
                                        <p:tgtEl>
                                          <p:spTgt spid="31"/>
                                        </p:tgtEl>
                                        <p:attrNameLst>
                                          <p:attrName>style.visibility</p:attrName>
                                        </p:attrNameLst>
                                      </p:cBhvr>
                                      <p:to>
                                        <p:strVal val="visible"/>
                                      </p:to>
                                    </p:set>
                                    <p:animEffect transition="in" filter="wipe(down)">
                                      <p:cBhvr>
                                        <p:cTn id="69" dur="500"/>
                                        <p:tgtEl>
                                          <p:spTgt spid="31"/>
                                        </p:tgtEl>
                                      </p:cBhvr>
                                    </p:animEffect>
                                  </p:childTnLst>
                                </p:cTn>
                              </p:par>
                            </p:childTnLst>
                          </p:cTn>
                        </p:par>
                      </p:childTnLst>
                    </p:cTn>
                  </p:par>
                  <p:par>
                    <p:cTn id="70" fill="hold">
                      <p:stCondLst>
                        <p:cond delay="indefinite"/>
                      </p:stCondLst>
                      <p:childTnLst>
                        <p:par>
                          <p:cTn id="71" fill="hold">
                            <p:stCondLst>
                              <p:cond delay="0"/>
                            </p:stCondLst>
                            <p:childTnLst>
                              <p:par>
                                <p:cTn id="72" presetID="22" presetClass="entr" presetSubtype="4" fill="hold" grpId="0" nodeType="clickEffect">
                                  <p:stCondLst>
                                    <p:cond delay="0"/>
                                  </p:stCondLst>
                                  <p:childTnLst>
                                    <p:set>
                                      <p:cBhvr>
                                        <p:cTn id="73" dur="1" fill="hold">
                                          <p:stCondLst>
                                            <p:cond delay="0"/>
                                          </p:stCondLst>
                                        </p:cTn>
                                        <p:tgtEl>
                                          <p:spTgt spid="32"/>
                                        </p:tgtEl>
                                        <p:attrNameLst>
                                          <p:attrName>style.visibility</p:attrName>
                                        </p:attrNameLst>
                                      </p:cBhvr>
                                      <p:to>
                                        <p:strVal val="visible"/>
                                      </p:to>
                                    </p:set>
                                    <p:animEffect transition="in" filter="wipe(down)">
                                      <p:cBhvr>
                                        <p:cTn id="74" dur="500"/>
                                        <p:tgtEl>
                                          <p:spTgt spid="32"/>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4" fill="hold" grpId="0" nodeType="clickEffect">
                                  <p:stCondLst>
                                    <p:cond delay="0"/>
                                  </p:stCondLst>
                                  <p:childTnLst>
                                    <p:set>
                                      <p:cBhvr>
                                        <p:cTn id="78" dur="1" fill="hold">
                                          <p:stCondLst>
                                            <p:cond delay="0"/>
                                          </p:stCondLst>
                                        </p:cTn>
                                        <p:tgtEl>
                                          <p:spTgt spid="33"/>
                                        </p:tgtEl>
                                        <p:attrNameLst>
                                          <p:attrName>style.visibility</p:attrName>
                                        </p:attrNameLst>
                                      </p:cBhvr>
                                      <p:to>
                                        <p:strVal val="visible"/>
                                      </p:to>
                                    </p:set>
                                    <p:animEffect transition="in" filter="wipe(down)">
                                      <p:cBhvr>
                                        <p:cTn id="79" dur="500"/>
                                        <p:tgtEl>
                                          <p:spTgt spid="33"/>
                                        </p:tgtEl>
                                      </p:cBhvr>
                                    </p:animEffect>
                                  </p:childTnLst>
                                </p:cTn>
                              </p:par>
                            </p:childTnLst>
                          </p:cTn>
                        </p:par>
                      </p:childTnLst>
                    </p:cTn>
                  </p:par>
                  <p:par>
                    <p:cTn id="80" fill="hold">
                      <p:stCondLst>
                        <p:cond delay="indefinite"/>
                      </p:stCondLst>
                      <p:childTnLst>
                        <p:par>
                          <p:cTn id="81" fill="hold">
                            <p:stCondLst>
                              <p:cond delay="0"/>
                            </p:stCondLst>
                            <p:childTnLst>
                              <p:par>
                                <p:cTn id="82" presetID="22" presetClass="entr" presetSubtype="4" fill="hold" grpId="0" nodeType="clickEffect">
                                  <p:stCondLst>
                                    <p:cond delay="0"/>
                                  </p:stCondLst>
                                  <p:childTnLst>
                                    <p:set>
                                      <p:cBhvr>
                                        <p:cTn id="83" dur="1" fill="hold">
                                          <p:stCondLst>
                                            <p:cond delay="0"/>
                                          </p:stCondLst>
                                        </p:cTn>
                                        <p:tgtEl>
                                          <p:spTgt spid="34"/>
                                        </p:tgtEl>
                                        <p:attrNameLst>
                                          <p:attrName>style.visibility</p:attrName>
                                        </p:attrNameLst>
                                      </p:cBhvr>
                                      <p:to>
                                        <p:strVal val="visible"/>
                                      </p:to>
                                    </p:set>
                                    <p:animEffect transition="in" filter="wipe(down)">
                                      <p:cBhvr>
                                        <p:cTn id="84" dur="500"/>
                                        <p:tgtEl>
                                          <p:spTgt spid="34"/>
                                        </p:tgtEl>
                                      </p:cBhvr>
                                    </p:animEffect>
                                  </p:childTnLst>
                                </p:cTn>
                              </p:par>
                            </p:childTnLst>
                          </p:cTn>
                        </p:par>
                      </p:childTnLst>
                    </p:cTn>
                  </p:par>
                  <p:par>
                    <p:cTn id="85" fill="hold">
                      <p:stCondLst>
                        <p:cond delay="indefinite"/>
                      </p:stCondLst>
                      <p:childTnLst>
                        <p:par>
                          <p:cTn id="86" fill="hold">
                            <p:stCondLst>
                              <p:cond delay="0"/>
                            </p:stCondLst>
                            <p:childTnLst>
                              <p:par>
                                <p:cTn id="87" presetID="22" presetClass="entr" presetSubtype="4" fill="hold" grpId="0" nodeType="clickEffect">
                                  <p:stCondLst>
                                    <p:cond delay="0"/>
                                  </p:stCondLst>
                                  <p:childTnLst>
                                    <p:set>
                                      <p:cBhvr>
                                        <p:cTn id="88" dur="1" fill="hold">
                                          <p:stCondLst>
                                            <p:cond delay="0"/>
                                          </p:stCondLst>
                                        </p:cTn>
                                        <p:tgtEl>
                                          <p:spTgt spid="35"/>
                                        </p:tgtEl>
                                        <p:attrNameLst>
                                          <p:attrName>style.visibility</p:attrName>
                                        </p:attrNameLst>
                                      </p:cBhvr>
                                      <p:to>
                                        <p:strVal val="visible"/>
                                      </p:to>
                                    </p:set>
                                    <p:animEffect transition="in" filter="wipe(down)">
                                      <p:cBhvr>
                                        <p:cTn id="89"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9" grpId="0"/>
      <p:bldP spid="10" grpId="0"/>
      <p:bldP spid="19" grpId="0"/>
      <p:bldP spid="25" grpId="0" animBg="1"/>
      <p:bldP spid="28" grpId="0" animBg="1"/>
      <p:bldP spid="29" grpId="0" animBg="1"/>
      <p:bldP spid="30" grpId="0" animBg="1"/>
      <p:bldP spid="31" grpId="0" animBg="1"/>
      <p:bldP spid="32" grpId="0" animBg="1"/>
      <p:bldP spid="33" grpId="0" animBg="1"/>
      <p:bldP spid="34" grpId="0" animBg="1"/>
      <p:bldP spid="35"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8801BE18-15F9-EEA8-9F7A-ECD4CC230B4F}"/>
            </a:ext>
          </a:extLst>
        </p:cNvPr>
        <p:cNvGrpSpPr/>
        <p:nvPr/>
      </p:nvGrpSpPr>
      <p:grpSpPr>
        <a:xfrm>
          <a:off x="0" y="0"/>
          <a:ext cx="0" cy="0"/>
          <a:chOff x="0" y="0"/>
          <a:chExt cx="0" cy="0"/>
        </a:xfrm>
      </p:grpSpPr>
      <p:sp>
        <p:nvSpPr>
          <p:cNvPr id="54" name="TextBox 53">
            <a:extLst>
              <a:ext uri="{FF2B5EF4-FFF2-40B4-BE49-F238E27FC236}">
                <a16:creationId xmlns:a16="http://schemas.microsoft.com/office/drawing/2014/main" id="{F30DE215-5A30-C38B-7628-DE5F379AB647}"/>
              </a:ext>
            </a:extLst>
          </p:cNvPr>
          <p:cNvSpPr txBox="1"/>
          <p:nvPr/>
        </p:nvSpPr>
        <p:spPr>
          <a:xfrm>
            <a:off x="2442301" y="150747"/>
            <a:ext cx="7307398" cy="461665"/>
          </a:xfrm>
          <a:prstGeom prst="rect">
            <a:avLst/>
          </a:prstGeom>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C000"/>
                </a:solidFill>
                <a:effectLst/>
                <a:uLnTx/>
                <a:uFillTx/>
                <a:latin typeface="Poppins Bold" panose="00000800000000000000" pitchFamily="2" charset="0"/>
                <a:ea typeface="+mn-ea"/>
                <a:cs typeface="Poppins Bold" panose="00000800000000000000" pitchFamily="2" charset="0"/>
              </a:rPr>
              <a:t>BOWTIE ANALYSIS</a:t>
            </a:r>
            <a:endParaRPr kumimoji="0" lang="en-ZA" sz="2400" b="0" i="0" u="none" strike="noStrike" kern="1200" cap="none" spc="0" normalizeH="0" baseline="0" noProof="0" dirty="0">
              <a:ln>
                <a:noFill/>
              </a:ln>
              <a:solidFill>
                <a:srgbClr val="FFC000"/>
              </a:solidFill>
              <a:effectLst/>
              <a:uLnTx/>
              <a:uFillTx/>
              <a:latin typeface="Poppins Bold" panose="00000800000000000000" pitchFamily="2" charset="0"/>
              <a:ea typeface="+mn-ea"/>
              <a:cs typeface="Poppins Bold" panose="00000800000000000000" pitchFamily="2" charset="0"/>
            </a:endParaRPr>
          </a:p>
        </p:txBody>
      </p:sp>
      <p:grpSp>
        <p:nvGrpSpPr>
          <p:cNvPr id="31" name="Group 30">
            <a:extLst>
              <a:ext uri="{FF2B5EF4-FFF2-40B4-BE49-F238E27FC236}">
                <a16:creationId xmlns:a16="http://schemas.microsoft.com/office/drawing/2014/main" id="{589D20C2-E6AB-9C53-247A-9E5B9F0B63A1}"/>
              </a:ext>
            </a:extLst>
          </p:cNvPr>
          <p:cNvGrpSpPr/>
          <p:nvPr/>
        </p:nvGrpSpPr>
        <p:grpSpPr>
          <a:xfrm>
            <a:off x="453991" y="2909140"/>
            <a:ext cx="5167851" cy="878906"/>
            <a:chOff x="453991" y="2909140"/>
            <a:chExt cx="5167851" cy="878906"/>
          </a:xfrm>
        </p:grpSpPr>
        <p:cxnSp>
          <p:nvCxnSpPr>
            <p:cNvPr id="67" name="Straight Connector 66">
              <a:extLst>
                <a:ext uri="{FF2B5EF4-FFF2-40B4-BE49-F238E27FC236}">
                  <a16:creationId xmlns:a16="http://schemas.microsoft.com/office/drawing/2014/main" id="{3BA47DC3-BEBE-484A-6D02-DC94FDF0D451}"/>
                </a:ext>
              </a:extLst>
            </p:cNvPr>
            <p:cNvCxnSpPr>
              <a:cxnSpLocks/>
              <a:stCxn id="16" idx="3"/>
            </p:cNvCxnSpPr>
            <p:nvPr/>
          </p:nvCxnSpPr>
          <p:spPr>
            <a:xfrm>
              <a:off x="2252311" y="3348593"/>
              <a:ext cx="336953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D98C9239-0FC7-8BDB-3A56-F3C9C0BB8CBF}"/>
                </a:ext>
              </a:extLst>
            </p:cNvPr>
            <p:cNvSpPr/>
            <p:nvPr/>
          </p:nvSpPr>
          <p:spPr>
            <a:xfrm>
              <a:off x="453991" y="2909140"/>
              <a:ext cx="1798320" cy="878906"/>
            </a:xfrm>
            <a:prstGeom prst="rect">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Poppins"/>
                  <a:ea typeface="+mn-ea"/>
                  <a:cs typeface="+mn-cs"/>
                </a:rPr>
                <a:t>THREAT</a:t>
              </a:r>
              <a:endParaRPr kumimoji="0" lang="en-ZA" sz="1400" b="1" i="0" u="none" strike="noStrike" kern="1200" cap="none" spc="0" normalizeH="0" baseline="0" noProof="0" dirty="0">
                <a:ln>
                  <a:noFill/>
                </a:ln>
                <a:solidFill>
                  <a:prstClr val="white"/>
                </a:solidFill>
                <a:effectLst/>
                <a:uLnTx/>
                <a:uFillTx/>
                <a:latin typeface="Poppins"/>
                <a:ea typeface="+mn-ea"/>
                <a:cs typeface="+mn-cs"/>
              </a:endParaRPr>
            </a:p>
          </p:txBody>
        </p:sp>
        <p:sp>
          <p:nvSpPr>
            <p:cNvPr id="27" name="Rectangle 26">
              <a:extLst>
                <a:ext uri="{FF2B5EF4-FFF2-40B4-BE49-F238E27FC236}">
                  <a16:creationId xmlns:a16="http://schemas.microsoft.com/office/drawing/2014/main" id="{8B18177D-BC9E-4AFA-5E8D-4546A3B0BD25}"/>
                </a:ext>
              </a:extLst>
            </p:cNvPr>
            <p:cNvSpPr/>
            <p:nvPr/>
          </p:nvSpPr>
          <p:spPr>
            <a:xfrm>
              <a:off x="2498891" y="3000805"/>
              <a:ext cx="1152626" cy="624840"/>
            </a:xfrm>
            <a:prstGeom prst="rect">
              <a:avLst/>
            </a:prstGeom>
            <a:solidFill>
              <a:schemeClr val="bg1">
                <a:lumMod val="9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Poppins"/>
                  <a:ea typeface="+mn-ea"/>
                  <a:cs typeface="+mn-cs"/>
                </a:rPr>
                <a:t>Preventative barrier</a:t>
              </a:r>
              <a:endParaRPr kumimoji="0" lang="en-ZA" sz="1100" b="0" i="0" u="none" strike="noStrike" kern="1200" cap="none" spc="0" normalizeH="0" baseline="0" noProof="0" dirty="0">
                <a:ln>
                  <a:noFill/>
                </a:ln>
                <a:solidFill>
                  <a:prstClr val="black"/>
                </a:solidFill>
                <a:effectLst/>
                <a:uLnTx/>
                <a:uFillTx/>
                <a:latin typeface="Poppins"/>
                <a:ea typeface="+mn-ea"/>
                <a:cs typeface="+mn-cs"/>
              </a:endParaRPr>
            </a:p>
          </p:txBody>
        </p:sp>
        <p:sp>
          <p:nvSpPr>
            <p:cNvPr id="35" name="Rectangle 34">
              <a:extLst>
                <a:ext uri="{FF2B5EF4-FFF2-40B4-BE49-F238E27FC236}">
                  <a16:creationId xmlns:a16="http://schemas.microsoft.com/office/drawing/2014/main" id="{8329DE1C-76DB-A2C5-DAC0-1E5DE168F329}"/>
                </a:ext>
              </a:extLst>
            </p:cNvPr>
            <p:cNvSpPr/>
            <p:nvPr/>
          </p:nvSpPr>
          <p:spPr>
            <a:xfrm>
              <a:off x="3756191" y="3000805"/>
              <a:ext cx="1152626" cy="624840"/>
            </a:xfrm>
            <a:prstGeom prst="rect">
              <a:avLst/>
            </a:prstGeom>
            <a:solidFill>
              <a:schemeClr val="bg1">
                <a:lumMod val="9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Poppins"/>
                  <a:ea typeface="+mn-ea"/>
                  <a:cs typeface="+mn-cs"/>
                </a:rPr>
                <a:t>Preventative barrier</a:t>
              </a:r>
              <a:endParaRPr kumimoji="0" lang="en-ZA" sz="1100" b="0" i="0" u="none" strike="noStrike" kern="1200" cap="none" spc="0" normalizeH="0" baseline="0" noProof="0" dirty="0">
                <a:ln>
                  <a:noFill/>
                </a:ln>
                <a:solidFill>
                  <a:prstClr val="black"/>
                </a:solidFill>
                <a:effectLst/>
                <a:uLnTx/>
                <a:uFillTx/>
                <a:latin typeface="Poppins"/>
                <a:ea typeface="+mn-ea"/>
                <a:cs typeface="+mn-cs"/>
              </a:endParaRPr>
            </a:p>
          </p:txBody>
        </p:sp>
      </p:grpSp>
      <p:grpSp>
        <p:nvGrpSpPr>
          <p:cNvPr id="37" name="Group 36">
            <a:extLst>
              <a:ext uri="{FF2B5EF4-FFF2-40B4-BE49-F238E27FC236}">
                <a16:creationId xmlns:a16="http://schemas.microsoft.com/office/drawing/2014/main" id="{E0E4DD53-CB6F-F197-C463-9E0A2824E094}"/>
              </a:ext>
            </a:extLst>
          </p:cNvPr>
          <p:cNvGrpSpPr/>
          <p:nvPr/>
        </p:nvGrpSpPr>
        <p:grpSpPr>
          <a:xfrm>
            <a:off x="6793831" y="2909140"/>
            <a:ext cx="5059680" cy="878906"/>
            <a:chOff x="6793831" y="2909140"/>
            <a:chExt cx="5059680" cy="878906"/>
          </a:xfrm>
        </p:grpSpPr>
        <p:cxnSp>
          <p:nvCxnSpPr>
            <p:cNvPr id="23" name="Straight Connector 22">
              <a:extLst>
                <a:ext uri="{FF2B5EF4-FFF2-40B4-BE49-F238E27FC236}">
                  <a16:creationId xmlns:a16="http://schemas.microsoft.com/office/drawing/2014/main" id="{CD13C9E2-04A8-19A8-C1C5-A8BE77FF1AF0}"/>
                </a:ext>
              </a:extLst>
            </p:cNvPr>
            <p:cNvCxnSpPr>
              <a:cxnSpLocks/>
            </p:cNvCxnSpPr>
            <p:nvPr/>
          </p:nvCxnSpPr>
          <p:spPr>
            <a:xfrm>
              <a:off x="6793831" y="3348593"/>
              <a:ext cx="336953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5B9286A7-514B-2FB4-B77F-D3B8048869CE}"/>
                </a:ext>
              </a:extLst>
            </p:cNvPr>
            <p:cNvSpPr/>
            <p:nvPr/>
          </p:nvSpPr>
          <p:spPr>
            <a:xfrm>
              <a:off x="10055191" y="2909140"/>
              <a:ext cx="1798320" cy="878906"/>
            </a:xfrm>
            <a:prstGeom prst="rect">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Poppins"/>
                  <a:ea typeface="+mn-ea"/>
                  <a:cs typeface="+mn-cs"/>
                </a:rPr>
                <a:t>CONSEQUENCE</a:t>
              </a:r>
              <a:endParaRPr kumimoji="0" lang="en-ZA" sz="1400" b="1" i="0" u="none" strike="noStrike" kern="1200" cap="none" spc="0" normalizeH="0" baseline="0" noProof="0" dirty="0">
                <a:ln>
                  <a:noFill/>
                </a:ln>
                <a:solidFill>
                  <a:prstClr val="white"/>
                </a:solidFill>
                <a:effectLst/>
                <a:uLnTx/>
                <a:uFillTx/>
                <a:latin typeface="Poppins"/>
                <a:ea typeface="+mn-ea"/>
                <a:cs typeface="+mn-cs"/>
              </a:endParaRPr>
            </a:p>
          </p:txBody>
        </p:sp>
        <p:sp>
          <p:nvSpPr>
            <p:cNvPr id="43" name="Rectangle 42">
              <a:extLst>
                <a:ext uri="{FF2B5EF4-FFF2-40B4-BE49-F238E27FC236}">
                  <a16:creationId xmlns:a16="http://schemas.microsoft.com/office/drawing/2014/main" id="{16A31F2C-E5E4-D36B-822E-6089E7496586}"/>
                </a:ext>
              </a:extLst>
            </p:cNvPr>
            <p:cNvSpPr/>
            <p:nvPr/>
          </p:nvSpPr>
          <p:spPr>
            <a:xfrm>
              <a:off x="7347617" y="3000805"/>
              <a:ext cx="1152626" cy="624840"/>
            </a:xfrm>
            <a:prstGeom prst="rect">
              <a:avLst/>
            </a:prstGeom>
            <a:solidFill>
              <a:schemeClr val="bg1">
                <a:lumMod val="9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Poppins"/>
                  <a:ea typeface="+mn-ea"/>
                  <a:cs typeface="+mn-cs"/>
                </a:rPr>
                <a:t>Recovery barrier</a:t>
              </a:r>
              <a:endParaRPr kumimoji="0" lang="en-ZA" sz="1100" b="0" i="0" u="none" strike="noStrike" kern="1200" cap="none" spc="0" normalizeH="0" baseline="0" noProof="0" dirty="0">
                <a:ln>
                  <a:noFill/>
                </a:ln>
                <a:solidFill>
                  <a:prstClr val="black"/>
                </a:solidFill>
                <a:effectLst/>
                <a:uLnTx/>
                <a:uFillTx/>
                <a:latin typeface="Poppins"/>
                <a:ea typeface="+mn-ea"/>
                <a:cs typeface="+mn-cs"/>
              </a:endParaRPr>
            </a:p>
          </p:txBody>
        </p:sp>
        <p:sp>
          <p:nvSpPr>
            <p:cNvPr id="55" name="Rectangle 54">
              <a:extLst>
                <a:ext uri="{FF2B5EF4-FFF2-40B4-BE49-F238E27FC236}">
                  <a16:creationId xmlns:a16="http://schemas.microsoft.com/office/drawing/2014/main" id="{D8A1A822-D3FB-7592-DF62-1570BA42F2BF}"/>
                </a:ext>
              </a:extLst>
            </p:cNvPr>
            <p:cNvSpPr/>
            <p:nvPr/>
          </p:nvSpPr>
          <p:spPr>
            <a:xfrm>
              <a:off x="8604917" y="3000805"/>
              <a:ext cx="1152626" cy="624840"/>
            </a:xfrm>
            <a:prstGeom prst="rect">
              <a:avLst/>
            </a:prstGeom>
            <a:solidFill>
              <a:schemeClr val="bg1">
                <a:lumMod val="9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Poppins"/>
                  <a:ea typeface="+mn-ea"/>
                  <a:cs typeface="+mn-cs"/>
                </a:rPr>
                <a:t>Recovery barrier</a:t>
              </a:r>
              <a:endParaRPr kumimoji="0" lang="en-ZA" sz="1100" b="0" i="0" u="none" strike="noStrike" kern="1200" cap="none" spc="0" normalizeH="0" baseline="0" noProof="0" dirty="0">
                <a:ln>
                  <a:noFill/>
                </a:ln>
                <a:solidFill>
                  <a:prstClr val="black"/>
                </a:solidFill>
                <a:effectLst/>
                <a:uLnTx/>
                <a:uFillTx/>
                <a:latin typeface="Poppins"/>
                <a:ea typeface="+mn-ea"/>
                <a:cs typeface="+mn-cs"/>
              </a:endParaRPr>
            </a:p>
          </p:txBody>
        </p:sp>
      </p:grpSp>
      <p:grpSp>
        <p:nvGrpSpPr>
          <p:cNvPr id="33" name="Group 32">
            <a:extLst>
              <a:ext uri="{FF2B5EF4-FFF2-40B4-BE49-F238E27FC236}">
                <a16:creationId xmlns:a16="http://schemas.microsoft.com/office/drawing/2014/main" id="{A48ACE9C-0DC9-BBE6-E4DD-A10E25E6374A}"/>
              </a:ext>
            </a:extLst>
          </p:cNvPr>
          <p:cNvGrpSpPr/>
          <p:nvPr/>
        </p:nvGrpSpPr>
        <p:grpSpPr>
          <a:xfrm>
            <a:off x="5206465" y="1129983"/>
            <a:ext cx="1798320" cy="1450619"/>
            <a:chOff x="5206465" y="1129983"/>
            <a:chExt cx="1798320" cy="1450619"/>
          </a:xfrm>
        </p:grpSpPr>
        <p:sp>
          <p:nvSpPr>
            <p:cNvPr id="59" name="Rectangle 58">
              <a:extLst>
                <a:ext uri="{FF2B5EF4-FFF2-40B4-BE49-F238E27FC236}">
                  <a16:creationId xmlns:a16="http://schemas.microsoft.com/office/drawing/2014/main" id="{B17FEDF3-3D59-9A87-96E9-7540AE88993D}"/>
                </a:ext>
              </a:extLst>
            </p:cNvPr>
            <p:cNvSpPr/>
            <p:nvPr/>
          </p:nvSpPr>
          <p:spPr>
            <a:xfrm>
              <a:off x="5206465" y="1129983"/>
              <a:ext cx="1798320" cy="665546"/>
            </a:xfrm>
            <a:prstGeom prst="rect">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Poppins"/>
                  <a:ea typeface="+mn-ea"/>
                  <a:cs typeface="+mn-cs"/>
                </a:rPr>
                <a:t>HAZARD</a:t>
              </a:r>
              <a:endParaRPr kumimoji="0" lang="en-ZA" sz="1400" b="1" i="0" u="none" strike="noStrike" kern="1200" cap="none" spc="0" normalizeH="0" baseline="0" noProof="0" dirty="0">
                <a:ln>
                  <a:noFill/>
                </a:ln>
                <a:solidFill>
                  <a:prstClr val="white"/>
                </a:solidFill>
                <a:effectLst/>
                <a:uLnTx/>
                <a:uFillTx/>
                <a:latin typeface="Poppins"/>
                <a:ea typeface="+mn-ea"/>
                <a:cs typeface="+mn-cs"/>
              </a:endParaRPr>
            </a:p>
          </p:txBody>
        </p:sp>
        <p:cxnSp>
          <p:nvCxnSpPr>
            <p:cNvPr id="61" name="Straight Connector 60">
              <a:extLst>
                <a:ext uri="{FF2B5EF4-FFF2-40B4-BE49-F238E27FC236}">
                  <a16:creationId xmlns:a16="http://schemas.microsoft.com/office/drawing/2014/main" id="{E10C2F85-5EF1-A2F1-F747-282269A368C5}"/>
                </a:ext>
              </a:extLst>
            </p:cNvPr>
            <p:cNvCxnSpPr>
              <a:stCxn id="59" idx="2"/>
              <a:endCxn id="12" idx="0"/>
            </p:cNvCxnSpPr>
            <p:nvPr/>
          </p:nvCxnSpPr>
          <p:spPr>
            <a:xfrm flipH="1">
              <a:off x="6096000" y="1795529"/>
              <a:ext cx="9625" cy="78507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0" name="Group 39">
            <a:extLst>
              <a:ext uri="{FF2B5EF4-FFF2-40B4-BE49-F238E27FC236}">
                <a16:creationId xmlns:a16="http://schemas.microsoft.com/office/drawing/2014/main" id="{CBF66C6F-8452-341E-5F11-C6FA754BCE33}"/>
              </a:ext>
            </a:extLst>
          </p:cNvPr>
          <p:cNvGrpSpPr/>
          <p:nvPr/>
        </p:nvGrpSpPr>
        <p:grpSpPr>
          <a:xfrm>
            <a:off x="6570158" y="1324405"/>
            <a:ext cx="5283353" cy="1452599"/>
            <a:chOff x="6570158" y="1324405"/>
            <a:chExt cx="5283353" cy="1452599"/>
          </a:xfrm>
        </p:grpSpPr>
        <p:cxnSp>
          <p:nvCxnSpPr>
            <p:cNvPr id="39" name="Straight Connector 38">
              <a:extLst>
                <a:ext uri="{FF2B5EF4-FFF2-40B4-BE49-F238E27FC236}">
                  <a16:creationId xmlns:a16="http://schemas.microsoft.com/office/drawing/2014/main" id="{1C19F173-F9C1-C3CC-5ED8-343FC9BFE06C}"/>
                </a:ext>
              </a:extLst>
            </p:cNvPr>
            <p:cNvCxnSpPr>
              <a:stCxn id="20" idx="1"/>
              <a:endCxn id="41" idx="1"/>
            </p:cNvCxnSpPr>
            <p:nvPr/>
          </p:nvCxnSpPr>
          <p:spPr>
            <a:xfrm flipH="1">
              <a:off x="7353700" y="1763858"/>
              <a:ext cx="27014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625FCA30-9C2F-C4F8-558C-9FA4BE0CBB0F}"/>
                </a:ext>
              </a:extLst>
            </p:cNvPr>
            <p:cNvSpPr/>
            <p:nvPr/>
          </p:nvSpPr>
          <p:spPr>
            <a:xfrm>
              <a:off x="10055191" y="1324405"/>
              <a:ext cx="1798320" cy="878906"/>
            </a:xfrm>
            <a:prstGeom prst="rect">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Poppins"/>
                  <a:ea typeface="+mn-ea"/>
                  <a:cs typeface="+mn-cs"/>
                </a:rPr>
                <a:t>CONSEQUENCE</a:t>
              </a:r>
              <a:endParaRPr kumimoji="0" lang="en-ZA" sz="1400" b="1" i="0" u="none" strike="noStrike" kern="1200" cap="none" spc="0" normalizeH="0" baseline="0" noProof="0" dirty="0">
                <a:ln>
                  <a:noFill/>
                </a:ln>
                <a:solidFill>
                  <a:prstClr val="white"/>
                </a:solidFill>
                <a:effectLst/>
                <a:uLnTx/>
                <a:uFillTx/>
                <a:latin typeface="Poppins"/>
                <a:ea typeface="+mn-ea"/>
                <a:cs typeface="+mn-cs"/>
              </a:endParaRPr>
            </a:p>
          </p:txBody>
        </p:sp>
        <p:sp>
          <p:nvSpPr>
            <p:cNvPr id="41" name="Rectangle 40">
              <a:extLst>
                <a:ext uri="{FF2B5EF4-FFF2-40B4-BE49-F238E27FC236}">
                  <a16:creationId xmlns:a16="http://schemas.microsoft.com/office/drawing/2014/main" id="{A934A633-668B-26D2-EFAF-F43225D4D882}"/>
                </a:ext>
              </a:extLst>
            </p:cNvPr>
            <p:cNvSpPr/>
            <p:nvPr/>
          </p:nvSpPr>
          <p:spPr>
            <a:xfrm>
              <a:off x="7353700" y="1451438"/>
              <a:ext cx="1152626" cy="624840"/>
            </a:xfrm>
            <a:prstGeom prst="rect">
              <a:avLst/>
            </a:prstGeom>
            <a:solidFill>
              <a:schemeClr val="bg1">
                <a:lumMod val="9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Poppins"/>
                  <a:ea typeface="+mn-ea"/>
                  <a:cs typeface="+mn-cs"/>
                </a:rPr>
                <a:t>Recovery barrier</a:t>
              </a:r>
              <a:endParaRPr kumimoji="0" lang="en-ZA" sz="1100" b="0" i="0" u="none" strike="noStrike" kern="1200" cap="none" spc="0" normalizeH="0" baseline="0" noProof="0" dirty="0">
                <a:ln>
                  <a:noFill/>
                </a:ln>
                <a:solidFill>
                  <a:prstClr val="black"/>
                </a:solidFill>
                <a:effectLst/>
                <a:uLnTx/>
                <a:uFillTx/>
                <a:latin typeface="Poppins"/>
                <a:ea typeface="+mn-ea"/>
                <a:cs typeface="+mn-cs"/>
              </a:endParaRPr>
            </a:p>
          </p:txBody>
        </p:sp>
        <p:sp>
          <p:nvSpPr>
            <p:cNvPr id="42" name="Rectangle 41">
              <a:extLst>
                <a:ext uri="{FF2B5EF4-FFF2-40B4-BE49-F238E27FC236}">
                  <a16:creationId xmlns:a16="http://schemas.microsoft.com/office/drawing/2014/main" id="{11ABD0F7-BF12-FBA9-DFBB-2C9D776AD9A2}"/>
                </a:ext>
              </a:extLst>
            </p:cNvPr>
            <p:cNvSpPr/>
            <p:nvPr/>
          </p:nvSpPr>
          <p:spPr>
            <a:xfrm>
              <a:off x="8611000" y="1451438"/>
              <a:ext cx="1152626" cy="624840"/>
            </a:xfrm>
            <a:prstGeom prst="rect">
              <a:avLst/>
            </a:prstGeom>
            <a:solidFill>
              <a:schemeClr val="bg1">
                <a:lumMod val="9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Poppins"/>
                  <a:ea typeface="+mn-ea"/>
                  <a:cs typeface="+mn-cs"/>
                </a:rPr>
                <a:t>Recovery barrier</a:t>
              </a:r>
              <a:endParaRPr kumimoji="0" lang="en-ZA" sz="1100" b="0" i="0" u="none" strike="noStrike" kern="1200" cap="none" spc="0" normalizeH="0" baseline="0" noProof="0" dirty="0">
                <a:ln>
                  <a:noFill/>
                </a:ln>
                <a:solidFill>
                  <a:prstClr val="black"/>
                </a:solidFill>
                <a:effectLst/>
                <a:uLnTx/>
                <a:uFillTx/>
                <a:latin typeface="Poppins"/>
                <a:ea typeface="+mn-ea"/>
                <a:cs typeface="+mn-cs"/>
              </a:endParaRPr>
            </a:p>
          </p:txBody>
        </p:sp>
        <p:cxnSp>
          <p:nvCxnSpPr>
            <p:cNvPr id="65" name="Straight Connector 64">
              <a:extLst>
                <a:ext uri="{FF2B5EF4-FFF2-40B4-BE49-F238E27FC236}">
                  <a16:creationId xmlns:a16="http://schemas.microsoft.com/office/drawing/2014/main" id="{9EF1C224-3AF1-50C0-627D-2305B304E76F}"/>
                </a:ext>
              </a:extLst>
            </p:cNvPr>
            <p:cNvCxnSpPr>
              <a:stCxn id="12" idx="7"/>
              <a:endCxn id="41" idx="1"/>
            </p:cNvCxnSpPr>
            <p:nvPr/>
          </p:nvCxnSpPr>
          <p:spPr>
            <a:xfrm flipV="1">
              <a:off x="6570158" y="1763858"/>
              <a:ext cx="783542" cy="1013146"/>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34" name="Group 33">
            <a:extLst>
              <a:ext uri="{FF2B5EF4-FFF2-40B4-BE49-F238E27FC236}">
                <a16:creationId xmlns:a16="http://schemas.microsoft.com/office/drawing/2014/main" id="{09BA6BCC-CCAB-D24E-B8CC-878E902986F8}"/>
              </a:ext>
            </a:extLst>
          </p:cNvPr>
          <p:cNvGrpSpPr/>
          <p:nvPr/>
        </p:nvGrpSpPr>
        <p:grpSpPr>
          <a:xfrm>
            <a:off x="6570158" y="3725320"/>
            <a:ext cx="5283353" cy="1621767"/>
            <a:chOff x="6570158" y="3725320"/>
            <a:chExt cx="5283353" cy="1621767"/>
          </a:xfrm>
        </p:grpSpPr>
        <p:cxnSp>
          <p:nvCxnSpPr>
            <p:cNvPr id="73" name="Straight Connector 72">
              <a:extLst>
                <a:ext uri="{FF2B5EF4-FFF2-40B4-BE49-F238E27FC236}">
                  <a16:creationId xmlns:a16="http://schemas.microsoft.com/office/drawing/2014/main" id="{5563BB4C-C77F-B68B-3A97-E8709806E444}"/>
                </a:ext>
              </a:extLst>
            </p:cNvPr>
            <p:cNvCxnSpPr/>
            <p:nvPr/>
          </p:nvCxnSpPr>
          <p:spPr>
            <a:xfrm>
              <a:off x="8113901" y="4907634"/>
              <a:ext cx="199559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504DB84C-8744-5D02-4165-76320566A3BC}"/>
                </a:ext>
              </a:extLst>
            </p:cNvPr>
            <p:cNvSpPr/>
            <p:nvPr/>
          </p:nvSpPr>
          <p:spPr>
            <a:xfrm>
              <a:off x="10055191" y="4468181"/>
              <a:ext cx="1798320" cy="878906"/>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Poppins"/>
                  <a:ea typeface="+mn-ea"/>
                  <a:cs typeface="+mn-cs"/>
                </a:rPr>
                <a:t>ESCALATION FACTOR</a:t>
              </a:r>
              <a:endParaRPr kumimoji="0" lang="en-ZA" sz="1400" b="1" i="0" u="none" strike="noStrike" kern="1200" cap="none" spc="0" normalizeH="0" baseline="0" noProof="0" dirty="0">
                <a:ln>
                  <a:noFill/>
                </a:ln>
                <a:solidFill>
                  <a:prstClr val="white"/>
                </a:solidFill>
                <a:effectLst/>
                <a:uLnTx/>
                <a:uFillTx/>
                <a:latin typeface="Poppins"/>
                <a:ea typeface="+mn-ea"/>
                <a:cs typeface="+mn-cs"/>
              </a:endParaRPr>
            </a:p>
          </p:txBody>
        </p:sp>
        <p:sp>
          <p:nvSpPr>
            <p:cNvPr id="56" name="Rectangle 55">
              <a:extLst>
                <a:ext uri="{FF2B5EF4-FFF2-40B4-BE49-F238E27FC236}">
                  <a16:creationId xmlns:a16="http://schemas.microsoft.com/office/drawing/2014/main" id="{02B20D27-E22E-5ACD-5401-D1CF3776BDF6}"/>
                </a:ext>
              </a:extLst>
            </p:cNvPr>
            <p:cNvSpPr/>
            <p:nvPr/>
          </p:nvSpPr>
          <p:spPr>
            <a:xfrm>
              <a:off x="8604917" y="4595214"/>
              <a:ext cx="1152626" cy="624840"/>
            </a:xfrm>
            <a:prstGeom prst="rect">
              <a:avLst/>
            </a:prstGeom>
            <a:solidFill>
              <a:schemeClr val="bg1">
                <a:lumMod val="9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Poppins"/>
                  <a:ea typeface="+mn-ea"/>
                  <a:cs typeface="+mn-cs"/>
                </a:rPr>
                <a:t>EF barrier</a:t>
              </a:r>
              <a:endParaRPr kumimoji="0" lang="en-ZA" sz="1100" b="0" i="0" u="none" strike="noStrike" kern="1200" cap="none" spc="0" normalizeH="0" baseline="0" noProof="0" dirty="0">
                <a:ln>
                  <a:noFill/>
                </a:ln>
                <a:solidFill>
                  <a:prstClr val="black"/>
                </a:solidFill>
                <a:effectLst/>
                <a:uLnTx/>
                <a:uFillTx/>
                <a:latin typeface="Poppins"/>
                <a:ea typeface="+mn-ea"/>
                <a:cs typeface="+mn-cs"/>
              </a:endParaRPr>
            </a:p>
          </p:txBody>
        </p:sp>
        <p:cxnSp>
          <p:nvCxnSpPr>
            <p:cNvPr id="79" name="Straight Connector 78">
              <a:extLst>
                <a:ext uri="{FF2B5EF4-FFF2-40B4-BE49-F238E27FC236}">
                  <a16:creationId xmlns:a16="http://schemas.microsoft.com/office/drawing/2014/main" id="{C6FD0C3E-8D26-025F-2796-621A99D8779D}"/>
                </a:ext>
              </a:extLst>
            </p:cNvPr>
            <p:cNvCxnSpPr>
              <a:cxnSpLocks/>
              <a:endCxn id="12" idx="5"/>
            </p:cNvCxnSpPr>
            <p:nvPr/>
          </p:nvCxnSpPr>
          <p:spPr>
            <a:xfrm flipH="1" flipV="1">
              <a:off x="6570158" y="3725320"/>
              <a:ext cx="1543743" cy="118231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32" name="Group 31">
            <a:extLst>
              <a:ext uri="{FF2B5EF4-FFF2-40B4-BE49-F238E27FC236}">
                <a16:creationId xmlns:a16="http://schemas.microsoft.com/office/drawing/2014/main" id="{B79C706E-2D4F-80D8-BF3C-54ADF74ADF78}"/>
              </a:ext>
            </a:extLst>
          </p:cNvPr>
          <p:cNvGrpSpPr/>
          <p:nvPr/>
        </p:nvGrpSpPr>
        <p:grpSpPr>
          <a:xfrm>
            <a:off x="453991" y="3725320"/>
            <a:ext cx="5167851" cy="2193042"/>
            <a:chOff x="453991" y="3725320"/>
            <a:chExt cx="5167851" cy="2193042"/>
          </a:xfrm>
        </p:grpSpPr>
        <p:sp>
          <p:nvSpPr>
            <p:cNvPr id="18" name="Rectangle 17">
              <a:extLst>
                <a:ext uri="{FF2B5EF4-FFF2-40B4-BE49-F238E27FC236}">
                  <a16:creationId xmlns:a16="http://schemas.microsoft.com/office/drawing/2014/main" id="{F6ED9506-951A-925F-7470-C12BEF9FC6EC}"/>
                </a:ext>
              </a:extLst>
            </p:cNvPr>
            <p:cNvSpPr/>
            <p:nvPr/>
          </p:nvSpPr>
          <p:spPr>
            <a:xfrm>
              <a:off x="453991" y="4468181"/>
              <a:ext cx="1798320" cy="878906"/>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Poppins"/>
                  <a:ea typeface="+mn-ea"/>
                  <a:cs typeface="+mn-cs"/>
                </a:rPr>
                <a:t>ESCALATION FACTOR</a:t>
              </a:r>
              <a:endParaRPr kumimoji="0" lang="en-ZA" sz="1400" b="1" i="0" u="none" strike="noStrike" kern="1200" cap="none" spc="0" normalizeH="0" baseline="0" noProof="0" dirty="0">
                <a:ln>
                  <a:noFill/>
                </a:ln>
                <a:solidFill>
                  <a:prstClr val="white"/>
                </a:solidFill>
                <a:effectLst/>
                <a:uLnTx/>
                <a:uFillTx/>
                <a:latin typeface="Poppins"/>
                <a:ea typeface="+mn-ea"/>
                <a:cs typeface="+mn-cs"/>
              </a:endParaRPr>
            </a:p>
          </p:txBody>
        </p:sp>
        <p:sp>
          <p:nvSpPr>
            <p:cNvPr id="36" name="Rectangle 35">
              <a:extLst>
                <a:ext uri="{FF2B5EF4-FFF2-40B4-BE49-F238E27FC236}">
                  <a16:creationId xmlns:a16="http://schemas.microsoft.com/office/drawing/2014/main" id="{B69477FB-520F-56E4-942A-28309782058D}"/>
                </a:ext>
              </a:extLst>
            </p:cNvPr>
            <p:cNvSpPr/>
            <p:nvPr/>
          </p:nvSpPr>
          <p:spPr>
            <a:xfrm>
              <a:off x="2498891" y="4595214"/>
              <a:ext cx="1152626" cy="624840"/>
            </a:xfrm>
            <a:prstGeom prst="rect">
              <a:avLst/>
            </a:prstGeom>
            <a:solidFill>
              <a:schemeClr val="bg1">
                <a:lumMod val="9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Poppins"/>
                  <a:ea typeface="+mn-ea"/>
                  <a:cs typeface="+mn-cs"/>
                </a:rPr>
                <a:t>EF barrier</a:t>
              </a:r>
              <a:endParaRPr kumimoji="0" lang="en-ZA" sz="1100" b="0" i="0" u="none" strike="noStrike" kern="1200" cap="none" spc="0" normalizeH="0" baseline="0" noProof="0" dirty="0">
                <a:ln>
                  <a:noFill/>
                </a:ln>
                <a:solidFill>
                  <a:prstClr val="black"/>
                </a:solidFill>
                <a:effectLst/>
                <a:uLnTx/>
                <a:uFillTx/>
                <a:latin typeface="Poppins"/>
                <a:ea typeface="+mn-ea"/>
                <a:cs typeface="+mn-cs"/>
              </a:endParaRPr>
            </a:p>
          </p:txBody>
        </p:sp>
        <p:grpSp>
          <p:nvGrpSpPr>
            <p:cNvPr id="24" name="Group 23">
              <a:extLst>
                <a:ext uri="{FF2B5EF4-FFF2-40B4-BE49-F238E27FC236}">
                  <a16:creationId xmlns:a16="http://schemas.microsoft.com/office/drawing/2014/main" id="{9F22504B-A389-1A49-E316-67882B01145A}"/>
                </a:ext>
              </a:extLst>
            </p:cNvPr>
            <p:cNvGrpSpPr/>
            <p:nvPr/>
          </p:nvGrpSpPr>
          <p:grpSpPr>
            <a:xfrm>
              <a:off x="2252311" y="3725320"/>
              <a:ext cx="3369531" cy="1182314"/>
              <a:chOff x="2252311" y="3725320"/>
              <a:chExt cx="3369531" cy="1182314"/>
            </a:xfrm>
          </p:grpSpPr>
          <p:cxnSp>
            <p:nvCxnSpPr>
              <p:cNvPr id="72" name="Straight Connector 71">
                <a:extLst>
                  <a:ext uri="{FF2B5EF4-FFF2-40B4-BE49-F238E27FC236}">
                    <a16:creationId xmlns:a16="http://schemas.microsoft.com/office/drawing/2014/main" id="{D1DE12CC-53D0-37FF-9197-A027675BA930}"/>
                  </a:ext>
                </a:extLst>
              </p:cNvPr>
              <p:cNvCxnSpPr>
                <a:stCxn id="18" idx="3"/>
              </p:cNvCxnSpPr>
              <p:nvPr/>
            </p:nvCxnSpPr>
            <p:spPr>
              <a:xfrm>
                <a:off x="2252311" y="4907634"/>
                <a:ext cx="199559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307E91FE-B18B-27EE-4062-23FA114F339B}"/>
                  </a:ext>
                </a:extLst>
              </p:cNvPr>
              <p:cNvCxnSpPr>
                <a:cxnSpLocks/>
                <a:endCxn id="12" idx="3"/>
              </p:cNvCxnSpPr>
              <p:nvPr/>
            </p:nvCxnSpPr>
            <p:spPr>
              <a:xfrm flipV="1">
                <a:off x="4247909" y="3725320"/>
                <a:ext cx="1373933" cy="118231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54132657-B1DD-D39D-2A55-5C32EF141769}"/>
                </a:ext>
              </a:extLst>
            </p:cNvPr>
            <p:cNvSpPr txBox="1"/>
            <p:nvPr/>
          </p:nvSpPr>
          <p:spPr>
            <a:xfrm>
              <a:off x="1027134" y="5549030"/>
              <a:ext cx="122517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C000"/>
                  </a:solidFill>
                  <a:effectLst/>
                  <a:uLnTx/>
                  <a:uFillTx/>
                  <a:latin typeface="Poppins"/>
                  <a:ea typeface="+mn-ea"/>
                  <a:cs typeface="+mn-cs"/>
                </a:rPr>
                <a:t>Causes</a:t>
              </a:r>
              <a:endParaRPr kumimoji="0" lang="en-GH" sz="1800" b="1" i="0" u="none" strike="noStrike" kern="1200" cap="none" spc="0" normalizeH="0" baseline="0" noProof="0" dirty="0">
                <a:ln>
                  <a:noFill/>
                </a:ln>
                <a:solidFill>
                  <a:srgbClr val="FFC000"/>
                </a:solidFill>
                <a:effectLst/>
                <a:uLnTx/>
                <a:uFillTx/>
                <a:latin typeface="Poppins"/>
                <a:ea typeface="+mn-ea"/>
                <a:cs typeface="+mn-cs"/>
              </a:endParaRPr>
            </a:p>
          </p:txBody>
        </p:sp>
      </p:grpSp>
      <p:sp>
        <p:nvSpPr>
          <p:cNvPr id="8" name="TextBox 7">
            <a:extLst>
              <a:ext uri="{FF2B5EF4-FFF2-40B4-BE49-F238E27FC236}">
                <a16:creationId xmlns:a16="http://schemas.microsoft.com/office/drawing/2014/main" id="{D548CA57-C2BB-22A6-E3A5-BD32F726875D}"/>
              </a:ext>
            </a:extLst>
          </p:cNvPr>
          <p:cNvSpPr txBox="1"/>
          <p:nvPr/>
        </p:nvSpPr>
        <p:spPr>
          <a:xfrm>
            <a:off x="9351019" y="5544647"/>
            <a:ext cx="212671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C000"/>
                </a:solidFill>
                <a:effectLst/>
                <a:uLnTx/>
                <a:uFillTx/>
                <a:latin typeface="Poppins"/>
                <a:ea typeface="+mn-ea"/>
                <a:cs typeface="+mn-cs"/>
              </a:rPr>
              <a:t>Consequences</a:t>
            </a:r>
            <a:endParaRPr kumimoji="0" lang="en-GH" sz="1800" b="1" i="0" u="none" strike="noStrike" kern="1200" cap="none" spc="0" normalizeH="0" baseline="0" noProof="0" dirty="0">
              <a:ln>
                <a:noFill/>
              </a:ln>
              <a:solidFill>
                <a:srgbClr val="FFC000"/>
              </a:solidFill>
              <a:effectLst/>
              <a:uLnTx/>
              <a:uFillTx/>
              <a:latin typeface="Poppins"/>
              <a:ea typeface="+mn-ea"/>
              <a:cs typeface="+mn-cs"/>
            </a:endParaRPr>
          </a:p>
        </p:txBody>
      </p:sp>
      <p:grpSp>
        <p:nvGrpSpPr>
          <p:cNvPr id="30" name="Group 29">
            <a:extLst>
              <a:ext uri="{FF2B5EF4-FFF2-40B4-BE49-F238E27FC236}">
                <a16:creationId xmlns:a16="http://schemas.microsoft.com/office/drawing/2014/main" id="{B6233F7A-AF0B-99DD-AE01-1764EFBA973F}"/>
              </a:ext>
            </a:extLst>
          </p:cNvPr>
          <p:cNvGrpSpPr/>
          <p:nvPr/>
        </p:nvGrpSpPr>
        <p:grpSpPr>
          <a:xfrm>
            <a:off x="453991" y="1324405"/>
            <a:ext cx="5167851" cy="1452599"/>
            <a:chOff x="453991" y="1324405"/>
            <a:chExt cx="5167851" cy="1452599"/>
          </a:xfrm>
        </p:grpSpPr>
        <p:sp>
          <p:nvSpPr>
            <p:cNvPr id="13" name="Rectangle 12">
              <a:extLst>
                <a:ext uri="{FF2B5EF4-FFF2-40B4-BE49-F238E27FC236}">
                  <a16:creationId xmlns:a16="http://schemas.microsoft.com/office/drawing/2014/main" id="{B3253B10-79DF-EAEF-FBD2-36FD861AB040}"/>
                </a:ext>
              </a:extLst>
            </p:cNvPr>
            <p:cNvSpPr/>
            <p:nvPr/>
          </p:nvSpPr>
          <p:spPr>
            <a:xfrm>
              <a:off x="2504974" y="1451438"/>
              <a:ext cx="1152626" cy="624840"/>
            </a:xfrm>
            <a:prstGeom prst="rect">
              <a:avLst/>
            </a:prstGeom>
            <a:solidFill>
              <a:schemeClr val="bg1">
                <a:lumMod val="9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Poppins"/>
                  <a:ea typeface="+mn-ea"/>
                  <a:cs typeface="+mn-cs"/>
                </a:rPr>
                <a:t>Preventative barrier</a:t>
              </a:r>
              <a:endParaRPr kumimoji="0" lang="en-ZA" sz="1100" b="0" i="0" u="none" strike="noStrike" kern="1200" cap="none" spc="0" normalizeH="0" baseline="0" noProof="0" dirty="0">
                <a:ln>
                  <a:noFill/>
                </a:ln>
                <a:solidFill>
                  <a:prstClr val="black"/>
                </a:solidFill>
                <a:effectLst/>
                <a:uLnTx/>
                <a:uFillTx/>
                <a:latin typeface="Poppins"/>
                <a:ea typeface="+mn-ea"/>
                <a:cs typeface="+mn-cs"/>
              </a:endParaRPr>
            </a:p>
          </p:txBody>
        </p:sp>
        <p:sp>
          <p:nvSpPr>
            <p:cNvPr id="15" name="Rectangle 14">
              <a:extLst>
                <a:ext uri="{FF2B5EF4-FFF2-40B4-BE49-F238E27FC236}">
                  <a16:creationId xmlns:a16="http://schemas.microsoft.com/office/drawing/2014/main" id="{B93E4A58-4B29-487B-F5BC-2B0592341743}"/>
                </a:ext>
              </a:extLst>
            </p:cNvPr>
            <p:cNvSpPr/>
            <p:nvPr/>
          </p:nvSpPr>
          <p:spPr>
            <a:xfrm>
              <a:off x="453991" y="1324405"/>
              <a:ext cx="1798320" cy="878906"/>
            </a:xfrm>
            <a:prstGeom prst="rect">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Poppins"/>
                  <a:ea typeface="+mn-ea"/>
                  <a:cs typeface="+mn-cs"/>
                </a:rPr>
                <a:t>THREAT</a:t>
              </a:r>
              <a:endParaRPr kumimoji="0" lang="en-ZA" sz="1400" b="1" i="0" u="none" strike="noStrike" kern="1200" cap="none" spc="0" normalizeH="0" baseline="0" noProof="0" dirty="0">
                <a:ln>
                  <a:noFill/>
                </a:ln>
                <a:solidFill>
                  <a:prstClr val="white"/>
                </a:solidFill>
                <a:effectLst/>
                <a:uLnTx/>
                <a:uFillTx/>
                <a:latin typeface="Poppins"/>
                <a:ea typeface="+mn-ea"/>
                <a:cs typeface="+mn-cs"/>
              </a:endParaRPr>
            </a:p>
          </p:txBody>
        </p:sp>
        <p:sp>
          <p:nvSpPr>
            <p:cNvPr id="26" name="Rectangle 25">
              <a:extLst>
                <a:ext uri="{FF2B5EF4-FFF2-40B4-BE49-F238E27FC236}">
                  <a16:creationId xmlns:a16="http://schemas.microsoft.com/office/drawing/2014/main" id="{25F06748-0B0A-D9DB-CC08-0D8FA2C03AE5}"/>
                </a:ext>
              </a:extLst>
            </p:cNvPr>
            <p:cNvSpPr/>
            <p:nvPr/>
          </p:nvSpPr>
          <p:spPr>
            <a:xfrm>
              <a:off x="3762274" y="1451438"/>
              <a:ext cx="1152626" cy="624840"/>
            </a:xfrm>
            <a:prstGeom prst="rect">
              <a:avLst/>
            </a:prstGeom>
            <a:solidFill>
              <a:schemeClr val="bg1">
                <a:lumMod val="9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Poppins"/>
                  <a:ea typeface="+mn-ea"/>
                  <a:cs typeface="+mn-cs"/>
                </a:rPr>
                <a:t>Preventative barrier</a:t>
              </a:r>
              <a:endParaRPr kumimoji="0" lang="en-ZA" sz="1100" b="0" i="0" u="none" strike="noStrike" kern="1200" cap="none" spc="0" normalizeH="0" baseline="0" noProof="0" dirty="0">
                <a:ln>
                  <a:noFill/>
                </a:ln>
                <a:solidFill>
                  <a:prstClr val="black"/>
                </a:solidFill>
                <a:effectLst/>
                <a:uLnTx/>
                <a:uFillTx/>
                <a:latin typeface="Poppins"/>
                <a:ea typeface="+mn-ea"/>
                <a:cs typeface="+mn-cs"/>
              </a:endParaRPr>
            </a:p>
          </p:txBody>
        </p:sp>
        <p:cxnSp>
          <p:nvCxnSpPr>
            <p:cNvPr id="63" name="Straight Connector 62">
              <a:extLst>
                <a:ext uri="{FF2B5EF4-FFF2-40B4-BE49-F238E27FC236}">
                  <a16:creationId xmlns:a16="http://schemas.microsoft.com/office/drawing/2014/main" id="{C2E6C959-F4DF-EE8D-1311-104A8AA7BDF9}"/>
                </a:ext>
              </a:extLst>
            </p:cNvPr>
            <p:cNvCxnSpPr>
              <a:cxnSpLocks/>
              <a:stCxn id="26" idx="3"/>
              <a:endCxn id="12" idx="1"/>
            </p:cNvCxnSpPr>
            <p:nvPr/>
          </p:nvCxnSpPr>
          <p:spPr>
            <a:xfrm>
              <a:off x="4914900" y="1763858"/>
              <a:ext cx="706942" cy="1013146"/>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7F23D94-9EF9-E3F1-A008-8AFF87FF3B00}"/>
                </a:ext>
              </a:extLst>
            </p:cNvPr>
            <p:cNvCxnSpPr>
              <a:cxnSpLocks/>
              <a:endCxn id="26" idx="3"/>
            </p:cNvCxnSpPr>
            <p:nvPr/>
          </p:nvCxnSpPr>
          <p:spPr>
            <a:xfrm>
              <a:off x="2252311" y="1763858"/>
              <a:ext cx="2662589"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2" name="Oval 11">
            <a:extLst>
              <a:ext uri="{FF2B5EF4-FFF2-40B4-BE49-F238E27FC236}">
                <a16:creationId xmlns:a16="http://schemas.microsoft.com/office/drawing/2014/main" id="{4274087F-93B5-8850-ABEA-FF7F3FCEC2E5}"/>
              </a:ext>
            </a:extLst>
          </p:cNvPr>
          <p:cNvSpPr/>
          <p:nvPr/>
        </p:nvSpPr>
        <p:spPr>
          <a:xfrm>
            <a:off x="5425440" y="2580602"/>
            <a:ext cx="1341120" cy="1341120"/>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Poppins"/>
                <a:ea typeface="+mn-ea"/>
                <a:cs typeface="+mn-cs"/>
              </a:rPr>
              <a:t>TOP EVENT</a:t>
            </a:r>
            <a:endParaRPr kumimoji="0" lang="en-ZA" sz="1800" b="1" i="0" u="none" strike="noStrike" kern="1200" cap="none" spc="0" normalizeH="0" baseline="0" noProof="0" dirty="0">
              <a:ln>
                <a:noFill/>
              </a:ln>
              <a:solidFill>
                <a:prstClr val="white"/>
              </a:solidFill>
              <a:effectLst/>
              <a:uLnTx/>
              <a:uFillTx/>
              <a:latin typeface="Poppins"/>
              <a:ea typeface="+mn-ea"/>
              <a:cs typeface="+mn-cs"/>
            </a:endParaRPr>
          </a:p>
        </p:txBody>
      </p:sp>
      <p:grpSp>
        <p:nvGrpSpPr>
          <p:cNvPr id="9" name="Group 8">
            <a:extLst>
              <a:ext uri="{FF2B5EF4-FFF2-40B4-BE49-F238E27FC236}">
                <a16:creationId xmlns:a16="http://schemas.microsoft.com/office/drawing/2014/main" id="{73694189-3F88-53C0-97C1-2ACC35A53D5E}"/>
              </a:ext>
            </a:extLst>
          </p:cNvPr>
          <p:cNvGrpSpPr/>
          <p:nvPr/>
        </p:nvGrpSpPr>
        <p:grpSpPr>
          <a:xfrm>
            <a:off x="-27028" y="6203556"/>
            <a:ext cx="12220940" cy="654444"/>
            <a:chOff x="-27028" y="6203556"/>
            <a:chExt cx="12220940" cy="654444"/>
          </a:xfrm>
        </p:grpSpPr>
        <p:sp>
          <p:nvSpPr>
            <p:cNvPr id="10" name="Rectangle 9">
              <a:extLst>
                <a:ext uri="{FF2B5EF4-FFF2-40B4-BE49-F238E27FC236}">
                  <a16:creationId xmlns:a16="http://schemas.microsoft.com/office/drawing/2014/main" id="{A5FAE18D-D503-7AB5-01B9-09CC31520234}"/>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11" name="Group 10">
              <a:extLst>
                <a:ext uri="{FF2B5EF4-FFF2-40B4-BE49-F238E27FC236}">
                  <a16:creationId xmlns:a16="http://schemas.microsoft.com/office/drawing/2014/main" id="{EF3FDF3F-ED81-4963-B9BE-54501DB6E8AE}"/>
                </a:ext>
              </a:extLst>
            </p:cNvPr>
            <p:cNvGrpSpPr/>
            <p:nvPr/>
          </p:nvGrpSpPr>
          <p:grpSpPr>
            <a:xfrm>
              <a:off x="-27028" y="6203556"/>
              <a:ext cx="12220940" cy="502558"/>
              <a:chOff x="-27028" y="6203556"/>
              <a:chExt cx="12220940" cy="502558"/>
            </a:xfrm>
          </p:grpSpPr>
          <p:pic>
            <p:nvPicPr>
              <p:cNvPr id="14" name="Graphic 13">
                <a:extLst>
                  <a:ext uri="{FF2B5EF4-FFF2-40B4-BE49-F238E27FC236}">
                    <a16:creationId xmlns:a16="http://schemas.microsoft.com/office/drawing/2014/main" id="{70363ECC-90AC-FAB0-40BF-E8E195D3632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17" name="TextBox 16">
                <a:extLst>
                  <a:ext uri="{FF2B5EF4-FFF2-40B4-BE49-F238E27FC236}">
                    <a16:creationId xmlns:a16="http://schemas.microsoft.com/office/drawing/2014/main" id="{008BB8DF-998C-4A3E-9EE8-BFBB5C6B5926}"/>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endParaRPr>
              </a:p>
            </p:txBody>
          </p:sp>
        </p:grpSp>
      </p:grpSp>
    </p:spTree>
    <p:extLst>
      <p:ext uri="{BB962C8B-B14F-4D97-AF65-F5344CB8AC3E}">
        <p14:creationId xmlns:p14="http://schemas.microsoft.com/office/powerpoint/2010/main" val="374305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ppt_x"/>
                                          </p:val>
                                        </p:tav>
                                        <p:tav tm="100000">
                                          <p:val>
                                            <p:strVal val="#ppt_x"/>
                                          </p:val>
                                        </p:tav>
                                      </p:tavLst>
                                    </p:anim>
                                    <p:anim calcmode="lin" valueType="num">
                                      <p:cBhvr additive="base">
                                        <p:cTn id="12"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2"/>
                                        </p:tgtEl>
                                        <p:attrNameLst>
                                          <p:attrName>style.visibility</p:attrName>
                                        </p:attrNameLst>
                                      </p:cBhvr>
                                      <p:to>
                                        <p:strVal val="visible"/>
                                      </p:to>
                                    </p:set>
                                    <p:anim calcmode="lin" valueType="num">
                                      <p:cBhvr additive="base">
                                        <p:cTn id="17" dur="500" fill="hold"/>
                                        <p:tgtEl>
                                          <p:spTgt spid="32"/>
                                        </p:tgtEl>
                                        <p:attrNameLst>
                                          <p:attrName>ppt_x</p:attrName>
                                        </p:attrNameLst>
                                      </p:cBhvr>
                                      <p:tavLst>
                                        <p:tav tm="0">
                                          <p:val>
                                            <p:strVal val="#ppt_x"/>
                                          </p:val>
                                        </p:tav>
                                        <p:tav tm="100000">
                                          <p:val>
                                            <p:strVal val="#ppt_x"/>
                                          </p:val>
                                        </p:tav>
                                      </p:tavLst>
                                    </p:anim>
                                    <p:anim calcmode="lin" valueType="num">
                                      <p:cBhvr additive="base">
                                        <p:cTn id="18" dur="500" fill="hold"/>
                                        <p:tgtEl>
                                          <p:spTgt spid="32"/>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1"/>
                                        </p:tgtEl>
                                        <p:attrNameLst>
                                          <p:attrName>style.visibility</p:attrName>
                                        </p:attrNameLst>
                                      </p:cBhvr>
                                      <p:to>
                                        <p:strVal val="visible"/>
                                      </p:to>
                                    </p:set>
                                    <p:anim calcmode="lin" valueType="num">
                                      <p:cBhvr additive="base">
                                        <p:cTn id="21" dur="500" fill="hold"/>
                                        <p:tgtEl>
                                          <p:spTgt spid="31"/>
                                        </p:tgtEl>
                                        <p:attrNameLst>
                                          <p:attrName>ppt_x</p:attrName>
                                        </p:attrNameLst>
                                      </p:cBhvr>
                                      <p:tavLst>
                                        <p:tav tm="0">
                                          <p:val>
                                            <p:strVal val="#ppt_x"/>
                                          </p:val>
                                        </p:tav>
                                        <p:tav tm="100000">
                                          <p:val>
                                            <p:strVal val="#ppt_x"/>
                                          </p:val>
                                        </p:tav>
                                      </p:tavLst>
                                    </p:anim>
                                    <p:anim calcmode="lin" valueType="num">
                                      <p:cBhvr additive="base">
                                        <p:cTn id="22" dur="500" fill="hold"/>
                                        <p:tgtEl>
                                          <p:spTgt spid="31"/>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0"/>
                                        </p:tgtEl>
                                        <p:attrNameLst>
                                          <p:attrName>style.visibility</p:attrName>
                                        </p:attrNameLst>
                                      </p:cBhvr>
                                      <p:to>
                                        <p:strVal val="visible"/>
                                      </p:to>
                                    </p:set>
                                    <p:anim calcmode="lin" valueType="num">
                                      <p:cBhvr additive="base">
                                        <p:cTn id="25" dur="500" fill="hold"/>
                                        <p:tgtEl>
                                          <p:spTgt spid="30"/>
                                        </p:tgtEl>
                                        <p:attrNameLst>
                                          <p:attrName>ppt_x</p:attrName>
                                        </p:attrNameLst>
                                      </p:cBhvr>
                                      <p:tavLst>
                                        <p:tav tm="0">
                                          <p:val>
                                            <p:strVal val="#ppt_x"/>
                                          </p:val>
                                        </p:tav>
                                        <p:tav tm="100000">
                                          <p:val>
                                            <p:strVal val="#ppt_x"/>
                                          </p:val>
                                        </p:tav>
                                      </p:tavLst>
                                    </p:anim>
                                    <p:anim calcmode="lin" valueType="num">
                                      <p:cBhvr additive="base">
                                        <p:cTn id="26"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0"/>
                                        </p:tgtEl>
                                        <p:attrNameLst>
                                          <p:attrName>style.visibility</p:attrName>
                                        </p:attrNameLst>
                                      </p:cBhvr>
                                      <p:to>
                                        <p:strVal val="visible"/>
                                      </p:to>
                                    </p:set>
                                    <p:anim calcmode="lin" valueType="num">
                                      <p:cBhvr additive="base">
                                        <p:cTn id="31" dur="500" fill="hold"/>
                                        <p:tgtEl>
                                          <p:spTgt spid="40"/>
                                        </p:tgtEl>
                                        <p:attrNameLst>
                                          <p:attrName>ppt_x</p:attrName>
                                        </p:attrNameLst>
                                      </p:cBhvr>
                                      <p:tavLst>
                                        <p:tav tm="0">
                                          <p:val>
                                            <p:strVal val="#ppt_x"/>
                                          </p:val>
                                        </p:tav>
                                        <p:tav tm="100000">
                                          <p:val>
                                            <p:strVal val="#ppt_x"/>
                                          </p:val>
                                        </p:tav>
                                      </p:tavLst>
                                    </p:anim>
                                    <p:anim calcmode="lin" valueType="num">
                                      <p:cBhvr additive="base">
                                        <p:cTn id="32" dur="500" fill="hold"/>
                                        <p:tgtEl>
                                          <p:spTgt spid="40"/>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7"/>
                                        </p:tgtEl>
                                        <p:attrNameLst>
                                          <p:attrName>style.visibility</p:attrName>
                                        </p:attrNameLst>
                                      </p:cBhvr>
                                      <p:to>
                                        <p:strVal val="visible"/>
                                      </p:to>
                                    </p:set>
                                    <p:anim calcmode="lin" valueType="num">
                                      <p:cBhvr additive="base">
                                        <p:cTn id="35" dur="500" fill="hold"/>
                                        <p:tgtEl>
                                          <p:spTgt spid="37"/>
                                        </p:tgtEl>
                                        <p:attrNameLst>
                                          <p:attrName>ppt_x</p:attrName>
                                        </p:attrNameLst>
                                      </p:cBhvr>
                                      <p:tavLst>
                                        <p:tav tm="0">
                                          <p:val>
                                            <p:strVal val="#ppt_x"/>
                                          </p:val>
                                        </p:tav>
                                        <p:tav tm="100000">
                                          <p:val>
                                            <p:strVal val="#ppt_x"/>
                                          </p:val>
                                        </p:tav>
                                      </p:tavLst>
                                    </p:anim>
                                    <p:anim calcmode="lin" valueType="num">
                                      <p:cBhvr additive="base">
                                        <p:cTn id="36" dur="500" fill="hold"/>
                                        <p:tgtEl>
                                          <p:spTgt spid="37"/>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4"/>
                                        </p:tgtEl>
                                        <p:attrNameLst>
                                          <p:attrName>style.visibility</p:attrName>
                                        </p:attrNameLst>
                                      </p:cBhvr>
                                      <p:to>
                                        <p:strVal val="visible"/>
                                      </p:to>
                                    </p:set>
                                    <p:anim calcmode="lin" valueType="num">
                                      <p:cBhvr additive="base">
                                        <p:cTn id="39" dur="500" fill="hold"/>
                                        <p:tgtEl>
                                          <p:spTgt spid="34"/>
                                        </p:tgtEl>
                                        <p:attrNameLst>
                                          <p:attrName>ppt_x</p:attrName>
                                        </p:attrNameLst>
                                      </p:cBhvr>
                                      <p:tavLst>
                                        <p:tav tm="0">
                                          <p:val>
                                            <p:strVal val="#ppt_x"/>
                                          </p:val>
                                        </p:tav>
                                        <p:tav tm="100000">
                                          <p:val>
                                            <p:strVal val="#ppt_x"/>
                                          </p:val>
                                        </p:tav>
                                      </p:tavLst>
                                    </p:anim>
                                    <p:anim calcmode="lin" valueType="num">
                                      <p:cBhvr additive="base">
                                        <p:cTn id="40" dur="500" fill="hold"/>
                                        <p:tgtEl>
                                          <p:spTgt spid="34"/>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AB1A1513-989F-6BD3-91BA-1B3C140D22E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6C8D60F-FCE1-A3D5-1E68-03E0D7A8E045}"/>
              </a:ext>
            </a:extLst>
          </p:cNvPr>
          <p:cNvSpPr txBox="1"/>
          <p:nvPr/>
        </p:nvSpPr>
        <p:spPr>
          <a:xfrm>
            <a:off x="1300223" y="1822252"/>
            <a:ext cx="9591554" cy="286232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Poppins"/>
                <a:ea typeface="+mn-ea"/>
                <a:cs typeface="+mn-cs"/>
              </a:rPr>
              <a:t>While you learn to </a:t>
            </a:r>
            <a:br>
              <a:rPr kumimoji="0" lang="en-US" sz="4000" b="1" i="0" u="none" strike="noStrike" kern="1200" cap="none" spc="0" normalizeH="0" baseline="0" noProof="0" dirty="0">
                <a:ln>
                  <a:noFill/>
                </a:ln>
                <a:solidFill>
                  <a:prstClr val="white"/>
                </a:solidFill>
                <a:effectLst/>
                <a:uLnTx/>
                <a:uFillTx/>
                <a:latin typeface="Poppins"/>
                <a:ea typeface="+mn-ea"/>
                <a:cs typeface="+mn-cs"/>
              </a:rPr>
            </a:br>
            <a:r>
              <a:rPr kumimoji="0" lang="en-US" sz="4000" b="1" i="0" u="none" strike="noStrike" kern="1200" cap="none" spc="0" normalizeH="0" baseline="0" noProof="0" dirty="0">
                <a:ln>
                  <a:noFill/>
                </a:ln>
                <a:solidFill>
                  <a:srgbClr val="FFC000"/>
                </a:solidFill>
                <a:effectLst/>
                <a:uLnTx/>
                <a:uFillTx/>
                <a:latin typeface="Poppins"/>
                <a:ea typeface="+mn-ea"/>
                <a:cs typeface="+mn-cs"/>
              </a:rPr>
              <a:t>embrace risk taking, </a:t>
            </a:r>
            <a:br>
              <a:rPr kumimoji="0" lang="en-US" sz="4000" b="1" i="0" u="none" strike="noStrike" kern="1200" cap="none" spc="0" normalizeH="0" baseline="0" noProof="0" dirty="0">
                <a:ln>
                  <a:noFill/>
                </a:ln>
                <a:solidFill>
                  <a:srgbClr val="FFC000"/>
                </a:solidFill>
                <a:effectLst/>
                <a:uLnTx/>
                <a:uFillTx/>
                <a:latin typeface="Poppins"/>
                <a:ea typeface="+mn-ea"/>
                <a:cs typeface="+mn-cs"/>
              </a:rPr>
            </a:br>
            <a:r>
              <a:rPr kumimoji="0" lang="en-US" sz="4000" b="1" i="0" u="none" strike="noStrike" kern="1200" cap="none" spc="0" normalizeH="0" baseline="0" noProof="0" dirty="0">
                <a:ln>
                  <a:noFill/>
                </a:ln>
                <a:solidFill>
                  <a:prstClr val="white"/>
                </a:solidFill>
                <a:effectLst/>
                <a:uLnTx/>
                <a:uFillTx/>
                <a:latin typeface="Poppins"/>
                <a:ea typeface="+mn-ea"/>
                <a:cs typeface="+mn-cs"/>
              </a:rPr>
              <a:t>also know that it’s okay to </a:t>
            </a:r>
            <a:br>
              <a:rPr kumimoji="0" lang="en-US" sz="4000" b="1" i="0" u="none" strike="noStrike" kern="1200" cap="none" spc="0" normalizeH="0" baseline="0" noProof="0" dirty="0">
                <a:ln>
                  <a:noFill/>
                </a:ln>
                <a:solidFill>
                  <a:prstClr val="white"/>
                </a:solidFill>
                <a:effectLst/>
                <a:uLnTx/>
                <a:uFillTx/>
                <a:latin typeface="Poppins"/>
                <a:ea typeface="+mn-ea"/>
                <a:cs typeface="+mn-cs"/>
              </a:rPr>
            </a:br>
            <a:r>
              <a:rPr kumimoji="0" lang="en-US" sz="6000" b="1" i="0" u="none" strike="noStrike" kern="1200" cap="none" spc="0" normalizeH="0" baseline="0" noProof="0" dirty="0">
                <a:ln>
                  <a:noFill/>
                </a:ln>
                <a:solidFill>
                  <a:srgbClr val="FFC000"/>
                </a:solidFill>
                <a:effectLst/>
                <a:uLnTx/>
                <a:uFillTx/>
                <a:latin typeface="Poppins"/>
                <a:ea typeface="+mn-ea"/>
                <a:cs typeface="+mn-cs"/>
              </a:rPr>
              <a:t>FAIL</a:t>
            </a:r>
            <a:endParaRPr kumimoji="0" lang="en-GH" sz="4000" b="1" i="0" u="none" strike="noStrike" kern="1200" cap="none" spc="0" normalizeH="0" baseline="0" noProof="0" dirty="0">
              <a:ln>
                <a:noFill/>
              </a:ln>
              <a:solidFill>
                <a:srgbClr val="FFC000"/>
              </a:solidFill>
              <a:effectLst/>
              <a:uLnTx/>
              <a:uFillTx/>
              <a:latin typeface="Poppins"/>
              <a:ea typeface="+mn-ea"/>
              <a:cs typeface="+mn-cs"/>
            </a:endParaRPr>
          </a:p>
        </p:txBody>
      </p:sp>
      <p:grpSp>
        <p:nvGrpSpPr>
          <p:cNvPr id="3" name="Group 2">
            <a:extLst>
              <a:ext uri="{FF2B5EF4-FFF2-40B4-BE49-F238E27FC236}">
                <a16:creationId xmlns:a16="http://schemas.microsoft.com/office/drawing/2014/main" id="{B2AA0254-FEA7-EF85-56F3-2EAA7FD2F59F}"/>
              </a:ext>
            </a:extLst>
          </p:cNvPr>
          <p:cNvGrpSpPr/>
          <p:nvPr/>
        </p:nvGrpSpPr>
        <p:grpSpPr>
          <a:xfrm>
            <a:off x="-27028" y="6203556"/>
            <a:ext cx="12220940" cy="654444"/>
            <a:chOff x="-27028" y="6203556"/>
            <a:chExt cx="12220940" cy="654444"/>
          </a:xfrm>
        </p:grpSpPr>
        <p:sp>
          <p:nvSpPr>
            <p:cNvPr id="4" name="Rectangle 3">
              <a:extLst>
                <a:ext uri="{FF2B5EF4-FFF2-40B4-BE49-F238E27FC236}">
                  <a16:creationId xmlns:a16="http://schemas.microsoft.com/office/drawing/2014/main" id="{701B7BC1-C361-69E5-DB47-DCD680566B5B}"/>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5" name="Group 4">
              <a:extLst>
                <a:ext uri="{FF2B5EF4-FFF2-40B4-BE49-F238E27FC236}">
                  <a16:creationId xmlns:a16="http://schemas.microsoft.com/office/drawing/2014/main" id="{1A3ADF13-DE75-DB44-B319-1C3847383ACE}"/>
                </a:ext>
              </a:extLst>
            </p:cNvPr>
            <p:cNvGrpSpPr/>
            <p:nvPr/>
          </p:nvGrpSpPr>
          <p:grpSpPr>
            <a:xfrm>
              <a:off x="-27028" y="6203556"/>
              <a:ext cx="12220940" cy="502558"/>
              <a:chOff x="-27028" y="6203556"/>
              <a:chExt cx="12220940" cy="502558"/>
            </a:xfrm>
          </p:grpSpPr>
          <p:pic>
            <p:nvPicPr>
              <p:cNvPr id="6" name="Graphic 5">
                <a:extLst>
                  <a:ext uri="{FF2B5EF4-FFF2-40B4-BE49-F238E27FC236}">
                    <a16:creationId xmlns:a16="http://schemas.microsoft.com/office/drawing/2014/main" id="{845D8045-45CF-EF93-3ED5-2DB868D6EEF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V="1">
                <a:off x="-27028" y="6203556"/>
                <a:ext cx="12220940" cy="49917"/>
              </a:xfrm>
              <a:prstGeom prst="rect">
                <a:avLst/>
              </a:prstGeom>
            </p:spPr>
          </p:pic>
          <p:sp>
            <p:nvSpPr>
              <p:cNvPr id="7" name="TextBox 6">
                <a:extLst>
                  <a:ext uri="{FF2B5EF4-FFF2-40B4-BE49-F238E27FC236}">
                    <a16:creationId xmlns:a16="http://schemas.microsoft.com/office/drawing/2014/main" id="{3D8FEC6C-154A-D659-BA91-EB59566DA8A3}"/>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endParaRPr>
              </a:p>
            </p:txBody>
          </p:sp>
        </p:grpSp>
      </p:grpSp>
    </p:spTree>
    <p:extLst>
      <p:ext uri="{BB962C8B-B14F-4D97-AF65-F5344CB8AC3E}">
        <p14:creationId xmlns:p14="http://schemas.microsoft.com/office/powerpoint/2010/main" val="3819890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7F5410D4-DD7E-1C71-A62B-01422DB9ACDD}"/>
            </a:ext>
          </a:extLst>
        </p:cNvPr>
        <p:cNvGrpSpPr/>
        <p:nvPr/>
      </p:nvGrpSpPr>
      <p:grpSpPr>
        <a:xfrm>
          <a:off x="0" y="0"/>
          <a:ext cx="0" cy="0"/>
          <a:chOff x="0" y="0"/>
          <a:chExt cx="0" cy="0"/>
        </a:xfrm>
      </p:grpSpPr>
      <p:grpSp>
        <p:nvGrpSpPr>
          <p:cNvPr id="3" name="Group 2">
            <a:extLst>
              <a:ext uri="{FF2B5EF4-FFF2-40B4-BE49-F238E27FC236}">
                <a16:creationId xmlns:a16="http://schemas.microsoft.com/office/drawing/2014/main" id="{B3E66C7F-1C46-A1B7-2D1E-6E42F4B1AEA5}"/>
              </a:ext>
            </a:extLst>
          </p:cNvPr>
          <p:cNvGrpSpPr/>
          <p:nvPr/>
        </p:nvGrpSpPr>
        <p:grpSpPr>
          <a:xfrm>
            <a:off x="0" y="5907446"/>
            <a:ext cx="12220940" cy="448162"/>
            <a:chOff x="0" y="5887126"/>
            <a:chExt cx="12220940" cy="448162"/>
          </a:xfrm>
        </p:grpSpPr>
        <p:sp>
          <p:nvSpPr>
            <p:cNvPr id="4" name="Rectangle 3">
              <a:extLst>
                <a:ext uri="{FF2B5EF4-FFF2-40B4-BE49-F238E27FC236}">
                  <a16:creationId xmlns:a16="http://schemas.microsoft.com/office/drawing/2014/main" id="{9FD6C6DD-ECB3-C7D0-0E1A-A7A1B1F127BB}"/>
                </a:ext>
              </a:extLst>
            </p:cNvPr>
            <p:cNvSpPr/>
            <p:nvPr/>
          </p:nvSpPr>
          <p:spPr>
            <a:xfrm>
              <a:off x="0" y="5887126"/>
              <a:ext cx="12220940" cy="44816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a:ln>
                  <a:noFill/>
                </a:ln>
                <a:solidFill>
                  <a:prstClr val="white"/>
                </a:solidFill>
                <a:effectLst/>
                <a:uLnTx/>
                <a:uFillTx/>
                <a:latin typeface="Poppins"/>
                <a:ea typeface="+mn-ea"/>
                <a:cs typeface="+mn-cs"/>
              </a:endParaRPr>
            </a:p>
          </p:txBody>
        </p:sp>
        <p:sp>
          <p:nvSpPr>
            <p:cNvPr id="7" name="TextBox 6">
              <a:extLst>
                <a:ext uri="{FF2B5EF4-FFF2-40B4-BE49-F238E27FC236}">
                  <a16:creationId xmlns:a16="http://schemas.microsoft.com/office/drawing/2014/main" id="{A79C264E-F0F5-7CB4-9977-EF0C9C920832}"/>
                </a:ext>
              </a:extLst>
            </p:cNvPr>
            <p:cNvSpPr txBox="1"/>
            <p:nvPr/>
          </p:nvSpPr>
          <p:spPr>
            <a:xfrm>
              <a:off x="2797629" y="5952182"/>
              <a:ext cx="7010400"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Poppins"/>
                  <a:ea typeface="+mn-ea"/>
                  <a:cs typeface="Poppins Light" panose="00000400000000000000" pitchFamily="2" charset="0"/>
                </a:rPr>
                <a:t>DATA SOURCE: </a:t>
              </a:r>
              <a:r>
                <a:rPr kumimoji="0" lang="en-US" sz="1100" b="1" i="0" u="none" strike="noStrike" kern="1200" cap="none" spc="0" normalizeH="0" baseline="0" noProof="0" dirty="0">
                  <a:ln>
                    <a:noFill/>
                  </a:ln>
                  <a:solidFill>
                    <a:prstClr val="black"/>
                  </a:solidFill>
                  <a:effectLst/>
                  <a:uLnTx/>
                  <a:uFillTx/>
                  <a:latin typeface="Poppins"/>
                  <a:ea typeface="+mn-ea"/>
                  <a:cs typeface="Poppins Light" panose="00000400000000000000" pitchFamily="2" charset="0"/>
                  <a:hlinkClick r:id="rId3"/>
                </a:rPr>
                <a:t>statista.com</a:t>
              </a:r>
              <a:endParaRPr kumimoji="0" lang="en-ZA" sz="1100" b="0" i="0" u="none" strike="noStrike" kern="1200" cap="none" spc="0" normalizeH="0" baseline="0" noProof="0" dirty="0">
                <a:ln>
                  <a:noFill/>
                </a:ln>
                <a:solidFill>
                  <a:srgbClr val="0070C0"/>
                </a:solidFill>
                <a:effectLst/>
                <a:uLnTx/>
                <a:uFillTx/>
                <a:latin typeface="Poppins"/>
                <a:ea typeface="+mn-ea"/>
                <a:cs typeface="Poppins Light" panose="00000400000000000000" pitchFamily="2" charset="0"/>
              </a:endParaRPr>
            </a:p>
          </p:txBody>
        </p:sp>
      </p:grpSp>
      <p:grpSp>
        <p:nvGrpSpPr>
          <p:cNvPr id="8" name="Google Shape;260;p7">
            <a:extLst>
              <a:ext uri="{FF2B5EF4-FFF2-40B4-BE49-F238E27FC236}">
                <a16:creationId xmlns:a16="http://schemas.microsoft.com/office/drawing/2014/main" id="{C21DB323-EBAF-4F2F-2CD1-EE19D1352717}"/>
              </a:ext>
            </a:extLst>
          </p:cNvPr>
          <p:cNvGrpSpPr/>
          <p:nvPr/>
        </p:nvGrpSpPr>
        <p:grpSpPr>
          <a:xfrm>
            <a:off x="-27028" y="6223876"/>
            <a:ext cx="12220940" cy="654444"/>
            <a:chOff x="-27028" y="6203556"/>
            <a:chExt cx="12220940" cy="654444"/>
          </a:xfrm>
        </p:grpSpPr>
        <p:sp>
          <p:nvSpPr>
            <p:cNvPr id="9" name="Google Shape;261;p7">
              <a:extLst>
                <a:ext uri="{FF2B5EF4-FFF2-40B4-BE49-F238E27FC236}">
                  <a16:creationId xmlns:a16="http://schemas.microsoft.com/office/drawing/2014/main" id="{3B08D5D7-63AC-551C-97C6-798E99DB771A}"/>
                </a:ext>
              </a:extLst>
            </p:cNvPr>
            <p:cNvSpPr/>
            <p:nvPr/>
          </p:nvSpPr>
          <p:spPr>
            <a:xfrm>
              <a:off x="0" y="6224028"/>
              <a:ext cx="12192000" cy="63397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1800"/>
                <a:buFont typeface="Poppins"/>
                <a:buNone/>
                <a:tabLst/>
                <a:defRPr/>
              </a:pPr>
              <a:endParaRPr kumimoji="0" sz="1800" b="0" i="0" u="none" strike="noStrike" kern="1200" cap="none" spc="0" normalizeH="0" baseline="0" noProof="0">
                <a:ln>
                  <a:noFill/>
                </a:ln>
                <a:solidFill>
                  <a:srgbClr val="0E162D"/>
                </a:solidFill>
                <a:effectLst/>
                <a:uLnTx/>
                <a:uFillTx/>
                <a:latin typeface="Poppins"/>
                <a:ea typeface="Poppins"/>
                <a:cs typeface="Poppins"/>
                <a:sym typeface="Poppins"/>
              </a:endParaRPr>
            </a:p>
          </p:txBody>
        </p:sp>
        <p:grpSp>
          <p:nvGrpSpPr>
            <p:cNvPr id="10" name="Google Shape;262;p7">
              <a:extLst>
                <a:ext uri="{FF2B5EF4-FFF2-40B4-BE49-F238E27FC236}">
                  <a16:creationId xmlns:a16="http://schemas.microsoft.com/office/drawing/2014/main" id="{2A326B50-024E-8C51-3C7A-2B248339DD34}"/>
                </a:ext>
              </a:extLst>
            </p:cNvPr>
            <p:cNvGrpSpPr/>
            <p:nvPr/>
          </p:nvGrpSpPr>
          <p:grpSpPr>
            <a:xfrm>
              <a:off x="-27028" y="6203556"/>
              <a:ext cx="12220940" cy="502558"/>
              <a:chOff x="-27028" y="6203556"/>
              <a:chExt cx="12220940" cy="502558"/>
            </a:xfrm>
          </p:grpSpPr>
          <p:pic>
            <p:nvPicPr>
              <p:cNvPr id="11" name="Google Shape;263;p7">
                <a:extLst>
                  <a:ext uri="{FF2B5EF4-FFF2-40B4-BE49-F238E27FC236}">
                    <a16:creationId xmlns:a16="http://schemas.microsoft.com/office/drawing/2014/main" id="{3F975957-EBE6-7EE1-89C0-51A6FE5174E9}"/>
                  </a:ext>
                </a:extLst>
              </p:cNvPr>
              <p:cNvPicPr preferRelativeResize="0"/>
              <p:nvPr/>
            </p:nvPicPr>
            <p:blipFill rotWithShape="1">
              <a:blip r:embed="rId4">
                <a:alphaModFix/>
              </a:blip>
              <a:srcRect/>
              <a:stretch/>
            </p:blipFill>
            <p:spPr>
              <a:xfrm rot="10800000" flipH="1">
                <a:off x="-27028" y="6203556"/>
                <a:ext cx="12220940" cy="49917"/>
              </a:xfrm>
              <a:prstGeom prst="rect">
                <a:avLst/>
              </a:prstGeom>
              <a:noFill/>
              <a:ln>
                <a:noFill/>
              </a:ln>
            </p:spPr>
          </p:pic>
          <p:sp>
            <p:nvSpPr>
              <p:cNvPr id="12" name="Google Shape;264;p7">
                <a:extLst>
                  <a:ext uri="{FF2B5EF4-FFF2-40B4-BE49-F238E27FC236}">
                    <a16:creationId xmlns:a16="http://schemas.microsoft.com/office/drawing/2014/main" id="{26108EBE-85BB-AD1C-20BE-AE8C436CCC8C}"/>
                  </a:ext>
                </a:extLst>
              </p:cNvPr>
              <p:cNvSpPr txBox="1"/>
              <p:nvPr/>
            </p:nvSpPr>
            <p:spPr>
              <a:xfrm>
                <a:off x="4205770" y="6429115"/>
                <a:ext cx="3755344"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Poppins Light"/>
                  <a:buNone/>
                  <a:tabLst/>
                  <a:defRPr/>
                </a:pPr>
                <a:r>
                  <a:rPr kumimoji="0" lang="en-US" sz="1200" b="0" i="0" u="none" strike="noStrike" kern="1200" cap="none" spc="0" normalizeH="0" baseline="0" noProof="0">
                    <a:ln>
                      <a:noFill/>
                    </a:ln>
                    <a:solidFill>
                      <a:srgbClr val="FFFFFF"/>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FFFFFF"/>
                  </a:solidFill>
                  <a:effectLst/>
                  <a:uLnTx/>
                  <a:uFillTx/>
                  <a:latin typeface="Poppins Light"/>
                  <a:ea typeface="Poppins Light"/>
                  <a:cs typeface="Poppins Light"/>
                  <a:sym typeface="Poppins Light"/>
                </a:endParaRPr>
              </a:p>
            </p:txBody>
          </p:sp>
        </p:grpSp>
      </p:grpSp>
      <p:sp>
        <p:nvSpPr>
          <p:cNvPr id="13" name="Google Shape;111;p4">
            <a:extLst>
              <a:ext uri="{FF2B5EF4-FFF2-40B4-BE49-F238E27FC236}">
                <a16:creationId xmlns:a16="http://schemas.microsoft.com/office/drawing/2014/main" id="{11F83C39-AD07-F9C5-A096-0865135FAAB1}"/>
              </a:ext>
            </a:extLst>
          </p:cNvPr>
          <p:cNvSpPr txBox="1"/>
          <p:nvPr/>
        </p:nvSpPr>
        <p:spPr>
          <a:xfrm>
            <a:off x="538843" y="392681"/>
            <a:ext cx="11114314" cy="954067"/>
          </a:xfrm>
          <a:prstGeom prst="rect">
            <a:avLst/>
          </a:prstGeom>
          <a:noFill/>
          <a:ln>
            <a:noFill/>
          </a:ln>
          <a:effectLst>
            <a:outerShdw blurRad="50800" dist="38100" dir="2700000" algn="tl" rotWithShape="0">
              <a:srgbClr val="000000">
                <a:alpha val="40000"/>
              </a:srgbClr>
            </a:outerShdw>
          </a:effectLst>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4800"/>
              <a:buFont typeface="Arial"/>
              <a:buNone/>
              <a:tabLst/>
              <a:defRPr/>
            </a:pPr>
            <a:r>
              <a:rPr kumimoji="0" lang="en-US" sz="2800" b="1" i="0" u="none" strike="noStrike" kern="1200" cap="none" spc="0" normalizeH="0" baseline="0" noProof="0" dirty="0">
                <a:ln>
                  <a:noFill/>
                </a:ln>
                <a:solidFill>
                  <a:srgbClr val="FFC000"/>
                </a:solidFill>
                <a:effectLst/>
                <a:uLnTx/>
                <a:uFillTx/>
                <a:latin typeface="Poppins"/>
                <a:ea typeface="Poppins"/>
                <a:cs typeface="Poppins"/>
                <a:sym typeface="Poppins"/>
              </a:rPr>
              <a:t>STARTUP FAILURE RATE </a:t>
            </a:r>
            <a:r>
              <a:rPr kumimoji="0" lang="en-US" sz="2800" b="1" i="0" u="none" strike="noStrike" kern="1200" cap="none" spc="0" normalizeH="0" baseline="0" noProof="0" dirty="0">
                <a:ln>
                  <a:noFill/>
                </a:ln>
                <a:solidFill>
                  <a:prstClr val="white"/>
                </a:solidFill>
                <a:effectLst/>
                <a:uLnTx/>
                <a:uFillTx/>
                <a:latin typeface="Poppins"/>
                <a:ea typeface="Poppins"/>
                <a:cs typeface="Poppins"/>
                <a:sym typeface="Poppins"/>
              </a:rPr>
              <a:t>OF SELECTED AFRICAN COUNTRIES AS OF 2020</a:t>
            </a:r>
            <a:endParaRPr kumimoji="0" sz="1050" b="0" i="0" u="none" strike="noStrike" kern="1200" cap="none" spc="0" normalizeH="0" baseline="0" noProof="0" dirty="0">
              <a:ln>
                <a:noFill/>
              </a:ln>
              <a:solidFill>
                <a:prstClr val="black"/>
              </a:solidFill>
              <a:effectLst/>
              <a:uLnTx/>
              <a:uFillTx/>
              <a:latin typeface="Poppins" panose="00000500000000000000" pitchFamily="2" charset="0"/>
              <a:ea typeface="+mn-ea"/>
              <a:cs typeface="Poppins" panose="00000500000000000000" pitchFamily="2" charset="0"/>
            </a:endParaRPr>
          </a:p>
        </p:txBody>
      </p:sp>
      <p:graphicFrame>
        <p:nvGraphicFramePr>
          <p:cNvPr id="17" name="Chart 16">
            <a:extLst>
              <a:ext uri="{FF2B5EF4-FFF2-40B4-BE49-F238E27FC236}">
                <a16:creationId xmlns:a16="http://schemas.microsoft.com/office/drawing/2014/main" id="{1AE398F2-4596-1A17-FD34-53422CD7F851}"/>
              </a:ext>
            </a:extLst>
          </p:cNvPr>
          <p:cNvGraphicFramePr/>
          <p:nvPr/>
        </p:nvGraphicFramePr>
        <p:xfrm>
          <a:off x="1940560" y="1327291"/>
          <a:ext cx="8128000" cy="4353587"/>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3446858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p:tgtEl>
                                          <p:spTgt spid="13"/>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7">
                                            <p:graphicEl>
                                              <a:chart seriesIdx="-3" categoryIdx="-3" bldStep="gridLegend"/>
                                            </p:graphicEl>
                                          </p:spTgt>
                                        </p:tgtEl>
                                        <p:attrNameLst>
                                          <p:attrName>style.visibility</p:attrName>
                                        </p:attrNameLst>
                                      </p:cBhvr>
                                      <p:to>
                                        <p:strVal val="visible"/>
                                      </p:to>
                                    </p:set>
                                    <p:animEffect transition="in" filter="wipe(left)">
                                      <p:cBhvr>
                                        <p:cTn id="12" dur="500"/>
                                        <p:tgtEl>
                                          <p:spTgt spid="17">
                                            <p:graphicEl>
                                              <a:chart seriesIdx="-3" categoryIdx="-3" bldStep="gridLegen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7">
                                            <p:graphicEl>
                                              <a:chart seriesIdx="0" categoryIdx="-4" bldStep="series"/>
                                            </p:graphicEl>
                                          </p:spTgt>
                                        </p:tgtEl>
                                        <p:attrNameLst>
                                          <p:attrName>style.visibility</p:attrName>
                                        </p:attrNameLst>
                                      </p:cBhvr>
                                      <p:to>
                                        <p:strVal val="visible"/>
                                      </p:to>
                                    </p:set>
                                    <p:animEffect transition="in" filter="wipe(left)">
                                      <p:cBhvr>
                                        <p:cTn id="17" dur="500"/>
                                        <p:tgtEl>
                                          <p:spTgt spid="17">
                                            <p:graphicEl>
                                              <a:chart seriesIdx="0" categoryIdx="-4" bldStep="series"/>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7" grpId="0">
        <p:bldSub>
          <a:bldChart bld="series"/>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3A802-A338-7A27-07D5-602C923134BD}"/>
              </a:ext>
            </a:extLst>
          </p:cNvPr>
          <p:cNvSpPr>
            <a:spLocks noGrp="1"/>
          </p:cNvSpPr>
          <p:nvPr>
            <p:ph type="ctrTitle"/>
          </p:nvPr>
        </p:nvSpPr>
        <p:spPr>
          <a:xfrm>
            <a:off x="1524000" y="-2746253"/>
            <a:ext cx="9144000" cy="2387600"/>
          </a:xfrm>
        </p:spPr>
        <p:txBody>
          <a:bodyPr/>
          <a:lstStyle/>
          <a:p>
            <a:r>
              <a:rPr lang="en-US" dirty="0"/>
              <a:t>BE RESILIENT</a:t>
            </a:r>
            <a:endParaRPr lang="en-GH" dirty="0"/>
          </a:p>
        </p:txBody>
      </p:sp>
      <p:sp>
        <p:nvSpPr>
          <p:cNvPr id="4" name="Rectangle 3">
            <a:extLst>
              <a:ext uri="{FF2B5EF4-FFF2-40B4-BE49-F238E27FC236}">
                <a16:creationId xmlns:a16="http://schemas.microsoft.com/office/drawing/2014/main" id="{97F5D685-B4DD-53D6-0B5E-45188761EB91}"/>
              </a:ext>
            </a:extLst>
          </p:cNvPr>
          <p:cNvSpPr/>
          <p:nvPr/>
        </p:nvSpPr>
        <p:spPr>
          <a:xfrm>
            <a:off x="4397829" y="-2845359"/>
            <a:ext cx="3799115" cy="11974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a:ea typeface="+mn-ea"/>
                <a:cs typeface="+mn-cs"/>
              </a:rPr>
              <a:t>DESIGN THIS LIKE THE DREAM BIGGER SLIDE</a:t>
            </a:r>
            <a:endParaRPr kumimoji="0" lang="en-GH" sz="1800" b="0" i="0" u="none" strike="noStrike" kern="1200" cap="none" spc="0" normalizeH="0" baseline="0" noProof="0" dirty="0">
              <a:ln>
                <a:noFill/>
              </a:ln>
              <a:solidFill>
                <a:prstClr val="white"/>
              </a:solidFill>
              <a:effectLst/>
              <a:uLnTx/>
              <a:uFillTx/>
              <a:latin typeface="Poppins"/>
              <a:ea typeface="+mn-ea"/>
              <a:cs typeface="+mn-cs"/>
            </a:endParaRPr>
          </a:p>
        </p:txBody>
      </p:sp>
      <p:pic>
        <p:nvPicPr>
          <p:cNvPr id="5" name="Picture 4">
            <a:extLst>
              <a:ext uri="{FF2B5EF4-FFF2-40B4-BE49-F238E27FC236}">
                <a16:creationId xmlns:a16="http://schemas.microsoft.com/office/drawing/2014/main" id="{9F550EEF-BD7F-DCF1-DEA9-ABF54CD186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36824" cy="6858000"/>
          </a:xfrm>
          <a:prstGeom prst="rect">
            <a:avLst/>
          </a:prstGeom>
        </p:spPr>
      </p:pic>
      <p:sp>
        <p:nvSpPr>
          <p:cNvPr id="6" name="TextBox 5">
            <a:extLst>
              <a:ext uri="{FF2B5EF4-FFF2-40B4-BE49-F238E27FC236}">
                <a16:creationId xmlns:a16="http://schemas.microsoft.com/office/drawing/2014/main" id="{6D5FC93B-B742-A180-F78E-4F857E8A80C5}"/>
              </a:ext>
            </a:extLst>
          </p:cNvPr>
          <p:cNvSpPr txBox="1"/>
          <p:nvPr/>
        </p:nvSpPr>
        <p:spPr>
          <a:xfrm>
            <a:off x="0" y="2059280"/>
            <a:ext cx="12192000" cy="249634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67733" tIns="67733" rIns="67733" bIns="67733" numCol="1" spcCol="38100" rtlCol="0" anchor="ctr">
            <a:spAutoFit/>
          </a:bodyPr>
          <a:lstStyle/>
          <a:p>
            <a:pPr marL="0" marR="0" lvl="0" indent="0" algn="ctr" defTabSz="778914" rtl="0" eaLnBrk="1" fontAlgn="auto" latinLnBrk="0" hangingPunct="0">
              <a:lnSpc>
                <a:spcPct val="100000"/>
              </a:lnSpc>
              <a:spcBef>
                <a:spcPts val="0"/>
              </a:spcBef>
              <a:spcAft>
                <a:spcPts val="0"/>
              </a:spcAft>
              <a:buClrTx/>
              <a:buSzTx/>
              <a:buFontTx/>
              <a:buNone/>
              <a:tabLst/>
              <a:defRPr/>
            </a:pPr>
            <a:r>
              <a:rPr kumimoji="0" lang="en-US" sz="15333" b="0" i="0" u="none" strike="noStrike" kern="1200" cap="none" spc="0" normalizeH="0" baseline="0" noProof="0" dirty="0">
                <a:ln>
                  <a:noFill/>
                </a:ln>
                <a:solidFill>
                  <a:srgbClr val="FFC000"/>
                </a:solidFill>
                <a:effectLst>
                  <a:outerShdw blurRad="50800" dist="38100" dir="5400000" rotWithShape="0">
                    <a:srgbClr val="000000"/>
                  </a:outerShdw>
                </a:effectLst>
                <a:uLnTx/>
                <a:uFillTx/>
                <a:latin typeface="Impact" panose="020B0806030902050204" pitchFamily="34" charset="0"/>
                <a:ea typeface="Helvetica"/>
                <a:cs typeface="Helvetica"/>
                <a:sym typeface="Helvetica"/>
              </a:rPr>
              <a:t>B</a:t>
            </a:r>
            <a:r>
              <a:rPr kumimoji="0" lang="en-US" sz="15333" b="0" i="0" u="none" strike="noStrike" kern="1200" cap="none" spc="0" normalizeH="0" baseline="0" noProof="0" dirty="0">
                <a:ln>
                  <a:noFill/>
                </a:ln>
                <a:solidFill>
                  <a:prstClr val="white"/>
                </a:solidFill>
                <a:effectLst>
                  <a:outerShdw blurRad="50800" dist="38100" dir="5400000" rotWithShape="0">
                    <a:srgbClr val="000000"/>
                  </a:outerShdw>
                </a:effectLst>
                <a:uLnTx/>
                <a:uFillTx/>
                <a:latin typeface="Impact" panose="020B0806030902050204" pitchFamily="34" charset="0"/>
                <a:ea typeface="Helvetica"/>
                <a:cs typeface="Helvetica"/>
                <a:sym typeface="Helvetica"/>
              </a:rPr>
              <a:t>E </a:t>
            </a:r>
            <a:r>
              <a:rPr kumimoji="0" lang="en-US" sz="15333" b="0" i="0" u="none" strike="noStrike" kern="1200" cap="none" spc="0" normalizeH="0" baseline="0" noProof="0" dirty="0">
                <a:ln>
                  <a:noFill/>
                </a:ln>
                <a:solidFill>
                  <a:srgbClr val="FFC000"/>
                </a:solidFill>
                <a:effectLst>
                  <a:outerShdw blurRad="50800" dist="38100" dir="5400000" rotWithShape="0">
                    <a:srgbClr val="000000"/>
                  </a:outerShdw>
                </a:effectLst>
                <a:uLnTx/>
                <a:uFillTx/>
                <a:latin typeface="Impact" panose="020B0806030902050204" pitchFamily="34" charset="0"/>
                <a:ea typeface="Helvetica"/>
                <a:cs typeface="Helvetica"/>
                <a:sym typeface="Helvetica"/>
              </a:rPr>
              <a:t>R</a:t>
            </a:r>
            <a:r>
              <a:rPr kumimoji="0" lang="en-US" sz="15333" b="0" i="0" u="none" strike="noStrike" kern="1200" cap="none" spc="0" normalizeH="0" baseline="0" noProof="0" dirty="0">
                <a:ln>
                  <a:noFill/>
                </a:ln>
                <a:solidFill>
                  <a:prstClr val="white"/>
                </a:solidFill>
                <a:effectLst>
                  <a:outerShdw blurRad="50800" dist="38100" dir="5400000" rotWithShape="0">
                    <a:srgbClr val="000000"/>
                  </a:outerShdw>
                </a:effectLst>
                <a:uLnTx/>
                <a:uFillTx/>
                <a:latin typeface="Impact" panose="020B0806030902050204" pitchFamily="34" charset="0"/>
                <a:ea typeface="Helvetica"/>
                <a:cs typeface="Helvetica"/>
                <a:sym typeface="Helvetica"/>
              </a:rPr>
              <a:t>ESILIENT</a:t>
            </a:r>
          </a:p>
        </p:txBody>
      </p:sp>
      <p:grpSp>
        <p:nvGrpSpPr>
          <p:cNvPr id="7" name="Group 6">
            <a:extLst>
              <a:ext uri="{FF2B5EF4-FFF2-40B4-BE49-F238E27FC236}">
                <a16:creationId xmlns:a16="http://schemas.microsoft.com/office/drawing/2014/main" id="{F16B0C5A-58D8-FC83-1B98-F978DFF41C4D}"/>
              </a:ext>
            </a:extLst>
          </p:cNvPr>
          <p:cNvGrpSpPr/>
          <p:nvPr/>
        </p:nvGrpSpPr>
        <p:grpSpPr>
          <a:xfrm>
            <a:off x="-27028" y="6203556"/>
            <a:ext cx="12220940" cy="654444"/>
            <a:chOff x="-27028" y="6203556"/>
            <a:chExt cx="12220940" cy="654444"/>
          </a:xfrm>
        </p:grpSpPr>
        <p:sp>
          <p:nvSpPr>
            <p:cNvPr id="8" name="Rectangle 7">
              <a:extLst>
                <a:ext uri="{FF2B5EF4-FFF2-40B4-BE49-F238E27FC236}">
                  <a16:creationId xmlns:a16="http://schemas.microsoft.com/office/drawing/2014/main" id="{846672CD-C94D-A25C-66E7-0AD69E65C9EF}"/>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9" name="Group 8">
              <a:extLst>
                <a:ext uri="{FF2B5EF4-FFF2-40B4-BE49-F238E27FC236}">
                  <a16:creationId xmlns:a16="http://schemas.microsoft.com/office/drawing/2014/main" id="{3736EDA2-861C-D983-CC63-33542CC43824}"/>
                </a:ext>
              </a:extLst>
            </p:cNvPr>
            <p:cNvGrpSpPr/>
            <p:nvPr/>
          </p:nvGrpSpPr>
          <p:grpSpPr>
            <a:xfrm>
              <a:off x="-27028" y="6203556"/>
              <a:ext cx="12220940" cy="502558"/>
              <a:chOff x="-27028" y="6203556"/>
              <a:chExt cx="12220940" cy="502558"/>
            </a:xfrm>
          </p:grpSpPr>
          <p:pic>
            <p:nvPicPr>
              <p:cNvPr id="10" name="Graphic 9">
                <a:extLst>
                  <a:ext uri="{FF2B5EF4-FFF2-40B4-BE49-F238E27FC236}">
                    <a16:creationId xmlns:a16="http://schemas.microsoft.com/office/drawing/2014/main" id="{54F34E51-5A05-CF08-A8FE-32C127E0793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11" name="TextBox 10">
                <a:extLst>
                  <a:ext uri="{FF2B5EF4-FFF2-40B4-BE49-F238E27FC236}">
                    <a16:creationId xmlns:a16="http://schemas.microsoft.com/office/drawing/2014/main" id="{FAD06F5E-38D8-9BCA-0FE5-48874886A9D9}"/>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ea typeface="+mn-ea"/>
                  <a:cs typeface="Poppins Light" panose="00000400000000000000" pitchFamily="2" charset="0"/>
                  <a:sym typeface="Arial"/>
                </a:endParaRPr>
              </a:p>
            </p:txBody>
          </p:sp>
        </p:grpSp>
      </p:grpSp>
    </p:spTree>
    <p:extLst>
      <p:ext uri="{BB962C8B-B14F-4D97-AF65-F5344CB8AC3E}">
        <p14:creationId xmlns:p14="http://schemas.microsoft.com/office/powerpoint/2010/main" val="2037593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84BDD6A5-EE14-A64B-8626-6D8442662D40}"/>
              </a:ext>
            </a:extLst>
          </p:cNvPr>
          <p:cNvPicPr>
            <a:picLocks noChangeAspect="1"/>
          </p:cNvPicPr>
          <p:nvPr/>
        </p:nvPicPr>
        <p:blipFill rotWithShape="1">
          <a:blip r:embed="rId2"/>
          <a:srcRect l="50000" t="38675" r="26462" b="44775"/>
          <a:stretch/>
        </p:blipFill>
        <p:spPr>
          <a:xfrm>
            <a:off x="6096000" y="2652295"/>
            <a:ext cx="2869811" cy="1135003"/>
          </a:xfrm>
          <a:prstGeom prst="rect">
            <a:avLst/>
          </a:prstGeom>
        </p:spPr>
      </p:pic>
      <p:sp>
        <p:nvSpPr>
          <p:cNvPr id="20" name="Rectangle 1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585"/>
            <a:endParaRPr lang="en-US" sz="2400">
              <a:solidFill>
                <a:prstClr val="white"/>
              </a:solidFill>
              <a:latin typeface="Calibri"/>
            </a:endParaRPr>
          </a:p>
        </p:txBody>
      </p:sp>
      <p:pic>
        <p:nvPicPr>
          <p:cNvPr id="8" name="Content Placeholder 4" descr="A picture containing indoor, person, red&#10;&#10;Description automatically generated">
            <a:extLst>
              <a:ext uri="{FF2B5EF4-FFF2-40B4-BE49-F238E27FC236}">
                <a16:creationId xmlns:a16="http://schemas.microsoft.com/office/drawing/2014/main" id="{0B389502-C495-0B4B-A626-0F1CA7B3C10A}"/>
              </a:ext>
            </a:extLst>
          </p:cNvPr>
          <p:cNvPicPr>
            <a:picLocks noChangeAspect="1"/>
          </p:cNvPicPr>
          <p:nvPr/>
        </p:nvPicPr>
        <p:blipFill rotWithShape="1">
          <a:blip r:embed="rId3">
            <a:alphaModFix/>
          </a:blip>
          <a:srcRect t="13674" b="2057"/>
          <a:stretch/>
        </p:blipFill>
        <p:spPr>
          <a:xfrm>
            <a:off x="0" y="13"/>
            <a:ext cx="12191973" cy="6857987"/>
          </a:xfrm>
          <a:prstGeom prst="rect">
            <a:avLst/>
          </a:prstGeom>
        </p:spPr>
      </p:pic>
      <p:grpSp>
        <p:nvGrpSpPr>
          <p:cNvPr id="6" name="Group 5">
            <a:extLst>
              <a:ext uri="{FF2B5EF4-FFF2-40B4-BE49-F238E27FC236}">
                <a16:creationId xmlns:a16="http://schemas.microsoft.com/office/drawing/2014/main" id="{E4301277-AD75-DA47-8DFB-B057328E1D19}"/>
              </a:ext>
            </a:extLst>
          </p:cNvPr>
          <p:cNvGrpSpPr/>
          <p:nvPr/>
        </p:nvGrpSpPr>
        <p:grpSpPr>
          <a:xfrm rot="-240000">
            <a:off x="902736" y="983547"/>
            <a:ext cx="9252591" cy="4102623"/>
            <a:chOff x="1367860" y="754351"/>
            <a:chExt cx="6939443" cy="3076968"/>
          </a:xfrm>
          <a:effectLst>
            <a:outerShdw blurRad="88900" dist="50800" dir="2700000" algn="tl" rotWithShape="0">
              <a:prstClr val="black">
                <a:alpha val="56000"/>
              </a:prstClr>
            </a:outerShdw>
          </a:effectLst>
        </p:grpSpPr>
        <p:sp>
          <p:nvSpPr>
            <p:cNvPr id="4" name="TextBox 3">
              <a:extLst>
                <a:ext uri="{FF2B5EF4-FFF2-40B4-BE49-F238E27FC236}">
                  <a16:creationId xmlns:a16="http://schemas.microsoft.com/office/drawing/2014/main" id="{8B09DFE2-674F-DC4F-970F-47694943D050}"/>
                </a:ext>
              </a:extLst>
            </p:cNvPr>
            <p:cNvSpPr txBox="1"/>
            <p:nvPr/>
          </p:nvSpPr>
          <p:spPr>
            <a:xfrm>
              <a:off x="1508326" y="754351"/>
              <a:ext cx="6798977" cy="1177245"/>
            </a:xfrm>
            <a:prstGeom prst="rect">
              <a:avLst/>
            </a:prstGeom>
            <a:noFill/>
          </p:spPr>
          <p:txBody>
            <a:bodyPr wrap="none" rtlCol="0">
              <a:spAutoFit/>
            </a:bodyPr>
            <a:lstStyle/>
            <a:p>
              <a:pPr algn="ctr" defTabSz="609585"/>
              <a:r>
                <a:rPr lang="en-US" sz="9600" b="1" i="1" dirty="0">
                  <a:solidFill>
                    <a:prstClr val="white"/>
                  </a:solidFill>
                  <a:latin typeface="Poppins" panose="00000500000000000000" pitchFamily="2" charset="0"/>
                  <a:cs typeface="Poppins" panose="00000500000000000000" pitchFamily="2" charset="0"/>
                </a:rPr>
                <a:t>POST A LETTER</a:t>
              </a:r>
            </a:p>
          </p:txBody>
        </p:sp>
        <p:sp>
          <p:nvSpPr>
            <p:cNvPr id="10" name="TextBox 9">
              <a:extLst>
                <a:ext uri="{FF2B5EF4-FFF2-40B4-BE49-F238E27FC236}">
                  <a16:creationId xmlns:a16="http://schemas.microsoft.com/office/drawing/2014/main" id="{88AD9F77-1CA9-A340-9653-DB853ED0029F}"/>
                </a:ext>
              </a:extLst>
            </p:cNvPr>
            <p:cNvSpPr txBox="1"/>
            <p:nvPr/>
          </p:nvSpPr>
          <p:spPr>
            <a:xfrm>
              <a:off x="1484540" y="2654074"/>
              <a:ext cx="3197029" cy="1177245"/>
            </a:xfrm>
            <a:prstGeom prst="rect">
              <a:avLst/>
            </a:prstGeom>
            <a:noFill/>
          </p:spPr>
          <p:txBody>
            <a:bodyPr wrap="none" rtlCol="0">
              <a:spAutoFit/>
            </a:bodyPr>
            <a:lstStyle/>
            <a:p>
              <a:pPr defTabSz="609585"/>
              <a:r>
                <a:rPr lang="en-US" sz="9600" b="1" i="1" dirty="0">
                  <a:solidFill>
                    <a:srgbClr val="FED203"/>
                  </a:solidFill>
                  <a:latin typeface="Poppins" panose="00000500000000000000" pitchFamily="2" charset="0"/>
                  <a:cs typeface="Poppins" panose="00000500000000000000" pitchFamily="2" charset="0"/>
                </a:rPr>
                <a:t>leader</a:t>
              </a:r>
            </a:p>
          </p:txBody>
        </p:sp>
        <p:sp>
          <p:nvSpPr>
            <p:cNvPr id="9" name="TextBox 8">
              <a:extLst>
                <a:ext uri="{FF2B5EF4-FFF2-40B4-BE49-F238E27FC236}">
                  <a16:creationId xmlns:a16="http://schemas.microsoft.com/office/drawing/2014/main" id="{5C99F2D0-D4DB-144B-A1D1-DBAD830F15B1}"/>
                </a:ext>
              </a:extLst>
            </p:cNvPr>
            <p:cNvSpPr txBox="1"/>
            <p:nvPr/>
          </p:nvSpPr>
          <p:spPr>
            <a:xfrm>
              <a:off x="1367860" y="1696758"/>
              <a:ext cx="5374308" cy="1177245"/>
            </a:xfrm>
            <a:prstGeom prst="rect">
              <a:avLst/>
            </a:prstGeom>
            <a:noFill/>
          </p:spPr>
          <p:txBody>
            <a:bodyPr wrap="none" rtlCol="0">
              <a:spAutoFit/>
            </a:bodyPr>
            <a:lstStyle/>
            <a:p>
              <a:pPr algn="ctr" defTabSz="609585"/>
              <a:r>
                <a:rPr lang="en-US" sz="9600" b="1" i="1" dirty="0">
                  <a:solidFill>
                    <a:prstClr val="white"/>
                  </a:solidFill>
                  <a:latin typeface="Poppins" panose="00000500000000000000" pitchFamily="2" charset="0"/>
                  <a:cs typeface="Poppins" panose="00000500000000000000" pitchFamily="2" charset="0"/>
                </a:rPr>
                <a:t>To the next</a:t>
              </a:r>
            </a:p>
          </p:txBody>
        </p:sp>
      </p:grpSp>
    </p:spTree>
    <p:extLst>
      <p:ext uri="{BB962C8B-B14F-4D97-AF65-F5344CB8AC3E}">
        <p14:creationId xmlns:p14="http://schemas.microsoft.com/office/powerpoint/2010/main" val="281609875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9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200"/>
                                        <p:tgtEl>
                                          <p:spTgt spid="16"/>
                                        </p:tgtEl>
                                      </p:cBhvr>
                                    </p:animEffect>
                                  </p:childTnLst>
                                </p:cTn>
                              </p:par>
                            </p:childTnLst>
                          </p:cTn>
                        </p:par>
                        <p:par>
                          <p:cTn id="8" fill="hold">
                            <p:stCondLst>
                              <p:cond delay="200"/>
                            </p:stCondLst>
                            <p:childTnLst>
                              <p:par>
                                <p:cTn id="9" presetID="2" presetClass="entr" presetSubtype="8" decel="500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300" fill="hold"/>
                                        <p:tgtEl>
                                          <p:spTgt spid="6"/>
                                        </p:tgtEl>
                                        <p:attrNameLst>
                                          <p:attrName>ppt_x</p:attrName>
                                        </p:attrNameLst>
                                      </p:cBhvr>
                                      <p:tavLst>
                                        <p:tav tm="0">
                                          <p:val>
                                            <p:strVal val="0-#ppt_w/2"/>
                                          </p:val>
                                        </p:tav>
                                        <p:tav tm="100000">
                                          <p:val>
                                            <p:strVal val="#ppt_x"/>
                                          </p:val>
                                        </p:tav>
                                      </p:tavLst>
                                    </p:anim>
                                    <p:anim calcmode="lin" valueType="num">
                                      <p:cBhvr additive="base">
                                        <p:cTn id="12" dur="3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23BD44-6DB8-7A46-A777-6E10CD5F9F39}"/>
              </a:ext>
            </a:extLst>
          </p:cNvPr>
          <p:cNvSpPr txBox="1"/>
          <p:nvPr/>
        </p:nvSpPr>
        <p:spPr>
          <a:xfrm rot="21360000">
            <a:off x="4412063" y="1644415"/>
            <a:ext cx="6039046" cy="13678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8000" b="1"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hindsight </a:t>
            </a:r>
            <a:r>
              <a:rPr lang="en-US" sz="8000"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x</a:t>
            </a:r>
          </a:p>
        </p:txBody>
      </p:sp>
      <p:sp>
        <p:nvSpPr>
          <p:cNvPr id="10" name="TextBox 9">
            <a:extLst>
              <a:ext uri="{FF2B5EF4-FFF2-40B4-BE49-F238E27FC236}">
                <a16:creationId xmlns:a16="http://schemas.microsoft.com/office/drawing/2014/main" id="{32975FAC-413B-294C-A9B8-DBCDE7C0018E}"/>
              </a:ext>
            </a:extLst>
          </p:cNvPr>
          <p:cNvSpPr txBox="1"/>
          <p:nvPr/>
        </p:nvSpPr>
        <p:spPr>
          <a:xfrm rot="21360000">
            <a:off x="3637080" y="2872825"/>
            <a:ext cx="3810872" cy="13678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8000" b="1"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insight</a:t>
            </a:r>
            <a:endParaRPr lang="en-US" sz="8000"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endParaRPr>
          </a:p>
        </p:txBody>
      </p:sp>
      <p:sp>
        <p:nvSpPr>
          <p:cNvPr id="11" name="TextBox 10">
            <a:extLst>
              <a:ext uri="{FF2B5EF4-FFF2-40B4-BE49-F238E27FC236}">
                <a16:creationId xmlns:a16="http://schemas.microsoft.com/office/drawing/2014/main" id="{767B5B6C-ECD6-494C-898E-5428EB8A1600}"/>
              </a:ext>
            </a:extLst>
          </p:cNvPr>
          <p:cNvSpPr txBox="1"/>
          <p:nvPr/>
        </p:nvSpPr>
        <p:spPr>
          <a:xfrm rot="21360000">
            <a:off x="4142768" y="3845689"/>
            <a:ext cx="5861113" cy="13678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8000"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 foresight</a:t>
            </a:r>
          </a:p>
        </p:txBody>
      </p:sp>
      <p:pic>
        <p:nvPicPr>
          <p:cNvPr id="17" name="Picture 16">
            <a:extLst>
              <a:ext uri="{FF2B5EF4-FFF2-40B4-BE49-F238E27FC236}">
                <a16:creationId xmlns:a16="http://schemas.microsoft.com/office/drawing/2014/main" id="{DB1B2EBB-B4FF-A54A-9D6C-8FA550FD4F94}"/>
              </a:ext>
            </a:extLst>
          </p:cNvPr>
          <p:cNvPicPr>
            <a:picLocks noChangeAspect="1"/>
          </p:cNvPicPr>
          <p:nvPr/>
        </p:nvPicPr>
        <p:blipFill rotWithShape="1">
          <a:blip r:embed="rId4"/>
          <a:srcRect l="38666" t="11378" r="27026"/>
          <a:stretch/>
        </p:blipFill>
        <p:spPr>
          <a:xfrm>
            <a:off x="-715143" y="172517"/>
            <a:ext cx="4601011" cy="6685483"/>
          </a:xfrm>
          <a:prstGeom prst="rect">
            <a:avLst/>
          </a:prstGeom>
        </p:spPr>
      </p:pic>
      <p:pic>
        <p:nvPicPr>
          <p:cNvPr id="19" name="Picture 18">
            <a:extLst>
              <a:ext uri="{FF2B5EF4-FFF2-40B4-BE49-F238E27FC236}">
                <a16:creationId xmlns:a16="http://schemas.microsoft.com/office/drawing/2014/main" id="{5D722974-5010-0D42-80A1-A24ABB2A183A}"/>
              </a:ext>
            </a:extLst>
          </p:cNvPr>
          <p:cNvPicPr>
            <a:picLocks noChangeAspect="1"/>
          </p:cNvPicPr>
          <p:nvPr/>
        </p:nvPicPr>
        <p:blipFill rotWithShape="1">
          <a:blip r:embed="rId5"/>
          <a:srcRect l="21696" t="3679" r="27750" b="1883"/>
          <a:stretch/>
        </p:blipFill>
        <p:spPr>
          <a:xfrm>
            <a:off x="8090280" y="796545"/>
            <a:ext cx="6526648" cy="6858001"/>
          </a:xfrm>
          <a:prstGeom prst="rect">
            <a:avLst/>
          </a:prstGeom>
        </p:spPr>
      </p:pic>
      <p:pic>
        <p:nvPicPr>
          <p:cNvPr id="23" name="Picture 22">
            <a:extLst>
              <a:ext uri="{FF2B5EF4-FFF2-40B4-BE49-F238E27FC236}">
                <a16:creationId xmlns:a16="http://schemas.microsoft.com/office/drawing/2014/main" id="{483901F3-2852-FE4E-8843-34F7A5736F57}"/>
              </a:ext>
            </a:extLst>
          </p:cNvPr>
          <p:cNvPicPr>
            <a:picLocks noChangeAspect="1"/>
          </p:cNvPicPr>
          <p:nvPr/>
        </p:nvPicPr>
        <p:blipFill>
          <a:blip r:embed="rId6"/>
          <a:stretch>
            <a:fillRect/>
          </a:stretch>
        </p:blipFill>
        <p:spPr>
          <a:xfrm>
            <a:off x="-470277" y="0"/>
            <a:ext cx="4572000" cy="6858000"/>
          </a:xfrm>
          <a:prstGeom prst="rect">
            <a:avLst/>
          </a:prstGeom>
        </p:spPr>
      </p:pic>
    </p:spTree>
    <p:extLst>
      <p:ext uri="{BB962C8B-B14F-4D97-AF65-F5344CB8AC3E}">
        <p14:creationId xmlns:p14="http://schemas.microsoft.com/office/powerpoint/2010/main" val="27848954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50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250" fill="hold"/>
                                        <p:tgtEl>
                                          <p:spTgt spid="8"/>
                                        </p:tgtEl>
                                        <p:attrNameLst>
                                          <p:attrName>ppt_x</p:attrName>
                                        </p:attrNameLst>
                                      </p:cBhvr>
                                      <p:tavLst>
                                        <p:tav tm="0">
                                          <p:val>
                                            <p:strVal val="1+#ppt_w/2"/>
                                          </p:val>
                                        </p:tav>
                                        <p:tav tm="100000">
                                          <p:val>
                                            <p:strVal val="#ppt_x"/>
                                          </p:val>
                                        </p:tav>
                                      </p:tavLst>
                                    </p:anim>
                                    <p:anim calcmode="lin" valueType="num">
                                      <p:cBhvr additive="base">
                                        <p:cTn id="8" dur="250" fill="hold"/>
                                        <p:tgtEl>
                                          <p:spTgt spid="8"/>
                                        </p:tgtEl>
                                        <p:attrNameLst>
                                          <p:attrName>ppt_y</p:attrName>
                                        </p:attrNameLst>
                                      </p:cBhvr>
                                      <p:tavLst>
                                        <p:tav tm="0">
                                          <p:val>
                                            <p:strVal val="#ppt_y"/>
                                          </p:val>
                                        </p:tav>
                                        <p:tav tm="100000">
                                          <p:val>
                                            <p:strVal val="#ppt_y"/>
                                          </p:val>
                                        </p:tav>
                                      </p:tavLst>
                                    </p:anim>
                                  </p:childTnLst>
                                </p:cTn>
                              </p:par>
                              <p:par>
                                <p:cTn id="9" presetID="2" presetClass="entr" presetSubtype="8" decel="50000" fill="hold" nodeType="withEffect">
                                  <p:stCondLst>
                                    <p:cond delay="0"/>
                                  </p:stCondLst>
                                  <p:childTnLst>
                                    <p:set>
                                      <p:cBhvr>
                                        <p:cTn id="10" dur="1" fill="hold">
                                          <p:stCondLst>
                                            <p:cond delay="0"/>
                                          </p:stCondLst>
                                        </p:cTn>
                                        <p:tgtEl>
                                          <p:spTgt spid="17"/>
                                        </p:tgtEl>
                                        <p:attrNameLst>
                                          <p:attrName>style.visibility</p:attrName>
                                        </p:attrNameLst>
                                      </p:cBhvr>
                                      <p:to>
                                        <p:strVal val="visible"/>
                                      </p:to>
                                    </p:set>
                                    <p:anim calcmode="lin" valueType="num">
                                      <p:cBhvr additive="base">
                                        <p:cTn id="11" dur="250" fill="hold"/>
                                        <p:tgtEl>
                                          <p:spTgt spid="17"/>
                                        </p:tgtEl>
                                        <p:attrNameLst>
                                          <p:attrName>ppt_x</p:attrName>
                                        </p:attrNameLst>
                                      </p:cBhvr>
                                      <p:tavLst>
                                        <p:tav tm="0">
                                          <p:val>
                                            <p:strVal val="0-#ppt_w/2"/>
                                          </p:val>
                                        </p:tav>
                                        <p:tav tm="100000">
                                          <p:val>
                                            <p:strVal val="#ppt_x"/>
                                          </p:val>
                                        </p:tav>
                                      </p:tavLst>
                                    </p:anim>
                                    <p:anim calcmode="lin" valueType="num">
                                      <p:cBhvr additive="base">
                                        <p:cTn id="12" dur="25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xit" presetSubtype="8" decel="50000" fill="hold" nodeType="clickEffect">
                                  <p:stCondLst>
                                    <p:cond delay="0"/>
                                  </p:stCondLst>
                                  <p:childTnLst>
                                    <p:anim calcmode="lin" valueType="num">
                                      <p:cBhvr additive="base">
                                        <p:cTn id="16" dur="250"/>
                                        <p:tgtEl>
                                          <p:spTgt spid="17"/>
                                        </p:tgtEl>
                                        <p:attrNameLst>
                                          <p:attrName>ppt_x</p:attrName>
                                        </p:attrNameLst>
                                      </p:cBhvr>
                                      <p:tavLst>
                                        <p:tav tm="0">
                                          <p:val>
                                            <p:strVal val="ppt_x"/>
                                          </p:val>
                                        </p:tav>
                                        <p:tav tm="100000">
                                          <p:val>
                                            <p:strVal val="0-ppt_w/2"/>
                                          </p:val>
                                        </p:tav>
                                      </p:tavLst>
                                    </p:anim>
                                    <p:anim calcmode="lin" valueType="num">
                                      <p:cBhvr additive="base">
                                        <p:cTn id="17" dur="250"/>
                                        <p:tgtEl>
                                          <p:spTgt spid="17"/>
                                        </p:tgtEl>
                                        <p:attrNameLst>
                                          <p:attrName>ppt_y</p:attrName>
                                        </p:attrNameLst>
                                      </p:cBhvr>
                                      <p:tavLst>
                                        <p:tav tm="0">
                                          <p:val>
                                            <p:strVal val="ppt_y"/>
                                          </p:val>
                                        </p:tav>
                                        <p:tav tm="100000">
                                          <p:val>
                                            <p:strVal val="ppt_y"/>
                                          </p:val>
                                        </p:tav>
                                      </p:tavLst>
                                    </p:anim>
                                    <p:set>
                                      <p:cBhvr>
                                        <p:cTn id="18" dur="1" fill="hold">
                                          <p:stCondLst>
                                            <p:cond delay="249"/>
                                          </p:stCondLst>
                                        </p:cTn>
                                        <p:tgtEl>
                                          <p:spTgt spid="17"/>
                                        </p:tgtEl>
                                        <p:attrNameLst>
                                          <p:attrName>style.visibility</p:attrName>
                                        </p:attrNameLst>
                                      </p:cBhvr>
                                      <p:to>
                                        <p:strVal val="hidden"/>
                                      </p:to>
                                    </p:set>
                                  </p:childTnLst>
                                </p:cTn>
                              </p:par>
                            </p:childTnLst>
                          </p:cTn>
                        </p:par>
                        <p:par>
                          <p:cTn id="19" fill="hold">
                            <p:stCondLst>
                              <p:cond delay="250"/>
                            </p:stCondLst>
                            <p:childTnLst>
                              <p:par>
                                <p:cTn id="20" presetID="2" presetClass="entr" presetSubtype="8" decel="50000" fill="hold" grpId="0" nodeType="afterEffect">
                                  <p:stCondLst>
                                    <p:cond delay="0"/>
                                  </p:stCondLst>
                                  <p:childTnLst>
                                    <p:set>
                                      <p:cBhvr>
                                        <p:cTn id="21" dur="1" fill="hold">
                                          <p:stCondLst>
                                            <p:cond delay="0"/>
                                          </p:stCondLst>
                                        </p:cTn>
                                        <p:tgtEl>
                                          <p:spTgt spid="10"/>
                                        </p:tgtEl>
                                        <p:attrNameLst>
                                          <p:attrName>style.visibility</p:attrName>
                                        </p:attrNameLst>
                                      </p:cBhvr>
                                      <p:to>
                                        <p:strVal val="visible"/>
                                      </p:to>
                                    </p:set>
                                    <p:anim calcmode="lin" valueType="num">
                                      <p:cBhvr additive="base">
                                        <p:cTn id="22" dur="250" fill="hold"/>
                                        <p:tgtEl>
                                          <p:spTgt spid="10"/>
                                        </p:tgtEl>
                                        <p:attrNameLst>
                                          <p:attrName>ppt_x</p:attrName>
                                        </p:attrNameLst>
                                      </p:cBhvr>
                                      <p:tavLst>
                                        <p:tav tm="0">
                                          <p:val>
                                            <p:strVal val="0-#ppt_w/2"/>
                                          </p:val>
                                        </p:tav>
                                        <p:tav tm="100000">
                                          <p:val>
                                            <p:strVal val="#ppt_x"/>
                                          </p:val>
                                        </p:tav>
                                      </p:tavLst>
                                    </p:anim>
                                    <p:anim calcmode="lin" valueType="num">
                                      <p:cBhvr additive="base">
                                        <p:cTn id="23" dur="250" fill="hold"/>
                                        <p:tgtEl>
                                          <p:spTgt spid="10"/>
                                        </p:tgtEl>
                                        <p:attrNameLst>
                                          <p:attrName>ppt_y</p:attrName>
                                        </p:attrNameLst>
                                      </p:cBhvr>
                                      <p:tavLst>
                                        <p:tav tm="0">
                                          <p:val>
                                            <p:strVal val="#ppt_y"/>
                                          </p:val>
                                        </p:tav>
                                        <p:tav tm="100000">
                                          <p:val>
                                            <p:strVal val="#ppt_y"/>
                                          </p:val>
                                        </p:tav>
                                      </p:tavLst>
                                    </p:anim>
                                  </p:childTnLst>
                                </p:cTn>
                              </p:par>
                              <p:par>
                                <p:cTn id="24" presetID="2" presetClass="entr" presetSubtype="2" decel="50000" fill="hold" nodeType="withEffect">
                                  <p:stCondLst>
                                    <p:cond delay="0"/>
                                  </p:stCondLst>
                                  <p:childTnLst>
                                    <p:set>
                                      <p:cBhvr>
                                        <p:cTn id="25" dur="1" fill="hold">
                                          <p:stCondLst>
                                            <p:cond delay="0"/>
                                          </p:stCondLst>
                                        </p:cTn>
                                        <p:tgtEl>
                                          <p:spTgt spid="19"/>
                                        </p:tgtEl>
                                        <p:attrNameLst>
                                          <p:attrName>style.visibility</p:attrName>
                                        </p:attrNameLst>
                                      </p:cBhvr>
                                      <p:to>
                                        <p:strVal val="visible"/>
                                      </p:to>
                                    </p:set>
                                    <p:anim calcmode="lin" valueType="num">
                                      <p:cBhvr additive="base">
                                        <p:cTn id="26" dur="250" fill="hold"/>
                                        <p:tgtEl>
                                          <p:spTgt spid="19"/>
                                        </p:tgtEl>
                                        <p:attrNameLst>
                                          <p:attrName>ppt_x</p:attrName>
                                        </p:attrNameLst>
                                      </p:cBhvr>
                                      <p:tavLst>
                                        <p:tav tm="0">
                                          <p:val>
                                            <p:strVal val="1+#ppt_w/2"/>
                                          </p:val>
                                        </p:tav>
                                        <p:tav tm="100000">
                                          <p:val>
                                            <p:strVal val="#ppt_x"/>
                                          </p:val>
                                        </p:tav>
                                      </p:tavLst>
                                    </p:anim>
                                    <p:anim calcmode="lin" valueType="num">
                                      <p:cBhvr additive="base">
                                        <p:cTn id="27" dur="25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xit" presetSubtype="2" decel="50000" fill="hold" nodeType="clickEffect">
                                  <p:stCondLst>
                                    <p:cond delay="0"/>
                                  </p:stCondLst>
                                  <p:childTnLst>
                                    <p:anim calcmode="lin" valueType="num">
                                      <p:cBhvr additive="base">
                                        <p:cTn id="31" dur="250"/>
                                        <p:tgtEl>
                                          <p:spTgt spid="19"/>
                                        </p:tgtEl>
                                        <p:attrNameLst>
                                          <p:attrName>ppt_x</p:attrName>
                                        </p:attrNameLst>
                                      </p:cBhvr>
                                      <p:tavLst>
                                        <p:tav tm="0">
                                          <p:val>
                                            <p:strVal val="ppt_x"/>
                                          </p:val>
                                        </p:tav>
                                        <p:tav tm="100000">
                                          <p:val>
                                            <p:strVal val="1+ppt_w/2"/>
                                          </p:val>
                                        </p:tav>
                                      </p:tavLst>
                                    </p:anim>
                                    <p:anim calcmode="lin" valueType="num">
                                      <p:cBhvr additive="base">
                                        <p:cTn id="32" dur="250"/>
                                        <p:tgtEl>
                                          <p:spTgt spid="19"/>
                                        </p:tgtEl>
                                        <p:attrNameLst>
                                          <p:attrName>ppt_y</p:attrName>
                                        </p:attrNameLst>
                                      </p:cBhvr>
                                      <p:tavLst>
                                        <p:tav tm="0">
                                          <p:val>
                                            <p:strVal val="ppt_y"/>
                                          </p:val>
                                        </p:tav>
                                        <p:tav tm="100000">
                                          <p:val>
                                            <p:strVal val="ppt_y"/>
                                          </p:val>
                                        </p:tav>
                                      </p:tavLst>
                                    </p:anim>
                                    <p:set>
                                      <p:cBhvr>
                                        <p:cTn id="33" dur="1" fill="hold">
                                          <p:stCondLst>
                                            <p:cond delay="249"/>
                                          </p:stCondLst>
                                        </p:cTn>
                                        <p:tgtEl>
                                          <p:spTgt spid="19"/>
                                        </p:tgtEl>
                                        <p:attrNameLst>
                                          <p:attrName>style.visibility</p:attrName>
                                        </p:attrNameLst>
                                      </p:cBhvr>
                                      <p:to>
                                        <p:strVal val="hidden"/>
                                      </p:to>
                                    </p:set>
                                  </p:childTnLst>
                                </p:cTn>
                              </p:par>
                            </p:childTnLst>
                          </p:cTn>
                        </p:par>
                        <p:par>
                          <p:cTn id="34" fill="hold">
                            <p:stCondLst>
                              <p:cond delay="250"/>
                            </p:stCondLst>
                            <p:childTnLst>
                              <p:par>
                                <p:cTn id="35" presetID="2" presetClass="entr" presetSubtype="2" decel="50000"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250" fill="hold"/>
                                        <p:tgtEl>
                                          <p:spTgt spid="11"/>
                                        </p:tgtEl>
                                        <p:attrNameLst>
                                          <p:attrName>ppt_x</p:attrName>
                                        </p:attrNameLst>
                                      </p:cBhvr>
                                      <p:tavLst>
                                        <p:tav tm="0">
                                          <p:val>
                                            <p:strVal val="1+#ppt_w/2"/>
                                          </p:val>
                                        </p:tav>
                                        <p:tav tm="100000">
                                          <p:val>
                                            <p:strVal val="#ppt_x"/>
                                          </p:val>
                                        </p:tav>
                                      </p:tavLst>
                                    </p:anim>
                                    <p:anim calcmode="lin" valueType="num">
                                      <p:cBhvr additive="base">
                                        <p:cTn id="38" dur="250" fill="hold"/>
                                        <p:tgtEl>
                                          <p:spTgt spid="11"/>
                                        </p:tgtEl>
                                        <p:attrNameLst>
                                          <p:attrName>ppt_y</p:attrName>
                                        </p:attrNameLst>
                                      </p:cBhvr>
                                      <p:tavLst>
                                        <p:tav tm="0">
                                          <p:val>
                                            <p:strVal val="#ppt_y"/>
                                          </p:val>
                                        </p:tav>
                                        <p:tav tm="100000">
                                          <p:val>
                                            <p:strVal val="#ppt_y"/>
                                          </p:val>
                                        </p:tav>
                                      </p:tavLst>
                                    </p:anim>
                                  </p:childTnLst>
                                </p:cTn>
                              </p:par>
                              <p:par>
                                <p:cTn id="39" presetID="2" presetClass="entr" presetSubtype="8" decel="50000" fill="hold" nodeType="withEffect">
                                  <p:stCondLst>
                                    <p:cond delay="0"/>
                                  </p:stCondLst>
                                  <p:childTnLst>
                                    <p:set>
                                      <p:cBhvr>
                                        <p:cTn id="40" dur="1" fill="hold">
                                          <p:stCondLst>
                                            <p:cond delay="0"/>
                                          </p:stCondLst>
                                        </p:cTn>
                                        <p:tgtEl>
                                          <p:spTgt spid="23"/>
                                        </p:tgtEl>
                                        <p:attrNameLst>
                                          <p:attrName>style.visibility</p:attrName>
                                        </p:attrNameLst>
                                      </p:cBhvr>
                                      <p:to>
                                        <p:strVal val="visible"/>
                                      </p:to>
                                    </p:set>
                                    <p:anim calcmode="lin" valueType="num">
                                      <p:cBhvr additive="base">
                                        <p:cTn id="41" dur="250" fill="hold"/>
                                        <p:tgtEl>
                                          <p:spTgt spid="23"/>
                                        </p:tgtEl>
                                        <p:attrNameLst>
                                          <p:attrName>ppt_x</p:attrName>
                                        </p:attrNameLst>
                                      </p:cBhvr>
                                      <p:tavLst>
                                        <p:tav tm="0">
                                          <p:val>
                                            <p:strVal val="0-#ppt_w/2"/>
                                          </p:val>
                                        </p:tav>
                                        <p:tav tm="100000">
                                          <p:val>
                                            <p:strVal val="#ppt_x"/>
                                          </p:val>
                                        </p:tav>
                                      </p:tavLst>
                                    </p:anim>
                                    <p:anim calcmode="lin" valueType="num">
                                      <p:cBhvr additive="base">
                                        <p:cTn id="42" dur="250" fill="hold"/>
                                        <p:tgtEl>
                                          <p:spTgt spid="2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1"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1214DA61-2878-7B46-B149-7A6014261700}"/>
              </a:ext>
            </a:extLst>
          </p:cNvPr>
          <p:cNvGrpSpPr/>
          <p:nvPr/>
        </p:nvGrpSpPr>
        <p:grpSpPr>
          <a:xfrm>
            <a:off x="886561" y="2030237"/>
            <a:ext cx="5775939" cy="3094765"/>
            <a:chOff x="664921" y="1522677"/>
            <a:chExt cx="4331954" cy="2321073"/>
          </a:xfrm>
          <a:effectLst>
            <a:outerShdw blurRad="50800" dist="50800" dir="2700000" algn="tl" rotWithShape="0">
              <a:prstClr val="black">
                <a:alpha val="70000"/>
              </a:prstClr>
            </a:outerShdw>
          </a:effectLst>
        </p:grpSpPr>
        <p:sp>
          <p:nvSpPr>
            <p:cNvPr id="25" name="TextBox 24">
              <a:extLst>
                <a:ext uri="{FF2B5EF4-FFF2-40B4-BE49-F238E27FC236}">
                  <a16:creationId xmlns:a16="http://schemas.microsoft.com/office/drawing/2014/main" id="{4E8EBE33-7E40-7D44-B089-4C0FB941EF4F}"/>
                </a:ext>
              </a:extLst>
            </p:cNvPr>
            <p:cNvSpPr txBox="1"/>
            <p:nvPr/>
          </p:nvSpPr>
          <p:spPr>
            <a:xfrm rot="21360000">
              <a:off x="664921" y="2851171"/>
              <a:ext cx="4331954" cy="992579"/>
            </a:xfrm>
            <a:prstGeom prst="rect">
              <a:avLst/>
            </a:prstGeom>
            <a:noFill/>
          </p:spPr>
          <p:txBody>
            <a:bodyPr wrap="none" rtlCol="0">
              <a:spAutoFit/>
            </a:bodyPr>
            <a:lstStyle/>
            <a:p>
              <a:pPr defTabSz="609585"/>
              <a:r>
                <a:rPr lang="en-US" sz="8000" b="1" i="1" dirty="0">
                  <a:solidFill>
                    <a:prstClr val="white"/>
                  </a:solidFill>
                  <a:latin typeface="Poppins" panose="00000500000000000000" pitchFamily="2" charset="0"/>
                  <a:cs typeface="Poppins" panose="00000500000000000000" pitchFamily="2" charset="0"/>
                </a:rPr>
                <a:t>Are </a:t>
              </a:r>
              <a:r>
                <a:rPr lang="en-US" sz="8000" b="1" i="1" dirty="0">
                  <a:solidFill>
                    <a:srgbClr val="FED203"/>
                  </a:solidFill>
                  <a:latin typeface="Poppins" panose="00000500000000000000" pitchFamily="2" charset="0"/>
                  <a:cs typeface="Poppins" panose="00000500000000000000" pitchFamily="2" charset="0"/>
                </a:rPr>
                <a:t>seeing</a:t>
              </a:r>
            </a:p>
          </p:txBody>
        </p:sp>
        <p:sp>
          <p:nvSpPr>
            <p:cNvPr id="24" name="TextBox 23">
              <a:extLst>
                <a:ext uri="{FF2B5EF4-FFF2-40B4-BE49-F238E27FC236}">
                  <a16:creationId xmlns:a16="http://schemas.microsoft.com/office/drawing/2014/main" id="{E6B0E232-C04E-8E4A-AE20-411C15A2BFD7}"/>
                </a:ext>
              </a:extLst>
            </p:cNvPr>
            <p:cNvSpPr txBox="1"/>
            <p:nvPr/>
          </p:nvSpPr>
          <p:spPr>
            <a:xfrm rot="21360000">
              <a:off x="759304" y="2200382"/>
              <a:ext cx="3973684" cy="992579"/>
            </a:xfrm>
            <a:prstGeom prst="rect">
              <a:avLst/>
            </a:prstGeom>
            <a:noFill/>
          </p:spPr>
          <p:txBody>
            <a:bodyPr wrap="none" rtlCol="0">
              <a:spAutoFit/>
            </a:bodyPr>
            <a:lstStyle/>
            <a:p>
              <a:pPr defTabSz="609585"/>
              <a:r>
                <a:rPr lang="en-US" sz="8000" b="1" i="1" dirty="0">
                  <a:solidFill>
                    <a:prstClr val="white"/>
                  </a:solidFill>
                  <a:latin typeface="Poppins" panose="00000500000000000000" pitchFamily="2" charset="0"/>
                  <a:cs typeface="Poppins" panose="00000500000000000000" pitchFamily="2" charset="0"/>
                </a:rPr>
                <a:t>What you</a:t>
              </a:r>
            </a:p>
          </p:txBody>
        </p:sp>
        <p:sp>
          <p:nvSpPr>
            <p:cNvPr id="15" name="TextBox 14">
              <a:extLst>
                <a:ext uri="{FF2B5EF4-FFF2-40B4-BE49-F238E27FC236}">
                  <a16:creationId xmlns:a16="http://schemas.microsoft.com/office/drawing/2014/main" id="{31B12DA1-CFC7-F94A-8290-D3616716A39C}"/>
                </a:ext>
              </a:extLst>
            </p:cNvPr>
            <p:cNvSpPr txBox="1"/>
            <p:nvPr/>
          </p:nvSpPr>
          <p:spPr>
            <a:xfrm rot="21360000">
              <a:off x="1121057" y="1522677"/>
              <a:ext cx="3631042" cy="992579"/>
            </a:xfrm>
            <a:prstGeom prst="rect">
              <a:avLst/>
            </a:prstGeom>
            <a:noFill/>
          </p:spPr>
          <p:txBody>
            <a:bodyPr wrap="none" rtlCol="0">
              <a:spAutoFit/>
            </a:bodyPr>
            <a:lstStyle/>
            <a:p>
              <a:pPr defTabSz="609585"/>
              <a:r>
                <a:rPr lang="en-US" sz="8000" b="1" i="1" dirty="0">
                  <a:solidFill>
                    <a:prstClr val="white"/>
                  </a:solidFill>
                  <a:latin typeface="Poppins" panose="00000500000000000000" pitchFamily="2" charset="0"/>
                  <a:cs typeface="Poppins" panose="00000500000000000000" pitchFamily="2" charset="0"/>
                </a:rPr>
                <a:t>question</a:t>
              </a:r>
            </a:p>
          </p:txBody>
        </p:sp>
      </p:grpSp>
      <p:pic>
        <p:nvPicPr>
          <p:cNvPr id="19" name="Picture 18">
            <a:extLst>
              <a:ext uri="{FF2B5EF4-FFF2-40B4-BE49-F238E27FC236}">
                <a16:creationId xmlns:a16="http://schemas.microsoft.com/office/drawing/2014/main" id="{57EFC6EC-AC14-3749-BD7A-F00FF9CA89E0}"/>
              </a:ext>
            </a:extLst>
          </p:cNvPr>
          <p:cNvPicPr>
            <a:picLocks noChangeAspect="1"/>
          </p:cNvPicPr>
          <p:nvPr/>
        </p:nvPicPr>
        <p:blipFill rotWithShape="1">
          <a:blip r:embed="rId4"/>
          <a:srcRect l="9375" r="25938"/>
          <a:stretch/>
        </p:blipFill>
        <p:spPr>
          <a:xfrm>
            <a:off x="6073423" y="0"/>
            <a:ext cx="7886700" cy="6858000"/>
          </a:xfrm>
          <a:prstGeom prst="rect">
            <a:avLst/>
          </a:prstGeom>
        </p:spPr>
      </p:pic>
    </p:spTree>
    <p:extLst>
      <p:ext uri="{BB962C8B-B14F-4D97-AF65-F5344CB8AC3E}">
        <p14:creationId xmlns:p14="http://schemas.microsoft.com/office/powerpoint/2010/main" val="2831201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250" fill="hold"/>
                                        <p:tgtEl>
                                          <p:spTgt spid="17"/>
                                        </p:tgtEl>
                                        <p:attrNameLst>
                                          <p:attrName>ppt_x</p:attrName>
                                        </p:attrNameLst>
                                      </p:cBhvr>
                                      <p:tavLst>
                                        <p:tav tm="0">
                                          <p:val>
                                            <p:strVal val="0-#ppt_w/2"/>
                                          </p:val>
                                        </p:tav>
                                        <p:tav tm="100000">
                                          <p:val>
                                            <p:strVal val="#ppt_x"/>
                                          </p:val>
                                        </p:tav>
                                      </p:tavLst>
                                    </p:anim>
                                    <p:anim calcmode="lin" valueType="num">
                                      <p:cBhvr additive="base">
                                        <p:cTn id="8" dur="250" fill="hold"/>
                                        <p:tgtEl>
                                          <p:spTgt spid="17"/>
                                        </p:tgtEl>
                                        <p:attrNameLst>
                                          <p:attrName>ppt_y</p:attrName>
                                        </p:attrNameLst>
                                      </p:cBhvr>
                                      <p:tavLst>
                                        <p:tav tm="0">
                                          <p:val>
                                            <p:strVal val="#ppt_y"/>
                                          </p:val>
                                        </p:tav>
                                        <p:tav tm="100000">
                                          <p:val>
                                            <p:strVal val="#ppt_y"/>
                                          </p:val>
                                        </p:tav>
                                      </p:tavLst>
                                    </p:anim>
                                  </p:childTnLst>
                                </p:cTn>
                              </p:par>
                              <p:par>
                                <p:cTn id="9" presetID="2" presetClass="entr" presetSubtype="2" decel="50000" fill="hold" nodeType="withEffect">
                                  <p:stCondLst>
                                    <p:cond delay="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250" fill="hold"/>
                                        <p:tgtEl>
                                          <p:spTgt spid="19"/>
                                        </p:tgtEl>
                                        <p:attrNameLst>
                                          <p:attrName>ppt_x</p:attrName>
                                        </p:attrNameLst>
                                      </p:cBhvr>
                                      <p:tavLst>
                                        <p:tav tm="0">
                                          <p:val>
                                            <p:strVal val="1+#ppt_w/2"/>
                                          </p:val>
                                        </p:tav>
                                        <p:tav tm="100000">
                                          <p:val>
                                            <p:strVal val="#ppt_x"/>
                                          </p:val>
                                        </p:tav>
                                      </p:tavLst>
                                    </p:anim>
                                    <p:anim calcmode="lin" valueType="num">
                                      <p:cBhvr additive="base">
                                        <p:cTn id="12" dur="25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4" name="Elon Musk almost crying">
            <a:hlinkClick r:id="" action="ppaction://media"/>
            <a:extLst>
              <a:ext uri="{FF2B5EF4-FFF2-40B4-BE49-F238E27FC236}">
                <a16:creationId xmlns:a16="http://schemas.microsoft.com/office/drawing/2014/main" id="{95C60B6A-2046-BD48-8F21-42F2224E869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 y="0"/>
            <a:ext cx="12191999" cy="6857088"/>
          </a:xfrm>
          <a:prstGeom prst="rect">
            <a:avLst/>
          </a:prstGeom>
          <a:ln w="12700">
            <a:miter lim="400000"/>
          </a:ln>
          <a:extLst>
            <a:ext uri="{C572A759-6A51-4108-AA02-DFA0A04FC94B}">
              <ma14:wrappingTextBoxFlag xmlns="" xmlns:ma14="http://schemas.microsoft.com/office/mac/drawingml/2011/main" val="1"/>
            </a:ext>
          </a:extLst>
        </p:spPr>
      </p:pic>
    </p:spTree>
    <p:extLst>
      <p:ext uri="{BB962C8B-B14F-4D97-AF65-F5344CB8AC3E}">
        <p14:creationId xmlns:p14="http://schemas.microsoft.com/office/powerpoint/2010/main" val="2425758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9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28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184E88-A30D-AE45-A1F3-93C33A063478}"/>
              </a:ext>
            </a:extLst>
          </p:cNvPr>
          <p:cNvPicPr>
            <a:picLocks noChangeAspect="1"/>
          </p:cNvPicPr>
          <p:nvPr/>
        </p:nvPicPr>
        <p:blipFill rotWithShape="1">
          <a:blip r:embed="rId4"/>
          <a:srcRect l="24844" t="4722" r="24688" b="4722"/>
          <a:stretch/>
        </p:blipFill>
        <p:spPr>
          <a:xfrm>
            <a:off x="3271933" y="569093"/>
            <a:ext cx="5667184" cy="5719816"/>
          </a:xfrm>
          <a:prstGeom prst="rect">
            <a:avLst/>
          </a:prstGeom>
        </p:spPr>
      </p:pic>
      <p:sp>
        <p:nvSpPr>
          <p:cNvPr id="5" name="TextBox 4">
            <a:extLst>
              <a:ext uri="{FF2B5EF4-FFF2-40B4-BE49-F238E27FC236}">
                <a16:creationId xmlns:a16="http://schemas.microsoft.com/office/drawing/2014/main" id="{BFDA8A4D-BA45-0341-9CCC-5C77585D7A67}"/>
              </a:ext>
            </a:extLst>
          </p:cNvPr>
          <p:cNvSpPr txBox="1"/>
          <p:nvPr/>
        </p:nvSpPr>
        <p:spPr>
          <a:xfrm rot="-240000">
            <a:off x="5437702" y="135677"/>
            <a:ext cx="1316599" cy="54722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667"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flexible</a:t>
            </a:r>
          </a:p>
        </p:txBody>
      </p:sp>
      <p:sp>
        <p:nvSpPr>
          <p:cNvPr id="43" name="TextBox 42">
            <a:extLst>
              <a:ext uri="{FF2B5EF4-FFF2-40B4-BE49-F238E27FC236}">
                <a16:creationId xmlns:a16="http://schemas.microsoft.com/office/drawing/2014/main" id="{A3FF8E0D-35FE-C34D-940E-4EED013558C6}"/>
              </a:ext>
            </a:extLst>
          </p:cNvPr>
          <p:cNvSpPr txBox="1"/>
          <p:nvPr/>
        </p:nvSpPr>
        <p:spPr>
          <a:xfrm rot="-240000">
            <a:off x="5337513" y="6168629"/>
            <a:ext cx="1516975" cy="54722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667"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focused</a:t>
            </a:r>
          </a:p>
        </p:txBody>
      </p:sp>
      <p:sp>
        <p:nvSpPr>
          <p:cNvPr id="44" name="TextBox 43">
            <a:extLst>
              <a:ext uri="{FF2B5EF4-FFF2-40B4-BE49-F238E27FC236}">
                <a16:creationId xmlns:a16="http://schemas.microsoft.com/office/drawing/2014/main" id="{75630330-D8D9-3B47-B759-D287C84B6866}"/>
              </a:ext>
            </a:extLst>
          </p:cNvPr>
          <p:cNvSpPr txBox="1"/>
          <p:nvPr/>
        </p:nvSpPr>
        <p:spPr>
          <a:xfrm rot="16200000">
            <a:off x="2371734" y="3204073"/>
            <a:ext cx="1438428" cy="54722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667"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internal</a:t>
            </a:r>
          </a:p>
        </p:txBody>
      </p:sp>
      <p:sp>
        <p:nvSpPr>
          <p:cNvPr id="45" name="TextBox 44">
            <a:extLst>
              <a:ext uri="{FF2B5EF4-FFF2-40B4-BE49-F238E27FC236}">
                <a16:creationId xmlns:a16="http://schemas.microsoft.com/office/drawing/2014/main" id="{D03141DE-3331-1F4A-AFA0-1023CA866DE9}"/>
              </a:ext>
            </a:extLst>
          </p:cNvPr>
          <p:cNvSpPr txBox="1"/>
          <p:nvPr/>
        </p:nvSpPr>
        <p:spPr>
          <a:xfrm rot="5400000">
            <a:off x="8379689" y="3155389"/>
            <a:ext cx="1510563" cy="54722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667"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external</a:t>
            </a:r>
          </a:p>
        </p:txBody>
      </p:sp>
      <p:sp>
        <p:nvSpPr>
          <p:cNvPr id="8" name="TextBox 7">
            <a:extLst>
              <a:ext uri="{FF2B5EF4-FFF2-40B4-BE49-F238E27FC236}">
                <a16:creationId xmlns:a16="http://schemas.microsoft.com/office/drawing/2014/main" id="{E822D411-A4C2-0449-AAC0-524DE7AF3056}"/>
              </a:ext>
            </a:extLst>
          </p:cNvPr>
          <p:cNvSpPr txBox="1"/>
          <p:nvPr/>
        </p:nvSpPr>
        <p:spPr>
          <a:xfrm>
            <a:off x="3839385" y="2088035"/>
            <a:ext cx="2105277" cy="46502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133"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COLLABORATE</a:t>
            </a:r>
          </a:p>
        </p:txBody>
      </p:sp>
      <p:sp>
        <p:nvSpPr>
          <p:cNvPr id="49" name="TextBox 48">
            <a:extLst>
              <a:ext uri="{FF2B5EF4-FFF2-40B4-BE49-F238E27FC236}">
                <a16:creationId xmlns:a16="http://schemas.microsoft.com/office/drawing/2014/main" id="{DB53604D-EF12-2946-A481-6D43D25DB943}"/>
              </a:ext>
            </a:extLst>
          </p:cNvPr>
          <p:cNvSpPr txBox="1"/>
          <p:nvPr/>
        </p:nvSpPr>
        <p:spPr>
          <a:xfrm>
            <a:off x="6700881" y="2123982"/>
            <a:ext cx="1181947" cy="46502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133"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CREATE</a:t>
            </a:r>
          </a:p>
        </p:txBody>
      </p:sp>
      <p:sp>
        <p:nvSpPr>
          <p:cNvPr id="50" name="TextBox 49">
            <a:extLst>
              <a:ext uri="{FF2B5EF4-FFF2-40B4-BE49-F238E27FC236}">
                <a16:creationId xmlns:a16="http://schemas.microsoft.com/office/drawing/2014/main" id="{9FB674EA-0033-9E42-B840-B795BD608D8C}"/>
              </a:ext>
            </a:extLst>
          </p:cNvPr>
          <p:cNvSpPr txBox="1"/>
          <p:nvPr/>
        </p:nvSpPr>
        <p:spPr>
          <a:xfrm>
            <a:off x="6558478" y="3908947"/>
            <a:ext cx="1438428" cy="46502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133"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COMPETE</a:t>
            </a:r>
          </a:p>
        </p:txBody>
      </p:sp>
      <p:sp>
        <p:nvSpPr>
          <p:cNvPr id="51" name="TextBox 50">
            <a:extLst>
              <a:ext uri="{FF2B5EF4-FFF2-40B4-BE49-F238E27FC236}">
                <a16:creationId xmlns:a16="http://schemas.microsoft.com/office/drawing/2014/main" id="{54AE174A-C012-244E-81E0-DD3FDAA22D60}"/>
              </a:ext>
            </a:extLst>
          </p:cNvPr>
          <p:cNvSpPr txBox="1"/>
          <p:nvPr/>
        </p:nvSpPr>
        <p:spPr>
          <a:xfrm>
            <a:off x="4120809" y="3940458"/>
            <a:ext cx="1449649" cy="46502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133"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CONTROL</a:t>
            </a:r>
          </a:p>
        </p:txBody>
      </p:sp>
      <p:sp>
        <p:nvSpPr>
          <p:cNvPr id="10" name="TextBox 9">
            <a:extLst>
              <a:ext uri="{FF2B5EF4-FFF2-40B4-BE49-F238E27FC236}">
                <a16:creationId xmlns:a16="http://schemas.microsoft.com/office/drawing/2014/main" id="{A63507BB-8AF8-3348-9E96-F5E0ED375E5B}"/>
              </a:ext>
            </a:extLst>
          </p:cNvPr>
          <p:cNvSpPr txBox="1"/>
          <p:nvPr/>
        </p:nvSpPr>
        <p:spPr>
          <a:xfrm>
            <a:off x="4128297" y="2451788"/>
            <a:ext cx="1486517" cy="71143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DO THINGS </a:t>
            </a:r>
          </a:p>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TOGETHER</a:t>
            </a:r>
          </a:p>
        </p:txBody>
      </p:sp>
      <p:sp>
        <p:nvSpPr>
          <p:cNvPr id="55" name="TextBox 54">
            <a:extLst>
              <a:ext uri="{FF2B5EF4-FFF2-40B4-BE49-F238E27FC236}">
                <a16:creationId xmlns:a16="http://schemas.microsoft.com/office/drawing/2014/main" id="{9BB0CA99-AAE5-F743-A3BB-95A84DD53270}"/>
              </a:ext>
            </a:extLst>
          </p:cNvPr>
          <p:cNvSpPr txBox="1"/>
          <p:nvPr/>
        </p:nvSpPr>
        <p:spPr>
          <a:xfrm>
            <a:off x="6597754" y="2484706"/>
            <a:ext cx="1486517" cy="71143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DO THINGS </a:t>
            </a:r>
          </a:p>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FIRST</a:t>
            </a:r>
          </a:p>
        </p:txBody>
      </p:sp>
      <p:sp>
        <p:nvSpPr>
          <p:cNvPr id="58" name="TextBox 57">
            <a:extLst>
              <a:ext uri="{FF2B5EF4-FFF2-40B4-BE49-F238E27FC236}">
                <a16:creationId xmlns:a16="http://schemas.microsoft.com/office/drawing/2014/main" id="{EB840E5F-D161-1842-8682-3A3750D8140A}"/>
              </a:ext>
            </a:extLst>
          </p:cNvPr>
          <p:cNvSpPr txBox="1"/>
          <p:nvPr/>
        </p:nvSpPr>
        <p:spPr>
          <a:xfrm>
            <a:off x="4102374" y="4287056"/>
            <a:ext cx="1486517" cy="71143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DO THINGS </a:t>
            </a:r>
          </a:p>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RIGHT</a:t>
            </a:r>
          </a:p>
        </p:txBody>
      </p:sp>
      <p:sp>
        <p:nvSpPr>
          <p:cNvPr id="60" name="TextBox 59">
            <a:extLst>
              <a:ext uri="{FF2B5EF4-FFF2-40B4-BE49-F238E27FC236}">
                <a16:creationId xmlns:a16="http://schemas.microsoft.com/office/drawing/2014/main" id="{9051B14E-BA02-C04D-ACBF-CDD0DC0C1D54}"/>
              </a:ext>
            </a:extLst>
          </p:cNvPr>
          <p:cNvSpPr txBox="1"/>
          <p:nvPr/>
        </p:nvSpPr>
        <p:spPr>
          <a:xfrm>
            <a:off x="6534434" y="4259946"/>
            <a:ext cx="1486517" cy="71143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DO THINGS </a:t>
            </a:r>
          </a:p>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FAST</a:t>
            </a:r>
          </a:p>
        </p:txBody>
      </p:sp>
      <p:sp>
        <p:nvSpPr>
          <p:cNvPr id="13" name="TextBox 12">
            <a:extLst>
              <a:ext uri="{FF2B5EF4-FFF2-40B4-BE49-F238E27FC236}">
                <a16:creationId xmlns:a16="http://schemas.microsoft.com/office/drawing/2014/main" id="{CE053D7D-3F13-0343-B74C-405147C8C0BC}"/>
              </a:ext>
            </a:extLst>
          </p:cNvPr>
          <p:cNvSpPr txBox="1"/>
          <p:nvPr/>
        </p:nvSpPr>
        <p:spPr>
          <a:xfrm rot="18900000">
            <a:off x="3167526" y="1111890"/>
            <a:ext cx="1209198" cy="36255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467" b="1"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LONG TERM</a:t>
            </a:r>
          </a:p>
        </p:txBody>
      </p:sp>
      <p:sp>
        <p:nvSpPr>
          <p:cNvPr id="63" name="TextBox 62">
            <a:extLst>
              <a:ext uri="{FF2B5EF4-FFF2-40B4-BE49-F238E27FC236}">
                <a16:creationId xmlns:a16="http://schemas.microsoft.com/office/drawing/2014/main" id="{CF7637D7-86CF-7343-8A95-BA8686EDB941}"/>
              </a:ext>
            </a:extLst>
          </p:cNvPr>
          <p:cNvSpPr txBox="1"/>
          <p:nvPr/>
        </p:nvSpPr>
        <p:spPr>
          <a:xfrm rot="18900000">
            <a:off x="7711875" y="5526952"/>
            <a:ext cx="1324615" cy="36255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467" b="1"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SHORT TERM</a:t>
            </a:r>
          </a:p>
        </p:txBody>
      </p:sp>
      <p:sp>
        <p:nvSpPr>
          <p:cNvPr id="64" name="TextBox 63">
            <a:extLst>
              <a:ext uri="{FF2B5EF4-FFF2-40B4-BE49-F238E27FC236}">
                <a16:creationId xmlns:a16="http://schemas.microsoft.com/office/drawing/2014/main" id="{FF74AF86-17AB-7F41-9D5B-B64D48EA3A46}"/>
              </a:ext>
            </a:extLst>
          </p:cNvPr>
          <p:cNvSpPr txBox="1"/>
          <p:nvPr/>
        </p:nvSpPr>
        <p:spPr>
          <a:xfrm rot="2700000">
            <a:off x="7504842" y="1084795"/>
            <a:ext cx="1686893" cy="36255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467" b="1"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BREAKTHROUGH</a:t>
            </a:r>
          </a:p>
        </p:txBody>
      </p:sp>
      <p:sp>
        <p:nvSpPr>
          <p:cNvPr id="65" name="TextBox 64">
            <a:extLst>
              <a:ext uri="{FF2B5EF4-FFF2-40B4-BE49-F238E27FC236}">
                <a16:creationId xmlns:a16="http://schemas.microsoft.com/office/drawing/2014/main" id="{0B0B501C-B42E-DB46-A9D5-216D302C5C7B}"/>
              </a:ext>
            </a:extLst>
          </p:cNvPr>
          <p:cNvSpPr txBox="1"/>
          <p:nvPr/>
        </p:nvSpPr>
        <p:spPr>
          <a:xfrm rot="2700000">
            <a:off x="3010370" y="5414492"/>
            <a:ext cx="1454457" cy="36255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467" b="1"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INCREMENTAL</a:t>
            </a:r>
          </a:p>
        </p:txBody>
      </p:sp>
    </p:spTree>
    <p:extLst>
      <p:ext uri="{BB962C8B-B14F-4D97-AF65-F5344CB8AC3E}">
        <p14:creationId xmlns:p14="http://schemas.microsoft.com/office/powerpoint/2010/main" val="3057200600"/>
      </p:ext>
    </p:extLst>
  </p:cSld>
  <p:clrMapOvr>
    <a:masterClrMapping/>
  </p:clrMapOvr>
  <mc:AlternateContent xmlns:mc="http://schemas.openxmlformats.org/markup-compatibility/2006" xmlns:p14="http://schemas.microsoft.com/office/powerpoint/2010/main">
    <mc:Choice Requires="p14">
      <p:transition spd="med">
        <p14:flythrough/>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822D411-A4C2-0449-AAC0-524DE7AF3056}"/>
              </a:ext>
            </a:extLst>
          </p:cNvPr>
          <p:cNvSpPr txBox="1"/>
          <p:nvPr/>
        </p:nvSpPr>
        <p:spPr>
          <a:xfrm rot="-240000">
            <a:off x="1962394" y="305694"/>
            <a:ext cx="8267221" cy="149100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8800"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COLLABORATE</a:t>
            </a:r>
          </a:p>
        </p:txBody>
      </p:sp>
      <p:pic>
        <p:nvPicPr>
          <p:cNvPr id="21" name="Picture 20">
            <a:extLst>
              <a:ext uri="{FF2B5EF4-FFF2-40B4-BE49-F238E27FC236}">
                <a16:creationId xmlns:a16="http://schemas.microsoft.com/office/drawing/2014/main" id="{F76C5C6D-7BAB-B14B-A40A-A3869D384921}"/>
              </a:ext>
            </a:extLst>
          </p:cNvPr>
          <p:cNvPicPr>
            <a:picLocks noChangeAspect="1"/>
          </p:cNvPicPr>
          <p:nvPr/>
        </p:nvPicPr>
        <p:blipFill rotWithShape="1">
          <a:blip r:embed="rId4">
            <a:alphaModFix/>
          </a:blip>
          <a:srcRect l="24844" t="4722" r="24688" b="4722"/>
          <a:stretch/>
        </p:blipFill>
        <p:spPr>
          <a:xfrm>
            <a:off x="9358408" y="3998092"/>
            <a:ext cx="5667184" cy="5719816"/>
          </a:xfrm>
          <a:prstGeom prst="rect">
            <a:avLst/>
          </a:prstGeom>
        </p:spPr>
      </p:pic>
      <p:sp>
        <p:nvSpPr>
          <p:cNvPr id="25" name="TextBox 24">
            <a:extLst>
              <a:ext uri="{FF2B5EF4-FFF2-40B4-BE49-F238E27FC236}">
                <a16:creationId xmlns:a16="http://schemas.microsoft.com/office/drawing/2014/main" id="{DE95F169-F6F7-0B49-B23C-597D76ED2897}"/>
              </a:ext>
            </a:extLst>
          </p:cNvPr>
          <p:cNvSpPr txBox="1"/>
          <p:nvPr/>
        </p:nvSpPr>
        <p:spPr>
          <a:xfrm>
            <a:off x="10032832" y="5311159"/>
            <a:ext cx="1850399" cy="95765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6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DO THINGS </a:t>
            </a:r>
          </a:p>
          <a:p>
            <a:pPr algn="ctr" defTabSz="778914" hangingPunct="0"/>
            <a:r>
              <a:rPr lang="en-US" sz="26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TOGETHER</a:t>
            </a:r>
          </a:p>
        </p:txBody>
      </p:sp>
      <p:sp>
        <p:nvSpPr>
          <p:cNvPr id="29" name="TextBox 28">
            <a:extLst>
              <a:ext uri="{FF2B5EF4-FFF2-40B4-BE49-F238E27FC236}">
                <a16:creationId xmlns:a16="http://schemas.microsoft.com/office/drawing/2014/main" id="{5A6769EF-1EA9-6A44-A787-4523CE21619B}"/>
              </a:ext>
            </a:extLst>
          </p:cNvPr>
          <p:cNvSpPr txBox="1"/>
          <p:nvPr/>
        </p:nvSpPr>
        <p:spPr>
          <a:xfrm rot="-240000">
            <a:off x="3740031" y="7059772"/>
            <a:ext cx="4711951" cy="149100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8800" b="1" i="1" dirty="0">
                <a:solidFill>
                  <a:srgbClr val="FED203"/>
                </a:solidFill>
                <a:effectLst>
                  <a:outerShdw blurRad="50800" dist="38100" dir="5400000" rotWithShape="0">
                    <a:srgbClr val="000000"/>
                  </a:outerShdw>
                </a:effectLst>
                <a:latin typeface="Intro " panose="02000000000000000000" pitchFamily="2" charset="0"/>
                <a:ea typeface="Helvetica"/>
                <a:cs typeface="Helvetica"/>
                <a:sym typeface="Helvetica"/>
              </a:rPr>
              <a:t>COMPETE</a:t>
            </a:r>
          </a:p>
        </p:txBody>
      </p:sp>
      <p:sp>
        <p:nvSpPr>
          <p:cNvPr id="30" name="TextBox 29">
            <a:extLst>
              <a:ext uri="{FF2B5EF4-FFF2-40B4-BE49-F238E27FC236}">
                <a16:creationId xmlns:a16="http://schemas.microsoft.com/office/drawing/2014/main" id="{05ADA749-3E55-8942-BA03-55B2485C9D9F}"/>
              </a:ext>
            </a:extLst>
          </p:cNvPr>
          <p:cNvSpPr txBox="1"/>
          <p:nvPr/>
        </p:nvSpPr>
        <p:spPr>
          <a:xfrm>
            <a:off x="-1950799" y="562691"/>
            <a:ext cx="1850399" cy="95765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6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DO THINGS </a:t>
            </a:r>
          </a:p>
          <a:p>
            <a:pPr algn="ctr" defTabSz="778914" hangingPunct="0"/>
            <a:r>
              <a:rPr lang="en-US" sz="26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FAST</a:t>
            </a:r>
          </a:p>
        </p:txBody>
      </p:sp>
    </p:spTree>
    <p:extLst>
      <p:ext uri="{BB962C8B-B14F-4D97-AF65-F5344CB8AC3E}">
        <p14:creationId xmlns:p14="http://schemas.microsoft.com/office/powerpoint/2010/main" val="2298037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9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0"/>
                                        </p:tgtEl>
                                        <p:attrNameLst>
                                          <p:attrName>style.visibility</p:attrName>
                                        </p:attrNameLst>
                                      </p:cBhvr>
                                      <p:to>
                                        <p:strVal val="visible"/>
                                      </p:to>
                                    </p:set>
                                    <p:animEffect transition="in" filter="fade">
                                      <p:cBhvr>
                                        <p:cTn id="10"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822D411-A4C2-0449-AAC0-524DE7AF3056}"/>
              </a:ext>
            </a:extLst>
          </p:cNvPr>
          <p:cNvSpPr txBox="1"/>
          <p:nvPr/>
        </p:nvSpPr>
        <p:spPr>
          <a:xfrm rot="-240000">
            <a:off x="3340979" y="5061300"/>
            <a:ext cx="5510056" cy="149100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8800"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COMPETE</a:t>
            </a:r>
          </a:p>
        </p:txBody>
      </p:sp>
      <p:sp>
        <p:nvSpPr>
          <p:cNvPr id="30" name="TextBox 29">
            <a:extLst>
              <a:ext uri="{FF2B5EF4-FFF2-40B4-BE49-F238E27FC236}">
                <a16:creationId xmlns:a16="http://schemas.microsoft.com/office/drawing/2014/main" id="{667674E6-2174-4F46-A933-3996B72532DB}"/>
              </a:ext>
            </a:extLst>
          </p:cNvPr>
          <p:cNvSpPr txBox="1"/>
          <p:nvPr/>
        </p:nvSpPr>
        <p:spPr>
          <a:xfrm rot="-240000">
            <a:off x="2680219" y="-1796702"/>
            <a:ext cx="6831570" cy="149100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8800" b="1" i="1" dirty="0">
                <a:solidFill>
                  <a:srgbClr val="FED203"/>
                </a:solidFill>
                <a:effectLst>
                  <a:outerShdw blurRad="50800" dist="38100" dir="5400000" rotWithShape="0">
                    <a:srgbClr val="000000"/>
                  </a:outerShdw>
                </a:effectLst>
                <a:latin typeface="Intro " panose="02000000000000000000" pitchFamily="2" charset="0"/>
                <a:ea typeface="Helvetica"/>
                <a:cs typeface="Helvetica"/>
                <a:sym typeface="Helvetica"/>
              </a:rPr>
              <a:t>COLLABORATE</a:t>
            </a:r>
          </a:p>
        </p:txBody>
      </p:sp>
      <p:pic>
        <p:nvPicPr>
          <p:cNvPr id="34" name="Picture 33">
            <a:extLst>
              <a:ext uri="{FF2B5EF4-FFF2-40B4-BE49-F238E27FC236}">
                <a16:creationId xmlns:a16="http://schemas.microsoft.com/office/drawing/2014/main" id="{7FD72B76-601D-5545-B0D5-17BFC1418443}"/>
              </a:ext>
            </a:extLst>
          </p:cNvPr>
          <p:cNvPicPr>
            <a:picLocks noChangeAspect="1"/>
          </p:cNvPicPr>
          <p:nvPr/>
        </p:nvPicPr>
        <p:blipFill rotWithShape="1">
          <a:blip r:embed="rId4">
            <a:alphaModFix/>
          </a:blip>
          <a:srcRect l="24844" t="4722" r="24688" b="4722"/>
          <a:stretch/>
        </p:blipFill>
        <p:spPr>
          <a:xfrm>
            <a:off x="-2833592" y="-2859908"/>
            <a:ext cx="5667184" cy="5719816"/>
          </a:xfrm>
          <a:prstGeom prst="rect">
            <a:avLst/>
          </a:prstGeom>
        </p:spPr>
      </p:pic>
      <p:sp>
        <p:nvSpPr>
          <p:cNvPr id="35" name="TextBox 34">
            <a:extLst>
              <a:ext uri="{FF2B5EF4-FFF2-40B4-BE49-F238E27FC236}">
                <a16:creationId xmlns:a16="http://schemas.microsoft.com/office/drawing/2014/main" id="{70CE4EF7-C411-1A4A-BCF5-33FBF7176D85}"/>
              </a:ext>
            </a:extLst>
          </p:cNvPr>
          <p:cNvSpPr txBox="1"/>
          <p:nvPr/>
        </p:nvSpPr>
        <p:spPr>
          <a:xfrm>
            <a:off x="141567" y="562691"/>
            <a:ext cx="1850399" cy="95765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6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DO THINGS </a:t>
            </a:r>
          </a:p>
          <a:p>
            <a:pPr algn="ctr" defTabSz="778914" hangingPunct="0"/>
            <a:r>
              <a:rPr lang="en-US" sz="26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FAST</a:t>
            </a:r>
          </a:p>
        </p:txBody>
      </p:sp>
      <p:sp>
        <p:nvSpPr>
          <p:cNvPr id="36" name="TextBox 35">
            <a:extLst>
              <a:ext uri="{FF2B5EF4-FFF2-40B4-BE49-F238E27FC236}">
                <a16:creationId xmlns:a16="http://schemas.microsoft.com/office/drawing/2014/main" id="{F76EB531-A2DC-124B-BA15-7484F4B8B308}"/>
              </a:ext>
            </a:extLst>
          </p:cNvPr>
          <p:cNvSpPr txBox="1"/>
          <p:nvPr/>
        </p:nvSpPr>
        <p:spPr>
          <a:xfrm rot="-240000">
            <a:off x="4298226" y="-1629490"/>
            <a:ext cx="3595556" cy="149100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8800" b="1" i="1" dirty="0">
                <a:solidFill>
                  <a:srgbClr val="FED203"/>
                </a:solidFill>
                <a:effectLst>
                  <a:outerShdw blurRad="50800" dist="38100" dir="5400000" rotWithShape="0">
                    <a:srgbClr val="000000"/>
                  </a:outerShdw>
                </a:effectLst>
                <a:latin typeface="Intro " panose="02000000000000000000" pitchFamily="2" charset="0"/>
                <a:ea typeface="Helvetica"/>
                <a:cs typeface="Helvetica"/>
                <a:sym typeface="Helvetica"/>
              </a:rPr>
              <a:t>CREATE</a:t>
            </a:r>
          </a:p>
        </p:txBody>
      </p:sp>
      <p:sp>
        <p:nvSpPr>
          <p:cNvPr id="37" name="TextBox 36">
            <a:extLst>
              <a:ext uri="{FF2B5EF4-FFF2-40B4-BE49-F238E27FC236}">
                <a16:creationId xmlns:a16="http://schemas.microsoft.com/office/drawing/2014/main" id="{5155D540-355B-474D-A3D6-6B175397E441}"/>
              </a:ext>
            </a:extLst>
          </p:cNvPr>
          <p:cNvSpPr txBox="1"/>
          <p:nvPr/>
        </p:nvSpPr>
        <p:spPr>
          <a:xfrm>
            <a:off x="-2210365" y="5513382"/>
            <a:ext cx="1850399" cy="95765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6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DO THINGS </a:t>
            </a:r>
          </a:p>
          <a:p>
            <a:pPr algn="ctr" defTabSz="778914" hangingPunct="0"/>
            <a:r>
              <a:rPr lang="en-US" sz="26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FIRST</a:t>
            </a:r>
          </a:p>
        </p:txBody>
      </p:sp>
    </p:spTree>
    <p:extLst>
      <p:ext uri="{BB962C8B-B14F-4D97-AF65-F5344CB8AC3E}">
        <p14:creationId xmlns:p14="http://schemas.microsoft.com/office/powerpoint/2010/main" val="12533465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900">
        <p159:morph option="byObject"/>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822D411-A4C2-0449-AAC0-524DE7AF3056}"/>
              </a:ext>
            </a:extLst>
          </p:cNvPr>
          <p:cNvSpPr txBox="1"/>
          <p:nvPr/>
        </p:nvSpPr>
        <p:spPr>
          <a:xfrm rot="-240000">
            <a:off x="3740031" y="7059772"/>
            <a:ext cx="4711951" cy="149100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8800" b="1" i="1" dirty="0">
                <a:solidFill>
                  <a:srgbClr val="FED203"/>
                </a:solidFill>
                <a:effectLst>
                  <a:outerShdw blurRad="50800" dist="38100" dir="5400000" rotWithShape="0">
                    <a:srgbClr val="000000"/>
                  </a:outerShdw>
                </a:effectLst>
                <a:latin typeface="Intro " panose="02000000000000000000" pitchFamily="2" charset="0"/>
                <a:ea typeface="Helvetica"/>
                <a:cs typeface="Helvetica"/>
                <a:sym typeface="Helvetica"/>
              </a:rPr>
              <a:t>COMPETE</a:t>
            </a:r>
          </a:p>
        </p:txBody>
      </p:sp>
      <p:pic>
        <p:nvPicPr>
          <p:cNvPr id="34" name="Picture 33">
            <a:extLst>
              <a:ext uri="{FF2B5EF4-FFF2-40B4-BE49-F238E27FC236}">
                <a16:creationId xmlns:a16="http://schemas.microsoft.com/office/drawing/2014/main" id="{7FD72B76-601D-5545-B0D5-17BFC1418443}"/>
              </a:ext>
            </a:extLst>
          </p:cNvPr>
          <p:cNvPicPr>
            <a:picLocks noChangeAspect="1"/>
          </p:cNvPicPr>
          <p:nvPr/>
        </p:nvPicPr>
        <p:blipFill rotWithShape="1">
          <a:blip r:embed="rId4">
            <a:alphaModFix/>
          </a:blip>
          <a:srcRect l="24844" t="4722" r="24688" b="4722"/>
          <a:stretch/>
        </p:blipFill>
        <p:spPr>
          <a:xfrm>
            <a:off x="-2870537" y="3998092"/>
            <a:ext cx="5667184" cy="5719816"/>
          </a:xfrm>
          <a:prstGeom prst="rect">
            <a:avLst/>
          </a:prstGeom>
        </p:spPr>
      </p:pic>
      <p:sp>
        <p:nvSpPr>
          <p:cNvPr id="10" name="TextBox 9">
            <a:extLst>
              <a:ext uri="{FF2B5EF4-FFF2-40B4-BE49-F238E27FC236}">
                <a16:creationId xmlns:a16="http://schemas.microsoft.com/office/drawing/2014/main" id="{7FE29D4C-CFBA-5648-AA45-A8C35CCA8304}"/>
              </a:ext>
            </a:extLst>
          </p:cNvPr>
          <p:cNvSpPr txBox="1"/>
          <p:nvPr/>
        </p:nvSpPr>
        <p:spPr>
          <a:xfrm rot="-240000">
            <a:off x="3869969" y="305694"/>
            <a:ext cx="4452073" cy="149100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8800"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CREATE</a:t>
            </a:r>
          </a:p>
        </p:txBody>
      </p:sp>
      <p:sp>
        <p:nvSpPr>
          <p:cNvPr id="11" name="TextBox 10">
            <a:extLst>
              <a:ext uri="{FF2B5EF4-FFF2-40B4-BE49-F238E27FC236}">
                <a16:creationId xmlns:a16="http://schemas.microsoft.com/office/drawing/2014/main" id="{694E51D9-011A-2D44-B7D7-1FD7D56C0262}"/>
              </a:ext>
            </a:extLst>
          </p:cNvPr>
          <p:cNvSpPr txBox="1"/>
          <p:nvPr/>
        </p:nvSpPr>
        <p:spPr>
          <a:xfrm>
            <a:off x="190616" y="5513382"/>
            <a:ext cx="1850399" cy="95765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6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DO THINGS </a:t>
            </a:r>
          </a:p>
          <a:p>
            <a:pPr algn="ctr" defTabSz="778914" hangingPunct="0"/>
            <a:r>
              <a:rPr lang="en-US" sz="26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FIRST</a:t>
            </a:r>
          </a:p>
        </p:txBody>
      </p:sp>
      <p:sp>
        <p:nvSpPr>
          <p:cNvPr id="14" name="TextBox 13">
            <a:extLst>
              <a:ext uri="{FF2B5EF4-FFF2-40B4-BE49-F238E27FC236}">
                <a16:creationId xmlns:a16="http://schemas.microsoft.com/office/drawing/2014/main" id="{EE4DEEC5-A49E-E742-B7DE-3566A55A7C51}"/>
              </a:ext>
            </a:extLst>
          </p:cNvPr>
          <p:cNvSpPr txBox="1"/>
          <p:nvPr/>
        </p:nvSpPr>
        <p:spPr>
          <a:xfrm rot="-240000">
            <a:off x="3783442" y="6998524"/>
            <a:ext cx="4625132" cy="149100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8800" b="1" i="1" dirty="0">
                <a:solidFill>
                  <a:srgbClr val="FED203"/>
                </a:solidFill>
                <a:effectLst>
                  <a:outerShdw blurRad="50800" dist="38100" dir="5400000" rotWithShape="0">
                    <a:srgbClr val="000000"/>
                  </a:outerShdw>
                </a:effectLst>
                <a:latin typeface="Intro " panose="02000000000000000000" pitchFamily="2" charset="0"/>
                <a:ea typeface="Helvetica"/>
                <a:cs typeface="Helvetica"/>
                <a:sym typeface="Helvetica"/>
              </a:rPr>
              <a:t>CONTROL</a:t>
            </a:r>
          </a:p>
        </p:txBody>
      </p:sp>
    </p:spTree>
    <p:extLst>
      <p:ext uri="{BB962C8B-B14F-4D97-AF65-F5344CB8AC3E}">
        <p14:creationId xmlns:p14="http://schemas.microsoft.com/office/powerpoint/2010/main" val="27404967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900">
        <p159:morph option="byObject"/>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7FD72B76-601D-5545-B0D5-17BFC1418443}"/>
              </a:ext>
            </a:extLst>
          </p:cNvPr>
          <p:cNvPicPr>
            <a:picLocks noChangeAspect="1"/>
          </p:cNvPicPr>
          <p:nvPr/>
        </p:nvPicPr>
        <p:blipFill rotWithShape="1">
          <a:blip r:embed="rId4">
            <a:alphaModFix/>
          </a:blip>
          <a:srcRect l="24844" t="4722" r="24688" b="4722"/>
          <a:stretch/>
        </p:blipFill>
        <p:spPr>
          <a:xfrm>
            <a:off x="9395364" y="-2859908"/>
            <a:ext cx="5667184" cy="5719816"/>
          </a:xfrm>
          <a:prstGeom prst="rect">
            <a:avLst/>
          </a:prstGeom>
        </p:spPr>
      </p:pic>
      <p:sp>
        <p:nvSpPr>
          <p:cNvPr id="10" name="TextBox 9">
            <a:extLst>
              <a:ext uri="{FF2B5EF4-FFF2-40B4-BE49-F238E27FC236}">
                <a16:creationId xmlns:a16="http://schemas.microsoft.com/office/drawing/2014/main" id="{7FE29D4C-CFBA-5648-AA45-A8C35CCA8304}"/>
              </a:ext>
            </a:extLst>
          </p:cNvPr>
          <p:cNvSpPr txBox="1"/>
          <p:nvPr/>
        </p:nvSpPr>
        <p:spPr>
          <a:xfrm rot="-240000">
            <a:off x="11289966" y="-2753557"/>
            <a:ext cx="3595556" cy="149100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8800" b="1" i="1" dirty="0">
                <a:solidFill>
                  <a:srgbClr val="FED203"/>
                </a:solidFill>
                <a:effectLst>
                  <a:outerShdw blurRad="50800" dist="38100" dir="5400000" rotWithShape="0">
                    <a:srgbClr val="000000"/>
                  </a:outerShdw>
                </a:effectLst>
                <a:latin typeface="Intro " panose="02000000000000000000" pitchFamily="2" charset="0"/>
                <a:ea typeface="Helvetica"/>
                <a:cs typeface="Helvetica"/>
                <a:sym typeface="Helvetica"/>
              </a:rPr>
              <a:t>CREATE</a:t>
            </a:r>
          </a:p>
        </p:txBody>
      </p:sp>
      <p:sp>
        <p:nvSpPr>
          <p:cNvPr id="11" name="TextBox 10">
            <a:extLst>
              <a:ext uri="{FF2B5EF4-FFF2-40B4-BE49-F238E27FC236}">
                <a16:creationId xmlns:a16="http://schemas.microsoft.com/office/drawing/2014/main" id="{694E51D9-011A-2D44-B7D7-1FD7D56C0262}"/>
              </a:ext>
            </a:extLst>
          </p:cNvPr>
          <p:cNvSpPr txBox="1"/>
          <p:nvPr/>
        </p:nvSpPr>
        <p:spPr>
          <a:xfrm>
            <a:off x="12545031" y="-1131241"/>
            <a:ext cx="1850399" cy="95765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6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DO THINGS </a:t>
            </a:r>
          </a:p>
          <a:p>
            <a:pPr algn="ctr" defTabSz="778914" hangingPunct="0"/>
            <a:r>
              <a:rPr lang="en-US" sz="26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FIRST</a:t>
            </a:r>
          </a:p>
        </p:txBody>
      </p:sp>
      <p:sp>
        <p:nvSpPr>
          <p:cNvPr id="9" name="TextBox 8">
            <a:extLst>
              <a:ext uri="{FF2B5EF4-FFF2-40B4-BE49-F238E27FC236}">
                <a16:creationId xmlns:a16="http://schemas.microsoft.com/office/drawing/2014/main" id="{D794AB7F-D171-DC43-9311-68566D23D030}"/>
              </a:ext>
            </a:extLst>
          </p:cNvPr>
          <p:cNvSpPr txBox="1"/>
          <p:nvPr/>
        </p:nvSpPr>
        <p:spPr>
          <a:xfrm>
            <a:off x="10194632" y="451855"/>
            <a:ext cx="1850399" cy="95765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6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DO THINGS </a:t>
            </a:r>
          </a:p>
          <a:p>
            <a:pPr algn="ctr" defTabSz="778914" hangingPunct="0"/>
            <a:r>
              <a:rPr lang="en-US" sz="26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RIGHT</a:t>
            </a:r>
          </a:p>
        </p:txBody>
      </p:sp>
      <p:sp>
        <p:nvSpPr>
          <p:cNvPr id="12" name="TextBox 11">
            <a:extLst>
              <a:ext uri="{FF2B5EF4-FFF2-40B4-BE49-F238E27FC236}">
                <a16:creationId xmlns:a16="http://schemas.microsoft.com/office/drawing/2014/main" id="{1286BC0B-28D7-BF45-99F6-38949EE1FC30}"/>
              </a:ext>
            </a:extLst>
          </p:cNvPr>
          <p:cNvSpPr txBox="1"/>
          <p:nvPr/>
        </p:nvSpPr>
        <p:spPr>
          <a:xfrm rot="-240000">
            <a:off x="3316935" y="5061300"/>
            <a:ext cx="5558146" cy="149100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8800"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CONTROL</a:t>
            </a:r>
          </a:p>
        </p:txBody>
      </p:sp>
      <p:sp>
        <p:nvSpPr>
          <p:cNvPr id="8" name="TextBox 7">
            <a:extLst>
              <a:ext uri="{FF2B5EF4-FFF2-40B4-BE49-F238E27FC236}">
                <a16:creationId xmlns:a16="http://schemas.microsoft.com/office/drawing/2014/main" id="{336DACE2-FF49-6944-AC02-EBE6AF0BFA7F}"/>
              </a:ext>
            </a:extLst>
          </p:cNvPr>
          <p:cNvSpPr txBox="1"/>
          <p:nvPr/>
        </p:nvSpPr>
        <p:spPr>
          <a:xfrm>
            <a:off x="-3498001" y="-1609907"/>
            <a:ext cx="4189950" cy="95746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5333" b="1" i="1" dirty="0">
                <a:solidFill>
                  <a:srgbClr val="FED203"/>
                </a:solidFill>
                <a:effectLst>
                  <a:outerShdw blurRad="50800" dist="38100" dir="5400000" rotWithShape="0">
                    <a:srgbClr val="000000"/>
                  </a:outerShdw>
                </a:effectLst>
                <a:latin typeface="Intro " panose="02000000000000000000" pitchFamily="2" charset="0"/>
                <a:ea typeface="Helvetica"/>
                <a:cs typeface="Helvetica"/>
                <a:sym typeface="Helvetica"/>
              </a:rPr>
              <a:t>COLLABORATE</a:t>
            </a:r>
          </a:p>
        </p:txBody>
      </p:sp>
      <p:sp>
        <p:nvSpPr>
          <p:cNvPr id="13" name="TextBox 12">
            <a:extLst>
              <a:ext uri="{FF2B5EF4-FFF2-40B4-BE49-F238E27FC236}">
                <a16:creationId xmlns:a16="http://schemas.microsoft.com/office/drawing/2014/main" id="{5F21C5C0-035E-7247-930C-5F58E36DD64B}"/>
              </a:ext>
            </a:extLst>
          </p:cNvPr>
          <p:cNvSpPr txBox="1"/>
          <p:nvPr/>
        </p:nvSpPr>
        <p:spPr>
          <a:xfrm>
            <a:off x="12801462" y="6847819"/>
            <a:ext cx="3186342" cy="103966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5867" b="1" i="1" dirty="0">
                <a:solidFill>
                  <a:srgbClr val="FED203"/>
                </a:solidFill>
                <a:effectLst>
                  <a:outerShdw blurRad="50800" dist="38100" dir="5400000" rotWithShape="0">
                    <a:srgbClr val="000000"/>
                  </a:outerShdw>
                </a:effectLst>
                <a:latin typeface="Intro " panose="02000000000000000000" pitchFamily="2" charset="0"/>
                <a:ea typeface="Helvetica"/>
                <a:cs typeface="Helvetica"/>
                <a:sym typeface="Helvetica"/>
              </a:rPr>
              <a:t>COMPETE</a:t>
            </a:r>
          </a:p>
        </p:txBody>
      </p:sp>
      <p:sp>
        <p:nvSpPr>
          <p:cNvPr id="14" name="TextBox 13">
            <a:extLst>
              <a:ext uri="{FF2B5EF4-FFF2-40B4-BE49-F238E27FC236}">
                <a16:creationId xmlns:a16="http://schemas.microsoft.com/office/drawing/2014/main" id="{3E465C30-8D35-F74A-8D43-7C3353046620}"/>
              </a:ext>
            </a:extLst>
          </p:cNvPr>
          <p:cNvSpPr txBox="1"/>
          <p:nvPr/>
        </p:nvSpPr>
        <p:spPr>
          <a:xfrm>
            <a:off x="-2092216" y="-999937"/>
            <a:ext cx="1337439" cy="71143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8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DO THINGS </a:t>
            </a:r>
          </a:p>
          <a:p>
            <a:pPr algn="ctr" defTabSz="778914" hangingPunct="0"/>
            <a:r>
              <a:rPr lang="en-US" sz="18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TOGETHER</a:t>
            </a:r>
          </a:p>
        </p:txBody>
      </p:sp>
      <p:sp>
        <p:nvSpPr>
          <p:cNvPr id="15" name="TextBox 14">
            <a:extLst>
              <a:ext uri="{FF2B5EF4-FFF2-40B4-BE49-F238E27FC236}">
                <a16:creationId xmlns:a16="http://schemas.microsoft.com/office/drawing/2014/main" id="{C41900D5-92AC-F241-A2D9-0256963DD7EE}"/>
              </a:ext>
            </a:extLst>
          </p:cNvPr>
          <p:cNvSpPr txBox="1"/>
          <p:nvPr/>
        </p:nvSpPr>
        <p:spPr>
          <a:xfrm>
            <a:off x="13725911" y="7486138"/>
            <a:ext cx="1337439" cy="71143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8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DO THINGS </a:t>
            </a:r>
          </a:p>
          <a:p>
            <a:pPr algn="ctr" defTabSz="778914" hangingPunct="0"/>
            <a:r>
              <a:rPr lang="en-US" sz="1867" i="1" dirty="0">
                <a:solidFill>
                  <a:srgbClr val="FFFFFF"/>
                </a:solidFill>
                <a:effectLst>
                  <a:outerShdw blurRad="50800" dist="38100" dir="5400000" rotWithShape="0">
                    <a:srgbClr val="000000"/>
                  </a:outerShdw>
                </a:effectLst>
                <a:latin typeface="Franklin Gothic Medium" panose="020B0603020102020204" pitchFamily="34" charset="0"/>
                <a:ea typeface="Helvetica"/>
                <a:cs typeface="Helvetica"/>
                <a:sym typeface="Helvetica"/>
              </a:rPr>
              <a:t>FAST</a:t>
            </a:r>
          </a:p>
        </p:txBody>
      </p:sp>
    </p:spTree>
    <p:extLst>
      <p:ext uri="{BB962C8B-B14F-4D97-AF65-F5344CB8AC3E}">
        <p14:creationId xmlns:p14="http://schemas.microsoft.com/office/powerpoint/2010/main" val="3694070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9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6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184E88-A30D-AE45-A1F3-93C33A063478}"/>
              </a:ext>
            </a:extLst>
          </p:cNvPr>
          <p:cNvPicPr>
            <a:picLocks noChangeAspect="1"/>
          </p:cNvPicPr>
          <p:nvPr/>
        </p:nvPicPr>
        <p:blipFill rotWithShape="1">
          <a:blip r:embed="rId4"/>
          <a:srcRect l="24844" t="4722" r="24688" b="4722"/>
          <a:stretch/>
        </p:blipFill>
        <p:spPr>
          <a:xfrm>
            <a:off x="3271933" y="569093"/>
            <a:ext cx="5667184" cy="5719816"/>
          </a:xfrm>
          <a:prstGeom prst="rect">
            <a:avLst/>
          </a:prstGeom>
        </p:spPr>
      </p:pic>
      <p:sp>
        <p:nvSpPr>
          <p:cNvPr id="8" name="TextBox 7">
            <a:extLst>
              <a:ext uri="{FF2B5EF4-FFF2-40B4-BE49-F238E27FC236}">
                <a16:creationId xmlns:a16="http://schemas.microsoft.com/office/drawing/2014/main" id="{E822D411-A4C2-0449-AAC0-524DE7AF3056}"/>
              </a:ext>
            </a:extLst>
          </p:cNvPr>
          <p:cNvSpPr txBox="1"/>
          <p:nvPr/>
        </p:nvSpPr>
        <p:spPr>
          <a:xfrm>
            <a:off x="3839385" y="2088035"/>
            <a:ext cx="2105277" cy="46502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133"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COLLABORATE</a:t>
            </a:r>
          </a:p>
        </p:txBody>
      </p:sp>
      <p:sp>
        <p:nvSpPr>
          <p:cNvPr id="49" name="TextBox 48">
            <a:extLst>
              <a:ext uri="{FF2B5EF4-FFF2-40B4-BE49-F238E27FC236}">
                <a16:creationId xmlns:a16="http://schemas.microsoft.com/office/drawing/2014/main" id="{DB53604D-EF12-2946-A481-6D43D25DB943}"/>
              </a:ext>
            </a:extLst>
          </p:cNvPr>
          <p:cNvSpPr txBox="1"/>
          <p:nvPr/>
        </p:nvSpPr>
        <p:spPr>
          <a:xfrm>
            <a:off x="6700881" y="2123982"/>
            <a:ext cx="1181947" cy="46502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133"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CREATE</a:t>
            </a:r>
          </a:p>
        </p:txBody>
      </p:sp>
      <p:sp>
        <p:nvSpPr>
          <p:cNvPr id="50" name="TextBox 49">
            <a:extLst>
              <a:ext uri="{FF2B5EF4-FFF2-40B4-BE49-F238E27FC236}">
                <a16:creationId xmlns:a16="http://schemas.microsoft.com/office/drawing/2014/main" id="{9FB674EA-0033-9E42-B840-B795BD608D8C}"/>
              </a:ext>
            </a:extLst>
          </p:cNvPr>
          <p:cNvSpPr txBox="1"/>
          <p:nvPr/>
        </p:nvSpPr>
        <p:spPr>
          <a:xfrm>
            <a:off x="6558478" y="3908947"/>
            <a:ext cx="1438428" cy="46502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133"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COMPETE</a:t>
            </a:r>
          </a:p>
        </p:txBody>
      </p:sp>
      <p:sp>
        <p:nvSpPr>
          <p:cNvPr id="51" name="TextBox 50">
            <a:extLst>
              <a:ext uri="{FF2B5EF4-FFF2-40B4-BE49-F238E27FC236}">
                <a16:creationId xmlns:a16="http://schemas.microsoft.com/office/drawing/2014/main" id="{54AE174A-C012-244E-81E0-DD3FDAA22D60}"/>
              </a:ext>
            </a:extLst>
          </p:cNvPr>
          <p:cNvSpPr txBox="1"/>
          <p:nvPr/>
        </p:nvSpPr>
        <p:spPr>
          <a:xfrm>
            <a:off x="4120809" y="3940458"/>
            <a:ext cx="1449649" cy="46502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2133" b="1"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CONTROL</a:t>
            </a:r>
          </a:p>
        </p:txBody>
      </p:sp>
      <p:sp>
        <p:nvSpPr>
          <p:cNvPr id="10" name="TextBox 9">
            <a:extLst>
              <a:ext uri="{FF2B5EF4-FFF2-40B4-BE49-F238E27FC236}">
                <a16:creationId xmlns:a16="http://schemas.microsoft.com/office/drawing/2014/main" id="{A63507BB-8AF8-3348-9E96-F5E0ED375E5B}"/>
              </a:ext>
            </a:extLst>
          </p:cNvPr>
          <p:cNvSpPr txBox="1"/>
          <p:nvPr/>
        </p:nvSpPr>
        <p:spPr>
          <a:xfrm>
            <a:off x="4128297" y="2451788"/>
            <a:ext cx="1486517" cy="71143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DO THINGS </a:t>
            </a:r>
          </a:p>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TOGETHER</a:t>
            </a:r>
          </a:p>
        </p:txBody>
      </p:sp>
      <p:sp>
        <p:nvSpPr>
          <p:cNvPr id="55" name="TextBox 54">
            <a:extLst>
              <a:ext uri="{FF2B5EF4-FFF2-40B4-BE49-F238E27FC236}">
                <a16:creationId xmlns:a16="http://schemas.microsoft.com/office/drawing/2014/main" id="{9BB0CA99-AAE5-F743-A3BB-95A84DD53270}"/>
              </a:ext>
            </a:extLst>
          </p:cNvPr>
          <p:cNvSpPr txBox="1"/>
          <p:nvPr/>
        </p:nvSpPr>
        <p:spPr>
          <a:xfrm>
            <a:off x="6597754" y="2484706"/>
            <a:ext cx="1486517" cy="71143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DO THINGS </a:t>
            </a:r>
          </a:p>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FIRST</a:t>
            </a:r>
          </a:p>
        </p:txBody>
      </p:sp>
      <p:sp>
        <p:nvSpPr>
          <p:cNvPr id="58" name="TextBox 57">
            <a:extLst>
              <a:ext uri="{FF2B5EF4-FFF2-40B4-BE49-F238E27FC236}">
                <a16:creationId xmlns:a16="http://schemas.microsoft.com/office/drawing/2014/main" id="{EB840E5F-D161-1842-8682-3A3750D8140A}"/>
              </a:ext>
            </a:extLst>
          </p:cNvPr>
          <p:cNvSpPr txBox="1"/>
          <p:nvPr/>
        </p:nvSpPr>
        <p:spPr>
          <a:xfrm>
            <a:off x="4102374" y="4287056"/>
            <a:ext cx="1486517" cy="71143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DO THINGS </a:t>
            </a:r>
          </a:p>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RIGHT</a:t>
            </a:r>
          </a:p>
        </p:txBody>
      </p:sp>
      <p:sp>
        <p:nvSpPr>
          <p:cNvPr id="60" name="TextBox 59">
            <a:extLst>
              <a:ext uri="{FF2B5EF4-FFF2-40B4-BE49-F238E27FC236}">
                <a16:creationId xmlns:a16="http://schemas.microsoft.com/office/drawing/2014/main" id="{9051B14E-BA02-C04D-ACBF-CDD0DC0C1D54}"/>
              </a:ext>
            </a:extLst>
          </p:cNvPr>
          <p:cNvSpPr txBox="1"/>
          <p:nvPr/>
        </p:nvSpPr>
        <p:spPr>
          <a:xfrm>
            <a:off x="6534434" y="4259946"/>
            <a:ext cx="1486517" cy="71143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DO THINGS </a:t>
            </a:r>
          </a:p>
          <a:p>
            <a:pPr algn="ctr" defTabSz="778914" hangingPunct="0"/>
            <a:r>
              <a:rPr lang="en-US" sz="1867"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FAST</a:t>
            </a:r>
          </a:p>
        </p:txBody>
      </p:sp>
    </p:spTree>
    <p:extLst>
      <p:ext uri="{BB962C8B-B14F-4D97-AF65-F5344CB8AC3E}">
        <p14:creationId xmlns:p14="http://schemas.microsoft.com/office/powerpoint/2010/main" val="30521065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900">
        <p159:morph option="byObject"/>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Leadership">
            <a:extLst>
              <a:ext uri="{FF2B5EF4-FFF2-40B4-BE49-F238E27FC236}">
                <a16:creationId xmlns:a16="http://schemas.microsoft.com/office/drawing/2014/main" id="{3C7EB82F-C071-5A4A-A6DC-BAC0053B82A0}"/>
              </a:ext>
            </a:extLst>
          </p:cNvPr>
          <p:cNvSpPr txBox="1"/>
          <p:nvPr/>
        </p:nvSpPr>
        <p:spPr>
          <a:xfrm rot="21360000">
            <a:off x="3076358" y="4457718"/>
            <a:ext cx="6039287" cy="1303460"/>
          </a:xfrm>
          <a:prstGeom prst="rect">
            <a:avLst/>
          </a:prstGeom>
          <a:ln w="12700">
            <a:miter lim="400000"/>
          </a:ln>
          <a:effectLst>
            <a:outerShdw blurRad="63500" dist="25400" dir="5400000" rotWithShape="0">
              <a:srgbClr val="000000">
                <a:alpha val="50000"/>
              </a:srgbClr>
            </a:outerShdw>
          </a:effectLst>
          <a:extLst>
            <a:ext uri="{C572A759-6A51-4108-AA02-DFA0A04FC94B}">
              <ma14:wrappingTextBoxFlag xmlns="" xmlns:ma14="http://schemas.microsoft.com/office/mac/drawingml/2011/main" val="1"/>
            </a:ext>
          </a:extLst>
        </p:spPr>
        <p:txBody>
          <a:bodyPr lIns="0" tIns="0" rIns="0" bIns="0"/>
          <a:lstStyle>
            <a:lvl1pPr defTabSz="426466">
              <a:defRPr sz="11000" b="0">
                <a:latin typeface="Futura Bold"/>
                <a:ea typeface="Futura Bold"/>
                <a:cs typeface="Futura Bold"/>
                <a:sym typeface="Futura Bold"/>
              </a:defRPr>
            </a:lvl1pPr>
          </a:lstStyle>
          <a:p>
            <a:pPr algn="ctr" defTabSz="213228" hangingPunct="0"/>
            <a:r>
              <a:rPr lang="en-US" sz="8800" b="1" i="1" kern="0" spc="-400" dirty="0">
                <a:solidFill>
                  <a:srgbClr val="FFFFFF"/>
                </a:solidFill>
                <a:effectLst>
                  <a:outerShdw blurRad="50800" dist="38100" dir="5400000" rotWithShape="0">
                    <a:srgbClr val="000000"/>
                  </a:outerShdw>
                </a:effectLst>
                <a:latin typeface="Poppins" panose="00000500000000000000" pitchFamily="2" charset="0"/>
                <a:cs typeface="Poppins" panose="00000500000000000000" pitchFamily="2" charset="0"/>
              </a:rPr>
              <a:t>So what?</a:t>
            </a:r>
            <a:endParaRPr sz="8800" b="1" i="1" kern="0" spc="-400" dirty="0">
              <a:solidFill>
                <a:srgbClr val="FFFFFF"/>
              </a:solidFill>
              <a:effectLst>
                <a:outerShdw blurRad="50800" dist="38100" dir="5400000" rotWithShape="0">
                  <a:srgbClr val="000000"/>
                </a:outerShdw>
              </a:effectLst>
              <a:latin typeface="Poppins" panose="00000500000000000000" pitchFamily="2" charset="0"/>
              <a:cs typeface="Poppins" panose="00000500000000000000" pitchFamily="2" charset="0"/>
            </a:endParaRPr>
          </a:p>
        </p:txBody>
      </p:sp>
      <p:pic>
        <p:nvPicPr>
          <p:cNvPr id="2" name="Picture 1">
            <a:extLst>
              <a:ext uri="{FF2B5EF4-FFF2-40B4-BE49-F238E27FC236}">
                <a16:creationId xmlns:a16="http://schemas.microsoft.com/office/drawing/2014/main" id="{FB7083BC-4A0D-3148-99BB-84076809E3D5}"/>
              </a:ext>
            </a:extLst>
          </p:cNvPr>
          <p:cNvPicPr>
            <a:picLocks noChangeAspect="1"/>
          </p:cNvPicPr>
          <p:nvPr/>
        </p:nvPicPr>
        <p:blipFill>
          <a:blip r:embed="rId3"/>
          <a:stretch>
            <a:fillRect/>
          </a:stretch>
        </p:blipFill>
        <p:spPr>
          <a:xfrm>
            <a:off x="4336382" y="1240407"/>
            <a:ext cx="3519237" cy="3519237"/>
          </a:xfrm>
          <a:prstGeom prst="rect">
            <a:avLst/>
          </a:prstGeom>
          <a:effectLst>
            <a:outerShdw blurRad="114300" dist="127000" dir="2700000" algn="tl" rotWithShape="0">
              <a:prstClr val="black">
                <a:alpha val="80000"/>
              </a:prstClr>
            </a:outerShdw>
          </a:effectLst>
        </p:spPr>
      </p:pic>
      <p:pic>
        <p:nvPicPr>
          <p:cNvPr id="4" name="Picture 3">
            <a:extLst>
              <a:ext uri="{FF2B5EF4-FFF2-40B4-BE49-F238E27FC236}">
                <a16:creationId xmlns:a16="http://schemas.microsoft.com/office/drawing/2014/main" id="{F91EE801-E48E-2D48-AB03-B1C868ED9A95}"/>
              </a:ext>
            </a:extLst>
          </p:cNvPr>
          <p:cNvPicPr>
            <a:picLocks noChangeAspect="1"/>
          </p:cNvPicPr>
          <p:nvPr/>
        </p:nvPicPr>
        <p:blipFill rotWithShape="1">
          <a:blip r:embed="rId4"/>
          <a:srcRect l="12800" t="29155" r="56800" b="18087"/>
          <a:stretch/>
        </p:blipFill>
        <p:spPr>
          <a:xfrm rot="18266811">
            <a:off x="-1522093" y="2320612"/>
            <a:ext cx="3706368" cy="3618105"/>
          </a:xfrm>
          <a:prstGeom prst="rect">
            <a:avLst/>
          </a:prstGeom>
        </p:spPr>
      </p:pic>
      <p:pic>
        <p:nvPicPr>
          <p:cNvPr id="6" name="Picture 5">
            <a:extLst>
              <a:ext uri="{FF2B5EF4-FFF2-40B4-BE49-F238E27FC236}">
                <a16:creationId xmlns:a16="http://schemas.microsoft.com/office/drawing/2014/main" id="{63096B22-0345-5B4F-B00D-45972D2FEB9F}"/>
              </a:ext>
            </a:extLst>
          </p:cNvPr>
          <p:cNvPicPr>
            <a:picLocks noChangeAspect="1"/>
          </p:cNvPicPr>
          <p:nvPr/>
        </p:nvPicPr>
        <p:blipFill rotWithShape="1">
          <a:blip r:embed="rId5"/>
          <a:srcRect l="56800" t="29155" r="12800" b="18087"/>
          <a:stretch/>
        </p:blipFill>
        <p:spPr>
          <a:xfrm rot="18266811">
            <a:off x="1512279" y="-2103214"/>
            <a:ext cx="3706368" cy="3618105"/>
          </a:xfrm>
          <a:prstGeom prst="rect">
            <a:avLst/>
          </a:prstGeom>
        </p:spPr>
      </p:pic>
      <p:pic>
        <p:nvPicPr>
          <p:cNvPr id="10" name="Picture 9">
            <a:extLst>
              <a:ext uri="{FF2B5EF4-FFF2-40B4-BE49-F238E27FC236}">
                <a16:creationId xmlns:a16="http://schemas.microsoft.com/office/drawing/2014/main" id="{74EE5DAB-A6D1-4940-897F-64328B822682}"/>
              </a:ext>
            </a:extLst>
          </p:cNvPr>
          <p:cNvPicPr>
            <a:picLocks noChangeAspect="1"/>
          </p:cNvPicPr>
          <p:nvPr/>
        </p:nvPicPr>
        <p:blipFill rotWithShape="1">
          <a:blip r:embed="rId6"/>
          <a:srcRect l="38600" t="12945" r="38600" b="45244"/>
          <a:stretch/>
        </p:blipFill>
        <p:spPr>
          <a:xfrm rot="18266811">
            <a:off x="-767940" y="-357092"/>
            <a:ext cx="2779776" cy="2867368"/>
          </a:xfrm>
          <a:prstGeom prst="rect">
            <a:avLst/>
          </a:prstGeom>
        </p:spPr>
      </p:pic>
    </p:spTree>
    <p:extLst>
      <p:ext uri="{BB962C8B-B14F-4D97-AF65-F5344CB8AC3E}">
        <p14:creationId xmlns:p14="http://schemas.microsoft.com/office/powerpoint/2010/main" val="1869671119"/>
      </p:ext>
    </p:extLst>
  </p:cSld>
  <p:clrMapOvr>
    <a:masterClrMapping/>
  </p:clrMapOvr>
  <mc:AlternateContent xmlns:mc="http://schemas.openxmlformats.org/markup-compatibility/2006" xmlns:p14="http://schemas.microsoft.com/office/powerpoint/2010/main">
    <mc:Choice Requires="p14">
      <p:transition spd="med">
        <p14:flythrough/>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par>
                                <p:cTn id="9" presetID="2" presetClass="entr" presetSubtype="9" decel="50000"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0-#ppt_w/2"/>
                                          </p:val>
                                        </p:tav>
                                        <p:tav tm="100000">
                                          <p:val>
                                            <p:strVal val="#ppt_x"/>
                                          </p:val>
                                        </p:tav>
                                      </p:tavLst>
                                    </p:anim>
                                    <p:anim calcmode="lin" valueType="num">
                                      <p:cBhvr additive="base">
                                        <p:cTn id="12" dur="500" fill="hold"/>
                                        <p:tgtEl>
                                          <p:spTgt spid="10"/>
                                        </p:tgtEl>
                                        <p:attrNameLst>
                                          <p:attrName>ppt_y</p:attrName>
                                        </p:attrNameLst>
                                      </p:cBhvr>
                                      <p:tavLst>
                                        <p:tav tm="0">
                                          <p:val>
                                            <p:strVal val="0-#ppt_h/2"/>
                                          </p:val>
                                        </p:tav>
                                        <p:tav tm="100000">
                                          <p:val>
                                            <p:strVal val="#ppt_y"/>
                                          </p:val>
                                        </p:tav>
                                      </p:tavLst>
                                    </p:anim>
                                  </p:childTnLst>
                                </p:cTn>
                              </p:par>
                              <p:par>
                                <p:cTn id="13" presetID="2" presetClass="entr" presetSubtype="1" decel="5000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0-#ppt_h/2"/>
                                          </p:val>
                                        </p:tav>
                                        <p:tav tm="100000">
                                          <p:val>
                                            <p:strVal val="#ppt_y"/>
                                          </p:val>
                                        </p:tav>
                                      </p:tavLst>
                                    </p:anim>
                                  </p:childTnLst>
                                </p:cTn>
                              </p:par>
                            </p:childTnLst>
                          </p:cTn>
                        </p:par>
                        <p:par>
                          <p:cTn id="17" fill="hold">
                            <p:stCondLst>
                              <p:cond delay="500"/>
                            </p:stCondLst>
                            <p:childTnLst>
                              <p:par>
                                <p:cTn id="18" presetID="8" presetClass="emph" presetSubtype="0" accel="50000" decel="50000" fill="hold" nodeType="afterEffect">
                                  <p:stCondLst>
                                    <p:cond delay="0"/>
                                  </p:stCondLst>
                                  <p:childTnLst>
                                    <p:animRot by="21600000">
                                      <p:cBhvr>
                                        <p:cTn id="19" dur="9000" fill="hold"/>
                                        <p:tgtEl>
                                          <p:spTgt spid="4"/>
                                        </p:tgtEl>
                                        <p:attrNameLst>
                                          <p:attrName>r</p:attrName>
                                        </p:attrNameLst>
                                      </p:cBhvr>
                                    </p:animRot>
                                  </p:childTnLst>
                                </p:cTn>
                              </p:par>
                              <p:par>
                                <p:cTn id="20" presetID="8" presetClass="emph" presetSubtype="0" accel="50000" decel="50000" fill="hold" nodeType="withEffect">
                                  <p:stCondLst>
                                    <p:cond delay="0"/>
                                  </p:stCondLst>
                                  <p:childTnLst>
                                    <p:animRot by="-21600000">
                                      <p:cBhvr>
                                        <p:cTn id="21" dur="9000" fill="hold"/>
                                        <p:tgtEl>
                                          <p:spTgt spid="10"/>
                                        </p:tgtEl>
                                        <p:attrNameLst>
                                          <p:attrName>r</p:attrName>
                                        </p:attrNameLst>
                                      </p:cBhvr>
                                    </p:animRot>
                                  </p:childTnLst>
                                </p:cTn>
                              </p:par>
                              <p:par>
                                <p:cTn id="22" presetID="8" presetClass="emph" presetSubtype="0" accel="50000" decel="50000" fill="hold" nodeType="withEffect">
                                  <p:stCondLst>
                                    <p:cond delay="0"/>
                                  </p:stCondLst>
                                  <p:childTnLst>
                                    <p:animRot by="21600000">
                                      <p:cBhvr>
                                        <p:cTn id="23" dur="9000" fill="hold"/>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CD4CC7-613C-4233-8B68-75671D9AA8AE}"/>
              </a:ext>
            </a:extLst>
          </p:cNvPr>
          <p:cNvSpPr txBox="1"/>
          <p:nvPr/>
        </p:nvSpPr>
        <p:spPr>
          <a:xfrm rot="21360000">
            <a:off x="4278691" y="-156102"/>
            <a:ext cx="6375677" cy="259900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6000" i="1" spc="-400"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4 laws</a:t>
            </a:r>
          </a:p>
        </p:txBody>
      </p:sp>
      <p:sp>
        <p:nvSpPr>
          <p:cNvPr id="5" name="TextBox 4">
            <a:extLst>
              <a:ext uri="{FF2B5EF4-FFF2-40B4-BE49-F238E27FC236}">
                <a16:creationId xmlns:a16="http://schemas.microsoft.com/office/drawing/2014/main" id="{20F82BF5-EBF9-41A9-8153-E4F112F86D1B}"/>
              </a:ext>
            </a:extLst>
          </p:cNvPr>
          <p:cNvSpPr txBox="1"/>
          <p:nvPr/>
        </p:nvSpPr>
        <p:spPr>
          <a:xfrm rot="21360000">
            <a:off x="4058065" y="2352561"/>
            <a:ext cx="6816928" cy="71124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67733" tIns="67733" rIns="67733" bIns="67733" numCol="1" spcCol="38100" rtlCol="0" anchor="ctr">
            <a:spAutoFit/>
          </a:bodyPr>
          <a:lstStyle/>
          <a:p>
            <a:pPr algn="ctr" defTabSz="778914" hangingPunct="0"/>
            <a:r>
              <a:rPr lang="en-US" sz="3733"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Find the </a:t>
            </a:r>
            <a:r>
              <a:rPr lang="en-US" sz="3733"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truth</a:t>
            </a:r>
          </a:p>
        </p:txBody>
      </p:sp>
      <p:sp>
        <p:nvSpPr>
          <p:cNvPr id="6" name="TextBox 5">
            <a:extLst>
              <a:ext uri="{FF2B5EF4-FFF2-40B4-BE49-F238E27FC236}">
                <a16:creationId xmlns:a16="http://schemas.microsoft.com/office/drawing/2014/main" id="{6CF71E7B-A905-4300-B748-A90CEA724B98}"/>
              </a:ext>
            </a:extLst>
          </p:cNvPr>
          <p:cNvSpPr txBox="1"/>
          <p:nvPr/>
        </p:nvSpPr>
        <p:spPr>
          <a:xfrm rot="21360000">
            <a:off x="5528567" y="3179767"/>
            <a:ext cx="5242354" cy="71124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3733"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Aim: </a:t>
            </a:r>
            <a:r>
              <a:rPr lang="en-US" sz="3733"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best </a:t>
            </a:r>
            <a:r>
              <a:rPr lang="en-US" sz="3733"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not </a:t>
            </a:r>
            <a:r>
              <a:rPr lang="en-US" sz="3733"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biggest</a:t>
            </a:r>
          </a:p>
        </p:txBody>
      </p:sp>
      <p:pic>
        <p:nvPicPr>
          <p:cNvPr id="9" name="Picture 8" descr="A picture containing tool, hammer, indoor, sitting&#10;&#10;Description automatically generated">
            <a:extLst>
              <a:ext uri="{FF2B5EF4-FFF2-40B4-BE49-F238E27FC236}">
                <a16:creationId xmlns:a16="http://schemas.microsoft.com/office/drawing/2014/main" id="{CFEC6025-AA13-4D6C-A629-973E88E5118E}"/>
              </a:ext>
            </a:extLst>
          </p:cNvPr>
          <p:cNvPicPr>
            <a:picLocks noChangeAspect="1"/>
          </p:cNvPicPr>
          <p:nvPr/>
        </p:nvPicPr>
        <p:blipFill rotWithShape="1">
          <a:blip r:embed="rId3"/>
          <a:srcRect l="37727" t="12029" r="7302" b="14448"/>
          <a:stretch/>
        </p:blipFill>
        <p:spPr>
          <a:xfrm>
            <a:off x="-1" y="750277"/>
            <a:ext cx="6849943" cy="6107723"/>
          </a:xfrm>
          <a:prstGeom prst="rect">
            <a:avLst/>
          </a:prstGeom>
        </p:spPr>
      </p:pic>
    </p:spTree>
    <p:extLst>
      <p:ext uri="{BB962C8B-B14F-4D97-AF65-F5344CB8AC3E}">
        <p14:creationId xmlns:p14="http://schemas.microsoft.com/office/powerpoint/2010/main" val="229160725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par>
                                <p:cTn id="9" presetID="2" presetClass="entr" presetSubtype="2" decel="50000"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1+#ppt_w/2"/>
                                          </p:val>
                                        </p:tav>
                                        <p:tav tm="100000">
                                          <p:val>
                                            <p:strVal val="#ppt_x"/>
                                          </p:val>
                                        </p:tav>
                                      </p:tavLst>
                                    </p:anim>
                                    <p:anim calcmode="lin" valueType="num">
                                      <p:cBhvr additive="base">
                                        <p:cTn id="12"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2" presetClass="entr" presetSubtype="8"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250"/>
                                        <p:tgtEl>
                                          <p:spTgt spid="5"/>
                                        </p:tgtEl>
                                        <p:attrNameLst>
                                          <p:attrName>ppt_x</p:attrName>
                                        </p:attrNameLst>
                                      </p:cBhvr>
                                      <p:tavLst>
                                        <p:tav tm="0">
                                          <p:val>
                                            <p:strVal val="#ppt_x-#ppt_w*1.125000"/>
                                          </p:val>
                                        </p:tav>
                                        <p:tav tm="100000">
                                          <p:val>
                                            <p:strVal val="#ppt_x"/>
                                          </p:val>
                                        </p:tav>
                                      </p:tavLst>
                                    </p:anim>
                                    <p:animEffect transition="in" filter="wipe(right)">
                                      <p:cBhvr>
                                        <p:cTn id="18" dur="25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8"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250"/>
                                        <p:tgtEl>
                                          <p:spTgt spid="6"/>
                                        </p:tgtEl>
                                        <p:attrNameLst>
                                          <p:attrName>ppt_x</p:attrName>
                                        </p:attrNameLst>
                                      </p:cBhvr>
                                      <p:tavLst>
                                        <p:tav tm="0">
                                          <p:val>
                                            <p:strVal val="#ppt_x-#ppt_w*1.125000"/>
                                          </p:val>
                                        </p:tav>
                                        <p:tav tm="100000">
                                          <p:val>
                                            <p:strVal val="#ppt_x"/>
                                          </p:val>
                                        </p:tav>
                                      </p:tavLst>
                                    </p:anim>
                                    <p:animEffect transition="in" filter="wipe(right)">
                                      <p:cBhvr>
                                        <p:cTn id="24" dur="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6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068C4E-4E32-4E71-8ECF-D7221E67AC92}"/>
              </a:ext>
            </a:extLst>
          </p:cNvPr>
          <p:cNvSpPr txBox="1"/>
          <p:nvPr/>
        </p:nvSpPr>
        <p:spPr>
          <a:xfrm rot="21360000">
            <a:off x="1931147" y="678085"/>
            <a:ext cx="1576286" cy="71124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3733"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NOKIA</a:t>
            </a:r>
          </a:p>
        </p:txBody>
      </p:sp>
      <p:sp>
        <p:nvSpPr>
          <p:cNvPr id="8" name="TextBox 7">
            <a:extLst>
              <a:ext uri="{FF2B5EF4-FFF2-40B4-BE49-F238E27FC236}">
                <a16:creationId xmlns:a16="http://schemas.microsoft.com/office/drawing/2014/main" id="{4AE9015D-C3A3-4E10-8E0F-AED3429C13FD}"/>
              </a:ext>
            </a:extLst>
          </p:cNvPr>
          <p:cNvSpPr txBox="1"/>
          <p:nvPr/>
        </p:nvSpPr>
        <p:spPr>
          <a:xfrm rot="21360000">
            <a:off x="4574987" y="595705"/>
            <a:ext cx="3017386" cy="71124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3733"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BLACKBERRY</a:t>
            </a:r>
          </a:p>
        </p:txBody>
      </p:sp>
      <p:sp>
        <p:nvSpPr>
          <p:cNvPr id="9" name="TextBox 8">
            <a:extLst>
              <a:ext uri="{FF2B5EF4-FFF2-40B4-BE49-F238E27FC236}">
                <a16:creationId xmlns:a16="http://schemas.microsoft.com/office/drawing/2014/main" id="{105DE0F7-C626-452A-9E8F-F4B09540B117}"/>
              </a:ext>
            </a:extLst>
          </p:cNvPr>
          <p:cNvSpPr txBox="1"/>
          <p:nvPr/>
        </p:nvSpPr>
        <p:spPr>
          <a:xfrm rot="21360000">
            <a:off x="8485550" y="595705"/>
            <a:ext cx="1819942" cy="71124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3733"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IPHONE</a:t>
            </a:r>
          </a:p>
        </p:txBody>
      </p:sp>
      <p:pic>
        <p:nvPicPr>
          <p:cNvPr id="3" name="Picture 2">
            <a:extLst>
              <a:ext uri="{FF2B5EF4-FFF2-40B4-BE49-F238E27FC236}">
                <a16:creationId xmlns:a16="http://schemas.microsoft.com/office/drawing/2014/main" id="{137E0659-3274-41FD-BB28-FA95C7BF7AF3}"/>
              </a:ext>
            </a:extLst>
          </p:cNvPr>
          <p:cNvPicPr>
            <a:picLocks noChangeAspect="1"/>
          </p:cNvPicPr>
          <p:nvPr/>
        </p:nvPicPr>
        <p:blipFill>
          <a:blip r:embed="rId3"/>
          <a:stretch>
            <a:fillRect/>
          </a:stretch>
        </p:blipFill>
        <p:spPr>
          <a:xfrm>
            <a:off x="7360801" y="1520056"/>
            <a:ext cx="4069440" cy="4291297"/>
          </a:xfrm>
          <a:prstGeom prst="rect">
            <a:avLst/>
          </a:prstGeom>
          <a:effectLst>
            <a:outerShdw blurRad="76200" dir="13500000" sy="23000" kx="1200000" algn="br" rotWithShape="0">
              <a:prstClr val="black">
                <a:alpha val="34000"/>
              </a:prstClr>
            </a:outerShdw>
          </a:effectLst>
        </p:spPr>
      </p:pic>
      <p:pic>
        <p:nvPicPr>
          <p:cNvPr id="16" name="Picture 15">
            <a:extLst>
              <a:ext uri="{FF2B5EF4-FFF2-40B4-BE49-F238E27FC236}">
                <a16:creationId xmlns:a16="http://schemas.microsoft.com/office/drawing/2014/main" id="{2FE32D94-635D-4116-A136-5A6196BC3B58}"/>
              </a:ext>
            </a:extLst>
          </p:cNvPr>
          <p:cNvPicPr>
            <a:picLocks noChangeAspect="1"/>
          </p:cNvPicPr>
          <p:nvPr/>
        </p:nvPicPr>
        <p:blipFill>
          <a:blip r:embed="rId4"/>
          <a:stretch>
            <a:fillRect/>
          </a:stretch>
        </p:blipFill>
        <p:spPr>
          <a:xfrm>
            <a:off x="510744" y="1298940"/>
            <a:ext cx="4662616" cy="4367537"/>
          </a:xfrm>
          <a:prstGeom prst="rect">
            <a:avLst/>
          </a:prstGeom>
          <a:effectLst>
            <a:outerShdw blurRad="177800" dist="76200" dir="9180000" sy="23000" kx="-1200000" algn="bl" rotWithShape="0">
              <a:prstClr val="black">
                <a:alpha val="60000"/>
              </a:prstClr>
            </a:outerShdw>
          </a:effectLst>
        </p:spPr>
      </p:pic>
      <p:sp>
        <p:nvSpPr>
          <p:cNvPr id="12" name="Breakthrough turned into control which lead to incremental change">
            <a:extLst>
              <a:ext uri="{FF2B5EF4-FFF2-40B4-BE49-F238E27FC236}">
                <a16:creationId xmlns:a16="http://schemas.microsoft.com/office/drawing/2014/main" id="{8E9CF31A-2D54-45FF-BB7B-8161BC0AF429}"/>
              </a:ext>
            </a:extLst>
          </p:cNvPr>
          <p:cNvSpPr txBox="1"/>
          <p:nvPr/>
        </p:nvSpPr>
        <p:spPr>
          <a:xfrm>
            <a:off x="233995" y="5731585"/>
            <a:ext cx="11600517" cy="984885"/>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p>
            <a:pPr algn="ctr" defTabSz="292093" hangingPunct="0">
              <a:defRPr sz="5500" b="0">
                <a:latin typeface="Futura Bold"/>
                <a:ea typeface="Futura Bold"/>
                <a:cs typeface="Futura Bold"/>
                <a:sym typeface="Futura Bold"/>
              </a:defRPr>
            </a:pPr>
            <a:r>
              <a:rPr lang="en-ZA" sz="3200" b="1" i="1" kern="0" dirty="0">
                <a:solidFill>
                  <a:srgbClr val="FED203"/>
                </a:solidFill>
                <a:effectLst>
                  <a:outerShdw blurRad="50800" dist="38100" dir="5400000" rotWithShape="0">
                    <a:srgbClr val="000000"/>
                  </a:outerShdw>
                </a:effectLst>
                <a:latin typeface="Poppins" panose="00000500000000000000" pitchFamily="2" charset="0"/>
                <a:cs typeface="Poppins" panose="00000500000000000000" pitchFamily="2" charset="0"/>
                <a:sym typeface="Futura Bold"/>
              </a:rPr>
              <a:t>BREAKTHROUGH</a:t>
            </a:r>
            <a:r>
              <a:rPr lang="en-ZA" sz="3200" b="1" i="1" kern="0" dirty="0">
                <a:solidFill>
                  <a:srgbClr val="1497FC"/>
                </a:solidFill>
                <a:effectLst>
                  <a:outerShdw blurRad="50800" dist="38100" dir="5400000" rotWithShape="0">
                    <a:srgbClr val="000000"/>
                  </a:outerShdw>
                </a:effectLst>
                <a:latin typeface="Poppins" panose="00000500000000000000" pitchFamily="2" charset="0"/>
                <a:cs typeface="Poppins" panose="00000500000000000000" pitchFamily="2" charset="0"/>
                <a:sym typeface="Futura Bold"/>
              </a:rPr>
              <a:t> </a:t>
            </a:r>
            <a:r>
              <a:rPr lang="en-ZA" sz="3200" b="1" i="1" kern="0" dirty="0">
                <a:solidFill>
                  <a:srgbClr val="FFFFFF"/>
                </a:solidFill>
                <a:effectLst>
                  <a:outerShdw blurRad="50800" dist="38100" dir="5400000" rotWithShape="0">
                    <a:srgbClr val="000000"/>
                  </a:outerShdw>
                </a:effectLst>
                <a:latin typeface="Poppins" panose="00000500000000000000" pitchFamily="2" charset="0"/>
                <a:cs typeface="Poppins" panose="00000500000000000000" pitchFamily="2" charset="0"/>
                <a:sym typeface="Futura Bold"/>
              </a:rPr>
              <a:t>TURNED INTO </a:t>
            </a:r>
            <a:r>
              <a:rPr lang="en-ZA" sz="3200" b="1" i="1" kern="0" dirty="0">
                <a:solidFill>
                  <a:srgbClr val="FED203"/>
                </a:solidFill>
                <a:effectLst>
                  <a:outerShdw blurRad="50800" dist="38100" dir="5400000" rotWithShape="0">
                    <a:srgbClr val="000000"/>
                  </a:outerShdw>
                </a:effectLst>
                <a:latin typeface="Poppins" panose="00000500000000000000" pitchFamily="2" charset="0"/>
                <a:cs typeface="Poppins" panose="00000500000000000000" pitchFamily="2" charset="0"/>
                <a:sym typeface="Futura Bold"/>
              </a:rPr>
              <a:t>CONTROL, </a:t>
            </a:r>
            <a:r>
              <a:rPr lang="en-ZA" sz="3200" b="1" i="1" kern="0" dirty="0">
                <a:solidFill>
                  <a:srgbClr val="FFFFFF"/>
                </a:solidFill>
                <a:effectLst>
                  <a:outerShdw blurRad="50800" dist="38100" dir="5400000" rotWithShape="0">
                    <a:srgbClr val="000000"/>
                  </a:outerShdw>
                </a:effectLst>
                <a:latin typeface="Poppins" panose="00000500000000000000" pitchFamily="2" charset="0"/>
                <a:cs typeface="Poppins" panose="00000500000000000000" pitchFamily="2" charset="0"/>
                <a:sym typeface="Futura Bold"/>
              </a:rPr>
              <a:t>WHICH LEAD TO </a:t>
            </a:r>
            <a:r>
              <a:rPr lang="en-ZA" sz="3200" b="1" i="1" kern="0" dirty="0">
                <a:solidFill>
                  <a:srgbClr val="FED203"/>
                </a:solidFill>
                <a:effectLst>
                  <a:outerShdw blurRad="50800" dist="38100" dir="5400000" rotWithShape="0">
                    <a:srgbClr val="000000"/>
                  </a:outerShdw>
                </a:effectLst>
                <a:latin typeface="Poppins" panose="00000500000000000000" pitchFamily="2" charset="0"/>
                <a:cs typeface="Poppins" panose="00000500000000000000" pitchFamily="2" charset="0"/>
                <a:sym typeface="Futura Bold"/>
              </a:rPr>
              <a:t>INCREMENTAL</a:t>
            </a:r>
            <a:r>
              <a:rPr lang="en-ZA" sz="3200" b="1" i="1" kern="0" dirty="0">
                <a:solidFill>
                  <a:srgbClr val="1497FC"/>
                </a:solidFill>
                <a:effectLst>
                  <a:outerShdw blurRad="50800" dist="38100" dir="5400000" rotWithShape="0">
                    <a:srgbClr val="000000"/>
                  </a:outerShdw>
                </a:effectLst>
                <a:latin typeface="Poppins" panose="00000500000000000000" pitchFamily="2" charset="0"/>
                <a:cs typeface="Poppins" panose="00000500000000000000" pitchFamily="2" charset="0"/>
                <a:sym typeface="Futura Bold"/>
              </a:rPr>
              <a:t> </a:t>
            </a:r>
            <a:r>
              <a:rPr lang="en-ZA" sz="3200" b="1" i="1" kern="0" dirty="0">
                <a:solidFill>
                  <a:srgbClr val="FFFFFF"/>
                </a:solidFill>
                <a:effectLst>
                  <a:outerShdw blurRad="50800" dist="38100" dir="5400000" rotWithShape="0">
                    <a:srgbClr val="000000"/>
                  </a:outerShdw>
                </a:effectLst>
                <a:latin typeface="Poppins" panose="00000500000000000000" pitchFamily="2" charset="0"/>
                <a:cs typeface="Poppins" panose="00000500000000000000" pitchFamily="2" charset="0"/>
                <a:sym typeface="Futura Bold"/>
              </a:rPr>
              <a:t>CHANGE</a:t>
            </a:r>
          </a:p>
        </p:txBody>
      </p:sp>
      <p:pic>
        <p:nvPicPr>
          <p:cNvPr id="11" name="Picture 10">
            <a:extLst>
              <a:ext uri="{FF2B5EF4-FFF2-40B4-BE49-F238E27FC236}">
                <a16:creationId xmlns:a16="http://schemas.microsoft.com/office/drawing/2014/main" id="{5BC7D32F-2EBB-43C7-833F-69C6E6107CF9}"/>
              </a:ext>
            </a:extLst>
          </p:cNvPr>
          <p:cNvPicPr>
            <a:picLocks noChangeAspect="1"/>
          </p:cNvPicPr>
          <p:nvPr/>
        </p:nvPicPr>
        <p:blipFill>
          <a:blip r:embed="rId5"/>
          <a:stretch>
            <a:fillRect/>
          </a:stretch>
        </p:blipFill>
        <p:spPr>
          <a:xfrm>
            <a:off x="3931261" y="1300814"/>
            <a:ext cx="4362431" cy="4362431"/>
          </a:xfrm>
          <a:prstGeom prst="rect">
            <a:avLst/>
          </a:prstGeom>
          <a:effectLst>
            <a:outerShdw blurRad="279400" dist="38100" dir="2160000" sx="99000" sy="99000" algn="t" rotWithShape="0">
              <a:prstClr val="black">
                <a:alpha val="64000"/>
              </a:prstClr>
            </a:outerShdw>
          </a:effectLst>
        </p:spPr>
      </p:pic>
    </p:spTree>
    <p:extLst>
      <p:ext uri="{BB962C8B-B14F-4D97-AF65-F5344CB8AC3E}">
        <p14:creationId xmlns:p14="http://schemas.microsoft.com/office/powerpoint/2010/main" val="2960192063"/>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ppt_y"/>
                                          </p:val>
                                        </p:tav>
                                        <p:tav tm="100000">
                                          <p:val>
                                            <p:strVal val="#ppt_y"/>
                                          </p:val>
                                        </p:tav>
                                      </p:tavLst>
                                    </p:anim>
                                  </p:childTnLst>
                                </p:cTn>
                              </p:par>
                              <p:par>
                                <p:cTn id="9" presetID="2" presetClass="entr" presetSubtype="1" decel="500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0-#ppt_h/2"/>
                                          </p:val>
                                        </p:tav>
                                        <p:tav tm="100000">
                                          <p:val>
                                            <p:strVal val="#ppt_y"/>
                                          </p:val>
                                        </p:tav>
                                      </p:tavLst>
                                    </p:anim>
                                  </p:childTnLst>
                                </p:cTn>
                              </p:par>
                              <p:par>
                                <p:cTn id="13" presetID="2" presetClass="entr" presetSubtype="4" decel="5000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par>
                                <p:cTn id="17" presetID="2" presetClass="entr" presetSubtype="1" decel="5000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0-#ppt_h/2"/>
                                          </p:val>
                                        </p:tav>
                                        <p:tav tm="100000">
                                          <p:val>
                                            <p:strVal val="#ppt_y"/>
                                          </p:val>
                                        </p:tav>
                                      </p:tavLst>
                                    </p:anim>
                                  </p:childTnLst>
                                </p:cTn>
                              </p:par>
                              <p:par>
                                <p:cTn id="21" presetID="2" presetClass="entr" presetSubtype="2" decel="50000"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1+#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par>
                                <p:cTn id="25" presetID="2" presetClass="entr" presetSubtype="1" decel="5000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0-#ppt_h/2"/>
                                          </p:val>
                                        </p:tav>
                                        <p:tav tm="100000">
                                          <p:val>
                                            <p:strVal val="#ppt_y"/>
                                          </p:val>
                                        </p:tav>
                                      </p:tavLst>
                                    </p:anim>
                                  </p:childTnLst>
                                </p:cTn>
                              </p:par>
                            </p:childTnLst>
                          </p:cTn>
                        </p:par>
                        <p:par>
                          <p:cTn id="29" fill="hold">
                            <p:stCondLst>
                              <p:cond delay="500"/>
                            </p:stCondLst>
                            <p:childTnLst>
                              <p:par>
                                <p:cTn id="30" presetID="2" presetClass="entr" presetSubtype="4" decel="50000" fill="hold" grpId="0" nodeType="afterEffect">
                                  <p:stCondLst>
                                    <p:cond delay="0"/>
                                  </p:stCondLst>
                                  <p:childTnLst>
                                    <p:set>
                                      <p:cBhvr>
                                        <p:cTn id="31" dur="1" fill="hold">
                                          <p:stCondLst>
                                            <p:cond delay="0"/>
                                          </p:stCondLst>
                                        </p:cTn>
                                        <p:tgtEl>
                                          <p:spTgt spid="12"/>
                                        </p:tgtEl>
                                        <p:attrNameLst>
                                          <p:attrName>style.visibility</p:attrName>
                                        </p:attrNameLst>
                                      </p:cBhvr>
                                      <p:to>
                                        <p:strVal val="visible"/>
                                      </p:to>
                                    </p:set>
                                    <p:anim calcmode="lin" valueType="num">
                                      <p:cBhvr additive="base">
                                        <p:cTn id="32" dur="500" fill="hold"/>
                                        <p:tgtEl>
                                          <p:spTgt spid="12"/>
                                        </p:tgtEl>
                                        <p:attrNameLst>
                                          <p:attrName>ppt_x</p:attrName>
                                        </p:attrNameLst>
                                      </p:cBhvr>
                                      <p:tavLst>
                                        <p:tav tm="0">
                                          <p:val>
                                            <p:strVal val="#ppt_x"/>
                                          </p:val>
                                        </p:tav>
                                        <p:tav tm="100000">
                                          <p:val>
                                            <p:strVal val="#ppt_x"/>
                                          </p:val>
                                        </p:tav>
                                      </p:tavLst>
                                    </p:anim>
                                    <p:anim calcmode="lin" valueType="num">
                                      <p:cBhvr additive="base">
                                        <p:cTn id="3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2"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CD4CC7-613C-4233-8B68-75671D9AA8AE}"/>
              </a:ext>
            </a:extLst>
          </p:cNvPr>
          <p:cNvSpPr txBox="1"/>
          <p:nvPr/>
        </p:nvSpPr>
        <p:spPr>
          <a:xfrm rot="21360000">
            <a:off x="4278691" y="-156102"/>
            <a:ext cx="6375677" cy="259900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16000" i="1" spc="-400"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4 laws</a:t>
            </a:r>
          </a:p>
        </p:txBody>
      </p:sp>
      <p:sp>
        <p:nvSpPr>
          <p:cNvPr id="5" name="TextBox 4">
            <a:extLst>
              <a:ext uri="{FF2B5EF4-FFF2-40B4-BE49-F238E27FC236}">
                <a16:creationId xmlns:a16="http://schemas.microsoft.com/office/drawing/2014/main" id="{20F82BF5-EBF9-41A9-8153-E4F112F86D1B}"/>
              </a:ext>
            </a:extLst>
          </p:cNvPr>
          <p:cNvSpPr txBox="1"/>
          <p:nvPr/>
        </p:nvSpPr>
        <p:spPr>
          <a:xfrm rot="21360000">
            <a:off x="3674975" y="2250961"/>
            <a:ext cx="6816928" cy="71124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67733" tIns="67733" rIns="67733" bIns="67733" numCol="1" spcCol="38100" rtlCol="0" anchor="ctr">
            <a:spAutoFit/>
          </a:bodyPr>
          <a:lstStyle/>
          <a:p>
            <a:pPr algn="ctr" defTabSz="778914" hangingPunct="0"/>
            <a:r>
              <a:rPr lang="en-US" sz="3733"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Find the </a:t>
            </a:r>
            <a:r>
              <a:rPr lang="en-US" sz="3733"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truth</a:t>
            </a:r>
          </a:p>
        </p:txBody>
      </p:sp>
      <p:sp>
        <p:nvSpPr>
          <p:cNvPr id="6" name="TextBox 5">
            <a:extLst>
              <a:ext uri="{FF2B5EF4-FFF2-40B4-BE49-F238E27FC236}">
                <a16:creationId xmlns:a16="http://schemas.microsoft.com/office/drawing/2014/main" id="{6CF71E7B-A905-4300-B748-A90CEA724B98}"/>
              </a:ext>
            </a:extLst>
          </p:cNvPr>
          <p:cNvSpPr txBox="1"/>
          <p:nvPr/>
        </p:nvSpPr>
        <p:spPr>
          <a:xfrm rot="21360000">
            <a:off x="5553967" y="3027367"/>
            <a:ext cx="5242354" cy="71124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3733"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Aim: </a:t>
            </a:r>
            <a:r>
              <a:rPr lang="en-US" sz="3733"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best </a:t>
            </a:r>
            <a:r>
              <a:rPr lang="en-US" sz="3733"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not </a:t>
            </a:r>
            <a:r>
              <a:rPr lang="en-US" sz="3733"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biggest</a:t>
            </a:r>
          </a:p>
        </p:txBody>
      </p:sp>
      <p:sp>
        <p:nvSpPr>
          <p:cNvPr id="7" name="TextBox 6">
            <a:extLst>
              <a:ext uri="{FF2B5EF4-FFF2-40B4-BE49-F238E27FC236}">
                <a16:creationId xmlns:a16="http://schemas.microsoft.com/office/drawing/2014/main" id="{5CD6931F-CA50-41BB-9E91-2253456A39CE}"/>
              </a:ext>
            </a:extLst>
          </p:cNvPr>
          <p:cNvSpPr txBox="1"/>
          <p:nvPr/>
        </p:nvSpPr>
        <p:spPr>
          <a:xfrm rot="21360000">
            <a:off x="5734931" y="3964447"/>
            <a:ext cx="3354016" cy="71124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3733"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Vision </a:t>
            </a:r>
            <a:r>
              <a:rPr lang="en-US" sz="3733"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excites</a:t>
            </a:r>
          </a:p>
        </p:txBody>
      </p:sp>
      <p:sp>
        <p:nvSpPr>
          <p:cNvPr id="8" name="TextBox 7">
            <a:extLst>
              <a:ext uri="{FF2B5EF4-FFF2-40B4-BE49-F238E27FC236}">
                <a16:creationId xmlns:a16="http://schemas.microsoft.com/office/drawing/2014/main" id="{3D5088BC-ABAD-4789-90C4-BD2253D874BB}"/>
              </a:ext>
            </a:extLst>
          </p:cNvPr>
          <p:cNvSpPr txBox="1"/>
          <p:nvPr/>
        </p:nvSpPr>
        <p:spPr>
          <a:xfrm rot="21360000">
            <a:off x="5855233" y="4720177"/>
            <a:ext cx="5569366" cy="71124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67733" tIns="67733" rIns="67733" bIns="67733" numCol="1" spcCol="38100" rtlCol="0" anchor="ctr">
            <a:spAutoFit/>
          </a:bodyPr>
          <a:lstStyle/>
          <a:p>
            <a:pPr algn="ctr" defTabSz="778914" hangingPunct="0"/>
            <a:r>
              <a:rPr lang="en-US" sz="3733" i="1" dirty="0">
                <a:solidFill>
                  <a:srgbClr val="FFFFFF"/>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Lead by </a:t>
            </a:r>
            <a:r>
              <a:rPr lang="en-US" sz="3733" i="1" dirty="0">
                <a:solidFill>
                  <a:srgbClr val="FED203"/>
                </a:solidFill>
                <a:effectLst>
                  <a:outerShdw blurRad="50800" dist="38100" dir="5400000" rotWithShape="0">
                    <a:srgbClr val="000000"/>
                  </a:outerShdw>
                </a:effectLst>
                <a:latin typeface="Poppins" panose="00000500000000000000" pitchFamily="2" charset="0"/>
                <a:ea typeface="Helvetica"/>
                <a:cs typeface="Poppins" panose="00000500000000000000" pitchFamily="2" charset="0"/>
                <a:sym typeface="Helvetica"/>
              </a:rPr>
              <a:t>business case</a:t>
            </a:r>
          </a:p>
        </p:txBody>
      </p:sp>
      <p:pic>
        <p:nvPicPr>
          <p:cNvPr id="9" name="Picture 8" descr="A picture containing tool, hammer, indoor, sitting&#10;&#10;Description automatically generated">
            <a:extLst>
              <a:ext uri="{FF2B5EF4-FFF2-40B4-BE49-F238E27FC236}">
                <a16:creationId xmlns:a16="http://schemas.microsoft.com/office/drawing/2014/main" id="{CFEC6025-AA13-4D6C-A629-973E88E5118E}"/>
              </a:ext>
            </a:extLst>
          </p:cNvPr>
          <p:cNvPicPr>
            <a:picLocks noChangeAspect="1"/>
          </p:cNvPicPr>
          <p:nvPr/>
        </p:nvPicPr>
        <p:blipFill rotWithShape="1">
          <a:blip r:embed="rId3"/>
          <a:srcRect l="37727" t="11653" r="7302" b="14448"/>
          <a:stretch/>
        </p:blipFill>
        <p:spPr>
          <a:xfrm>
            <a:off x="0" y="719016"/>
            <a:ext cx="6849941" cy="6138984"/>
          </a:xfrm>
          <a:prstGeom prst="rect">
            <a:avLst/>
          </a:prstGeom>
        </p:spPr>
      </p:pic>
    </p:spTree>
    <p:extLst>
      <p:ext uri="{BB962C8B-B14F-4D97-AF65-F5344CB8AC3E}">
        <p14:creationId xmlns:p14="http://schemas.microsoft.com/office/powerpoint/2010/main" val="2200612575"/>
      </p:ext>
    </p:extLst>
  </p:cSld>
  <p:clrMapOvr>
    <a:masterClrMapping/>
  </p:clrMapOvr>
  <mc:AlternateContent xmlns:mc="http://schemas.openxmlformats.org/markup-compatibility/2006" xmlns:p14="http://schemas.microsoft.com/office/powerpoint/2010/main">
    <mc:Choice Requires="p14">
      <p:transition spd="slow" p14:dur="1300">
        <p14:pan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250"/>
                                        <p:tgtEl>
                                          <p:spTgt spid="7"/>
                                        </p:tgtEl>
                                        <p:attrNameLst>
                                          <p:attrName>ppt_x</p:attrName>
                                        </p:attrNameLst>
                                      </p:cBhvr>
                                      <p:tavLst>
                                        <p:tav tm="0">
                                          <p:val>
                                            <p:strVal val="#ppt_x-#ppt_w*1.125000"/>
                                          </p:val>
                                        </p:tav>
                                        <p:tav tm="100000">
                                          <p:val>
                                            <p:strVal val="#ppt_x"/>
                                          </p:val>
                                        </p:tav>
                                      </p:tavLst>
                                    </p:anim>
                                    <p:animEffect transition="in" filter="wipe(right)">
                                      <p:cBhvr>
                                        <p:cTn id="8" dur="250"/>
                                        <p:tgtEl>
                                          <p:spTgt spid="7"/>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8"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250"/>
                                        <p:tgtEl>
                                          <p:spTgt spid="8"/>
                                        </p:tgtEl>
                                        <p:attrNameLst>
                                          <p:attrName>ppt_x</p:attrName>
                                        </p:attrNameLst>
                                      </p:cBhvr>
                                      <p:tavLst>
                                        <p:tav tm="0">
                                          <p:val>
                                            <p:strVal val="#ppt_x-#ppt_w*1.125000"/>
                                          </p:val>
                                        </p:tav>
                                        <p:tav tm="100000">
                                          <p:val>
                                            <p:strVal val="#ppt_x"/>
                                          </p:val>
                                        </p:tav>
                                      </p:tavLst>
                                    </p:anim>
                                    <p:animEffect transition="in" filter="wipe(right)">
                                      <p:cBhvr>
                                        <p:cTn id="14" dur="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C6719E-7343-4276-DA26-2802D9BC7A8B}"/>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B7112EC2-E7C7-A042-14F7-F7317991F3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560"/>
            <a:ext cx="12192000" cy="6832879"/>
          </a:xfrm>
          <a:prstGeom prst="rect">
            <a:avLst/>
          </a:prstGeom>
        </p:spPr>
      </p:pic>
      <p:sp>
        <p:nvSpPr>
          <p:cNvPr id="8" name="Rectangle 7">
            <a:extLst>
              <a:ext uri="{FF2B5EF4-FFF2-40B4-BE49-F238E27FC236}">
                <a16:creationId xmlns:a16="http://schemas.microsoft.com/office/drawing/2014/main" id="{5C31C82B-72F5-662D-69AE-FAC59DDD218B}"/>
              </a:ext>
            </a:extLst>
          </p:cNvPr>
          <p:cNvSpPr/>
          <p:nvPr/>
        </p:nvSpPr>
        <p:spPr>
          <a:xfrm rot="20595740">
            <a:off x="0" y="1568132"/>
            <a:ext cx="12192000" cy="3391382"/>
          </a:xfrm>
          <a:prstGeom prst="rect">
            <a:avLst/>
          </a:prstGeom>
          <a:solidFill>
            <a:schemeClr val="tx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srgbClr val="FFC000"/>
              </a:solidFill>
              <a:effectLst/>
              <a:uLnTx/>
              <a:uFillTx/>
              <a:latin typeface="Poppins"/>
              <a:ea typeface="+mn-ea"/>
              <a:cs typeface="+mn-cs"/>
            </a:endParaRPr>
          </a:p>
        </p:txBody>
      </p:sp>
      <p:sp>
        <p:nvSpPr>
          <p:cNvPr id="2" name="TextBox 1">
            <a:extLst>
              <a:ext uri="{FF2B5EF4-FFF2-40B4-BE49-F238E27FC236}">
                <a16:creationId xmlns:a16="http://schemas.microsoft.com/office/drawing/2014/main" id="{E375877C-080A-BF07-36DC-4218CAB24083}"/>
              </a:ext>
            </a:extLst>
          </p:cNvPr>
          <p:cNvSpPr txBox="1"/>
          <p:nvPr/>
        </p:nvSpPr>
        <p:spPr>
          <a:xfrm rot="20608658">
            <a:off x="72056" y="1785795"/>
            <a:ext cx="11933043" cy="3046988"/>
          </a:xfrm>
          <a:prstGeom prst="rect">
            <a:avLst/>
          </a:prstGeom>
          <a:noFill/>
        </p:spPr>
        <p:txBody>
          <a:bodyPr wrap="square">
            <a:spAutoFit/>
          </a:bodyPr>
          <a:lstStyle/>
          <a:p>
            <a:pPr lvl="0" algn="ctr" defTabSz="778914" hangingPunct="0">
              <a:defRPr/>
            </a:pPr>
            <a:r>
              <a:rPr lang="en-US" sz="9600" dirty="0">
                <a:solidFill>
                  <a:srgbClr val="FFC000"/>
                </a:solidFill>
                <a:effectLst>
                  <a:outerShdw blurRad="50800" dist="38100" dir="5400000" rotWithShape="0">
                    <a:srgbClr val="000000"/>
                  </a:outerShdw>
                </a:effectLst>
                <a:latin typeface="Impact" panose="020B0806030902050204" pitchFamily="34" charset="0"/>
                <a:ea typeface="Helvetica"/>
                <a:cs typeface="Helvetica"/>
                <a:sym typeface="Helvetica"/>
              </a:rPr>
              <a:t>BUILDING A BUSINESS FOR SOCIAL IMPACT</a:t>
            </a:r>
            <a:endParaRPr lang="en-US" sz="9600" dirty="0">
              <a:solidFill>
                <a:prstClr val="white"/>
              </a:solidFill>
              <a:effectLst>
                <a:outerShdw blurRad="50800" dist="38100" dir="5400000" rotWithShape="0">
                  <a:srgbClr val="000000"/>
                </a:outerShdw>
              </a:effectLst>
              <a:latin typeface="Impact" panose="020B0806030902050204" pitchFamily="34" charset="0"/>
              <a:ea typeface="Helvetica"/>
              <a:cs typeface="Helvetica"/>
              <a:sym typeface="Helvetica"/>
            </a:endParaRPr>
          </a:p>
        </p:txBody>
      </p:sp>
      <p:grpSp>
        <p:nvGrpSpPr>
          <p:cNvPr id="3" name="Group 2">
            <a:extLst>
              <a:ext uri="{FF2B5EF4-FFF2-40B4-BE49-F238E27FC236}">
                <a16:creationId xmlns:a16="http://schemas.microsoft.com/office/drawing/2014/main" id="{101FD44F-B092-184B-D8E6-12B1DF429A8A}"/>
              </a:ext>
            </a:extLst>
          </p:cNvPr>
          <p:cNvGrpSpPr/>
          <p:nvPr/>
        </p:nvGrpSpPr>
        <p:grpSpPr>
          <a:xfrm>
            <a:off x="-27028" y="6203556"/>
            <a:ext cx="12220940" cy="654444"/>
            <a:chOff x="-27028" y="6203556"/>
            <a:chExt cx="12220940" cy="654444"/>
          </a:xfrm>
        </p:grpSpPr>
        <p:sp>
          <p:nvSpPr>
            <p:cNvPr id="4" name="Rectangle 3">
              <a:extLst>
                <a:ext uri="{FF2B5EF4-FFF2-40B4-BE49-F238E27FC236}">
                  <a16:creationId xmlns:a16="http://schemas.microsoft.com/office/drawing/2014/main" id="{60F3ED77-7734-86D4-D744-4449B2A7FE49}"/>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srgbClr val="0E162D"/>
                </a:solidFill>
                <a:effectLst/>
                <a:uLnTx/>
                <a:uFillTx/>
                <a:latin typeface="Poppins"/>
                <a:ea typeface="+mn-ea"/>
                <a:cs typeface="+mn-cs"/>
              </a:endParaRPr>
            </a:p>
          </p:txBody>
        </p:sp>
        <p:grpSp>
          <p:nvGrpSpPr>
            <p:cNvPr id="5" name="Group 4">
              <a:extLst>
                <a:ext uri="{FF2B5EF4-FFF2-40B4-BE49-F238E27FC236}">
                  <a16:creationId xmlns:a16="http://schemas.microsoft.com/office/drawing/2014/main" id="{49B30E40-E8F3-2BA1-4913-E5057597A365}"/>
                </a:ext>
              </a:extLst>
            </p:cNvPr>
            <p:cNvGrpSpPr/>
            <p:nvPr/>
          </p:nvGrpSpPr>
          <p:grpSpPr>
            <a:xfrm>
              <a:off x="-27028" y="6203556"/>
              <a:ext cx="12220940" cy="502558"/>
              <a:chOff x="-27028" y="6203556"/>
              <a:chExt cx="12220940" cy="502558"/>
            </a:xfrm>
          </p:grpSpPr>
          <p:pic>
            <p:nvPicPr>
              <p:cNvPr id="6" name="Graphic 5">
                <a:extLst>
                  <a:ext uri="{FF2B5EF4-FFF2-40B4-BE49-F238E27FC236}">
                    <a16:creationId xmlns:a16="http://schemas.microsoft.com/office/drawing/2014/main" id="{E964A186-759D-6766-CF4A-625A98CDA2D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V="1">
                <a:off x="-27028" y="6203556"/>
                <a:ext cx="12220940" cy="49917"/>
              </a:xfrm>
              <a:prstGeom prst="rect">
                <a:avLst/>
              </a:prstGeom>
            </p:spPr>
          </p:pic>
          <p:sp>
            <p:nvSpPr>
              <p:cNvPr id="7" name="TextBox 6">
                <a:extLst>
                  <a:ext uri="{FF2B5EF4-FFF2-40B4-BE49-F238E27FC236}">
                    <a16:creationId xmlns:a16="http://schemas.microsoft.com/office/drawing/2014/main" id="{2DAD6666-CA39-89A1-E313-DEA6786B570A}"/>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rPr>
                  <a:t>© 2024 Vusi </a:t>
                </a:r>
                <a:r>
                  <a:rPr kumimoji="0" lang="en-US" sz="1200" b="0" i="0" u="none" strike="noStrike" kern="1200" cap="none" spc="0" normalizeH="0" baseline="0" noProof="0" dirty="0" err="1">
                    <a:ln>
                      <a:noFill/>
                    </a:ln>
                    <a:solidFill>
                      <a:prstClr val="white"/>
                    </a:solidFill>
                    <a:effectLst/>
                    <a:uLnTx/>
                    <a:uFillTx/>
                    <a:latin typeface="Poppins Light" panose="00000400000000000000" pitchFamily="2" charset="0"/>
                    <a:ea typeface="+mn-ea"/>
                    <a:cs typeface="Poppins Light" panose="00000400000000000000" pitchFamily="2" charset="0"/>
                  </a:rPr>
                  <a:t>Thembekwayo</a:t>
                </a:r>
                <a:r>
                  <a:rPr kumimoji="0" lang="en-US"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rPr>
                  <a:t>. All rights reserved.</a:t>
                </a:r>
                <a:endParaRPr kumimoji="0" lang="en-ZA"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endParaRPr>
              </a:p>
            </p:txBody>
          </p:sp>
        </p:grpSp>
      </p:grpSp>
    </p:spTree>
    <p:extLst>
      <p:ext uri="{BB962C8B-B14F-4D97-AF65-F5344CB8AC3E}">
        <p14:creationId xmlns:p14="http://schemas.microsoft.com/office/powerpoint/2010/main" val="67835573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2" presetClass="entr" presetSubtype="8"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cBhvr additive="base">
                                        <p:cTn id="10" dur="500" fill="hold"/>
                                        <p:tgtEl>
                                          <p:spTgt spid="2"/>
                                        </p:tgtEl>
                                        <p:attrNameLst>
                                          <p:attrName>ppt_x</p:attrName>
                                        </p:attrNameLst>
                                      </p:cBhvr>
                                      <p:tavLst>
                                        <p:tav tm="0">
                                          <p:val>
                                            <p:strVal val="0-#ppt_w/2"/>
                                          </p:val>
                                        </p:tav>
                                        <p:tav tm="100000">
                                          <p:val>
                                            <p:strVal val="#ppt_x"/>
                                          </p:val>
                                        </p:tav>
                                      </p:tavLst>
                                    </p:anim>
                                    <p:anim calcmode="lin" valueType="num">
                                      <p:cBhvr additive="base">
                                        <p:cTn id="11"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AB4265-6C04-C410-2540-708A3FE27298}"/>
            </a:ext>
          </a:extLst>
        </p:cNvPr>
        <p:cNvGrpSpPr/>
        <p:nvPr/>
      </p:nvGrpSpPr>
      <p:grpSpPr>
        <a:xfrm>
          <a:off x="0" y="0"/>
          <a:ext cx="0" cy="0"/>
          <a:chOff x="0" y="0"/>
          <a:chExt cx="0" cy="0"/>
        </a:xfrm>
      </p:grpSpPr>
      <p:grpSp>
        <p:nvGrpSpPr>
          <p:cNvPr id="16" name="Group 15">
            <a:extLst>
              <a:ext uri="{FF2B5EF4-FFF2-40B4-BE49-F238E27FC236}">
                <a16:creationId xmlns:a16="http://schemas.microsoft.com/office/drawing/2014/main" id="{975FA2C3-637A-67DF-2443-22265D431E93}"/>
              </a:ext>
            </a:extLst>
          </p:cNvPr>
          <p:cNvGrpSpPr/>
          <p:nvPr/>
        </p:nvGrpSpPr>
        <p:grpSpPr>
          <a:xfrm>
            <a:off x="0" y="5887126"/>
            <a:ext cx="12220940" cy="466867"/>
            <a:chOff x="0" y="5887126"/>
            <a:chExt cx="12220940" cy="466867"/>
          </a:xfrm>
        </p:grpSpPr>
        <p:sp>
          <p:nvSpPr>
            <p:cNvPr id="3" name="Rectangle 2">
              <a:extLst>
                <a:ext uri="{FF2B5EF4-FFF2-40B4-BE49-F238E27FC236}">
                  <a16:creationId xmlns:a16="http://schemas.microsoft.com/office/drawing/2014/main" id="{9EF39D7F-2D5A-3F68-A378-95E87750F7C0}"/>
                </a:ext>
              </a:extLst>
            </p:cNvPr>
            <p:cNvSpPr/>
            <p:nvPr/>
          </p:nvSpPr>
          <p:spPr>
            <a:xfrm>
              <a:off x="0" y="5887126"/>
              <a:ext cx="12220940" cy="44816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4" name="TextBox 3">
              <a:extLst>
                <a:ext uri="{FF2B5EF4-FFF2-40B4-BE49-F238E27FC236}">
                  <a16:creationId xmlns:a16="http://schemas.microsoft.com/office/drawing/2014/main" id="{8D5B1762-308C-288F-2D0B-6BDDD7DB87C8}"/>
                </a:ext>
              </a:extLst>
            </p:cNvPr>
            <p:cNvSpPr txBox="1"/>
            <p:nvPr/>
          </p:nvSpPr>
          <p:spPr>
            <a:xfrm>
              <a:off x="3902765" y="5923106"/>
              <a:ext cx="4386470"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rPr>
                <a:t>DATA SOURCE: </a:t>
              </a:r>
              <a:r>
                <a:rPr kumimoji="0" lang="en-ZA" sz="1100" b="0" i="0" u="none" strike="noStrike" kern="0" cap="none" spc="0" normalizeH="0" baseline="0" noProof="0" dirty="0">
                  <a:ln>
                    <a:noFill/>
                  </a:ln>
                  <a:solidFill>
                    <a:srgbClr val="000000"/>
                  </a:solidFill>
                  <a:effectLst/>
                  <a:uLnTx/>
                  <a:uFillTx/>
                  <a:latin typeface="Poppins"/>
                  <a:cs typeface="Arial"/>
                  <a:sym typeface="Arial"/>
                </a:rPr>
                <a:t> </a:t>
              </a:r>
              <a:r>
                <a:rPr kumimoji="0" lang="en-US" sz="1100" b="1" i="0" u="sng" strike="noStrike" kern="0" cap="none" spc="0" normalizeH="0" baseline="0" noProof="0" dirty="0">
                  <a:ln>
                    <a:noFill/>
                  </a:ln>
                  <a:solidFill>
                    <a:srgbClr val="ED7D31"/>
                  </a:solidFill>
                  <a:effectLst/>
                  <a:uLnTx/>
                  <a:uFillTx/>
                  <a:latin typeface="Poppins"/>
                  <a:cs typeface="Arial"/>
                  <a:sym typeface="Arial"/>
                  <a:hlinkClick r:id="rId2"/>
                </a:rPr>
                <a:t>online.hbs.edu</a:t>
              </a:r>
              <a:endParaRPr kumimoji="0" lang="en-ZA" sz="1100" b="1" i="0" u="none" strike="noStrike" kern="0" cap="none" spc="0" normalizeH="0" baseline="0" noProof="0" dirty="0">
                <a:ln>
                  <a:noFill/>
                </a:ln>
                <a:solidFill>
                  <a:srgbClr val="ED7D31"/>
                </a:solidFill>
                <a:effectLst/>
                <a:uLnTx/>
                <a:uFillTx/>
                <a:latin typeface="Poppins"/>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100" b="0"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endParaRPr>
            </a:p>
          </p:txBody>
        </p:sp>
      </p:grpSp>
      <p:grpSp>
        <p:nvGrpSpPr>
          <p:cNvPr id="2" name="Group 1">
            <a:extLst>
              <a:ext uri="{FF2B5EF4-FFF2-40B4-BE49-F238E27FC236}">
                <a16:creationId xmlns:a16="http://schemas.microsoft.com/office/drawing/2014/main" id="{520E2EBD-AD4B-939D-8430-61DBE507330E}"/>
              </a:ext>
            </a:extLst>
          </p:cNvPr>
          <p:cNvGrpSpPr/>
          <p:nvPr/>
        </p:nvGrpSpPr>
        <p:grpSpPr>
          <a:xfrm>
            <a:off x="1052101" y="1963943"/>
            <a:ext cx="10590295" cy="1200329"/>
            <a:chOff x="1052101" y="1963943"/>
            <a:chExt cx="10590295" cy="1200329"/>
          </a:xfrm>
        </p:grpSpPr>
        <p:sp>
          <p:nvSpPr>
            <p:cNvPr id="9" name="TextBox 8">
              <a:extLst>
                <a:ext uri="{FF2B5EF4-FFF2-40B4-BE49-F238E27FC236}">
                  <a16:creationId xmlns:a16="http://schemas.microsoft.com/office/drawing/2014/main" id="{2BEBE2EA-757A-5FD4-A93E-34B709A60C67}"/>
                </a:ext>
              </a:extLst>
            </p:cNvPr>
            <p:cNvSpPr txBox="1"/>
            <p:nvPr/>
          </p:nvSpPr>
          <p:spPr>
            <a:xfrm>
              <a:off x="1052101" y="1963943"/>
              <a:ext cx="2225657" cy="1200329"/>
            </a:xfrm>
            <a:prstGeom prst="rect">
              <a:avLst/>
            </a:prstGeom>
            <a:noFill/>
            <a:effectLst>
              <a:outerShdw blurRad="50800" dist="38100" dir="2700000" algn="tl" rotWithShape="0">
                <a:prstClr val="black">
                  <a:alpha val="40000"/>
                </a:prstClr>
              </a:outerShdw>
            </a:effectLst>
          </p:spPr>
          <p:txBody>
            <a:bodyPr wrap="square" rtlCol="0">
              <a:spAutoFit/>
            </a:bodyPr>
            <a:lstStyle/>
            <a:p>
              <a:pPr marL="15240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7200" b="1" i="0" u="none" strike="noStrike" kern="0" cap="none" spc="0" normalizeH="0" baseline="0" noProof="0" dirty="0">
                  <a:ln>
                    <a:noFill/>
                  </a:ln>
                  <a:solidFill>
                    <a:srgbClr val="FFC000"/>
                  </a:solidFill>
                  <a:effectLst/>
                  <a:uLnTx/>
                  <a:uFillTx/>
                  <a:latin typeface="Poppins"/>
                  <a:cs typeface="Arial"/>
                  <a:sym typeface="Arial"/>
                </a:rPr>
                <a:t>77%</a:t>
              </a:r>
            </a:p>
          </p:txBody>
        </p:sp>
        <p:sp>
          <p:nvSpPr>
            <p:cNvPr id="13" name="TextBox 12">
              <a:extLst>
                <a:ext uri="{FF2B5EF4-FFF2-40B4-BE49-F238E27FC236}">
                  <a16:creationId xmlns:a16="http://schemas.microsoft.com/office/drawing/2014/main" id="{A1F6CB55-3CCE-2A17-AE9F-F935247890EF}"/>
                </a:ext>
              </a:extLst>
            </p:cNvPr>
            <p:cNvSpPr txBox="1"/>
            <p:nvPr/>
          </p:nvSpPr>
          <p:spPr>
            <a:xfrm>
              <a:off x="3277758" y="2138821"/>
              <a:ext cx="8364638" cy="830997"/>
            </a:xfrm>
            <a:prstGeom prst="rect">
              <a:avLst/>
            </a:prstGeom>
            <a:noFill/>
            <a:effectLst>
              <a:outerShdw blurRad="50800" dist="38100" dir="2700000" algn="tl" rotWithShape="0">
                <a:prstClr val="black">
                  <a:alpha val="40000"/>
                </a:prstClr>
              </a:outerShdw>
            </a:effectLst>
          </p:spPr>
          <p:txBody>
            <a:bodyPr wrap="square" rtlCol="0">
              <a:spAutoFit/>
            </a:bodyPr>
            <a:lstStyle/>
            <a:p>
              <a:pPr marL="15240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400" b="1" i="0" u="none" strike="noStrike" kern="0" cap="none" spc="0" normalizeH="0" baseline="0" noProof="0" dirty="0">
                  <a:ln>
                    <a:noFill/>
                  </a:ln>
                  <a:solidFill>
                    <a:srgbClr val="FFC000"/>
                  </a:solidFill>
                  <a:effectLst/>
                  <a:uLnTx/>
                  <a:uFillTx/>
                  <a:latin typeface="Poppins"/>
                  <a:cs typeface="Arial"/>
                  <a:sym typeface="Arial"/>
                </a:rPr>
                <a:t>CONSUMERS: </a:t>
              </a:r>
              <a:r>
                <a:rPr kumimoji="0" lang="en-US" sz="2400" b="0" i="0" u="none" strike="noStrike" kern="0" cap="none" spc="0" normalizeH="0" baseline="0" noProof="0" dirty="0">
                  <a:ln>
                    <a:noFill/>
                  </a:ln>
                  <a:solidFill>
                    <a:srgbClr val="FFFFFF"/>
                  </a:solidFill>
                  <a:effectLst/>
                  <a:uLnTx/>
                  <a:uFillTx/>
                  <a:latin typeface="Poppins"/>
                  <a:cs typeface="Arial"/>
                  <a:sym typeface="Arial"/>
                </a:rPr>
                <a:t>Motivated to purchase from companies committed to making the world better.</a:t>
              </a:r>
              <a:endParaRPr kumimoji="0" lang="en-US" sz="2400" b="1" i="0" u="none" strike="noStrike" kern="0" cap="none" spc="0" normalizeH="0" baseline="0" noProof="0" dirty="0">
                <a:ln>
                  <a:noFill/>
                </a:ln>
                <a:solidFill>
                  <a:srgbClr val="FFFFFF"/>
                </a:solidFill>
                <a:effectLst/>
                <a:uLnTx/>
                <a:uFillTx/>
                <a:latin typeface="Poppins"/>
                <a:cs typeface="Arial"/>
                <a:sym typeface="Arial"/>
              </a:endParaRPr>
            </a:p>
          </p:txBody>
        </p:sp>
      </p:grpSp>
      <p:sp>
        <p:nvSpPr>
          <p:cNvPr id="14" name="TextBox 13">
            <a:extLst>
              <a:ext uri="{FF2B5EF4-FFF2-40B4-BE49-F238E27FC236}">
                <a16:creationId xmlns:a16="http://schemas.microsoft.com/office/drawing/2014/main" id="{08DBF621-6D1C-952D-66DE-DD91F58F5A81}"/>
              </a:ext>
            </a:extLst>
          </p:cNvPr>
          <p:cNvSpPr txBox="1"/>
          <p:nvPr/>
        </p:nvSpPr>
        <p:spPr>
          <a:xfrm>
            <a:off x="1913682" y="708587"/>
            <a:ext cx="8364638" cy="584775"/>
          </a:xfrm>
          <a:prstGeom prst="rect">
            <a:avLst/>
          </a:prstGeom>
          <a:noFill/>
          <a:effectLst>
            <a:outerShdw blurRad="50800" dist="38100" dir="2700000" algn="tl" rotWithShape="0">
              <a:prstClr val="black">
                <a:alpha val="40000"/>
              </a:prstClr>
            </a:outerShdw>
          </a:effectLst>
        </p:spPr>
        <p:txBody>
          <a:bodyPr wrap="square" rtlCol="0">
            <a:spAutoFit/>
          </a:bodyPr>
          <a:lstStyle/>
          <a:p>
            <a:pPr marL="15240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3200" b="1" i="0" u="none" strike="noStrike" kern="0" cap="none" spc="0" normalizeH="0" baseline="0" noProof="0" dirty="0">
                <a:ln>
                  <a:noFill/>
                </a:ln>
                <a:solidFill>
                  <a:srgbClr val="FFC000"/>
                </a:solidFill>
                <a:effectLst/>
                <a:uLnTx/>
                <a:uFillTx/>
                <a:latin typeface="Poppins"/>
                <a:cs typeface="Arial"/>
                <a:sym typeface="Arial"/>
              </a:rPr>
              <a:t>SOCIAL / BUSINESS IMPACT</a:t>
            </a:r>
          </a:p>
        </p:txBody>
      </p:sp>
      <p:grpSp>
        <p:nvGrpSpPr>
          <p:cNvPr id="6" name="Group 5">
            <a:extLst>
              <a:ext uri="{FF2B5EF4-FFF2-40B4-BE49-F238E27FC236}">
                <a16:creationId xmlns:a16="http://schemas.microsoft.com/office/drawing/2014/main" id="{C8C7E86B-C4B8-F917-3C47-23221FF59BAE}"/>
              </a:ext>
            </a:extLst>
          </p:cNvPr>
          <p:cNvGrpSpPr/>
          <p:nvPr/>
        </p:nvGrpSpPr>
        <p:grpSpPr>
          <a:xfrm>
            <a:off x="1052102" y="3543350"/>
            <a:ext cx="10590294" cy="1200329"/>
            <a:chOff x="1052102" y="3543350"/>
            <a:chExt cx="10590294" cy="1200329"/>
          </a:xfrm>
        </p:grpSpPr>
        <p:sp>
          <p:nvSpPr>
            <p:cNvPr id="5" name="TextBox 4">
              <a:extLst>
                <a:ext uri="{FF2B5EF4-FFF2-40B4-BE49-F238E27FC236}">
                  <a16:creationId xmlns:a16="http://schemas.microsoft.com/office/drawing/2014/main" id="{B8313B02-F0DB-92CF-05C5-773DADDE67D9}"/>
                </a:ext>
              </a:extLst>
            </p:cNvPr>
            <p:cNvSpPr txBox="1"/>
            <p:nvPr/>
          </p:nvSpPr>
          <p:spPr>
            <a:xfrm>
              <a:off x="1052102" y="3543350"/>
              <a:ext cx="2491874" cy="1200329"/>
            </a:xfrm>
            <a:prstGeom prst="rect">
              <a:avLst/>
            </a:prstGeom>
            <a:noFill/>
            <a:effectLst>
              <a:outerShdw blurRad="50800" dist="38100" dir="2700000" algn="tl" rotWithShape="0">
                <a:prstClr val="black">
                  <a:alpha val="40000"/>
                </a:prstClr>
              </a:outerShdw>
            </a:effectLst>
          </p:spPr>
          <p:txBody>
            <a:bodyPr wrap="square" rtlCol="0">
              <a:spAutoFit/>
            </a:bodyPr>
            <a:lstStyle/>
            <a:p>
              <a:pPr marL="15240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7200" b="1" i="0" u="none" strike="noStrike" kern="0" cap="none" spc="0" normalizeH="0" baseline="0" noProof="0" dirty="0">
                  <a:ln>
                    <a:noFill/>
                  </a:ln>
                  <a:solidFill>
                    <a:srgbClr val="FFC000"/>
                  </a:solidFill>
                  <a:effectLst/>
                  <a:uLnTx/>
                  <a:uFillTx/>
                  <a:latin typeface="Poppins"/>
                  <a:cs typeface="Arial"/>
                  <a:sym typeface="Arial"/>
                </a:rPr>
                <a:t>73%</a:t>
              </a:r>
            </a:p>
          </p:txBody>
        </p:sp>
        <p:sp>
          <p:nvSpPr>
            <p:cNvPr id="7" name="TextBox 6">
              <a:extLst>
                <a:ext uri="{FF2B5EF4-FFF2-40B4-BE49-F238E27FC236}">
                  <a16:creationId xmlns:a16="http://schemas.microsoft.com/office/drawing/2014/main" id="{561BAD02-959D-2A2B-24FF-21189A3DAF58}"/>
                </a:ext>
              </a:extLst>
            </p:cNvPr>
            <p:cNvSpPr txBox="1"/>
            <p:nvPr/>
          </p:nvSpPr>
          <p:spPr>
            <a:xfrm>
              <a:off x="3277758" y="3710950"/>
              <a:ext cx="8364638" cy="830997"/>
            </a:xfrm>
            <a:prstGeom prst="rect">
              <a:avLst/>
            </a:prstGeom>
            <a:noFill/>
            <a:effectLst>
              <a:outerShdw blurRad="50800" dist="38100" dir="2700000" algn="tl" rotWithShape="0">
                <a:prstClr val="black">
                  <a:alpha val="40000"/>
                </a:prstClr>
              </a:outerShdw>
            </a:effectLst>
          </p:spPr>
          <p:txBody>
            <a:bodyPr wrap="square" rtlCol="0">
              <a:spAutoFit/>
            </a:bodyPr>
            <a:lstStyle/>
            <a:p>
              <a:pPr marL="15240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400" b="1" i="0" u="none" strike="noStrike" kern="0" cap="none" spc="0" normalizeH="0" baseline="0" noProof="0" dirty="0">
                  <a:ln>
                    <a:noFill/>
                  </a:ln>
                  <a:solidFill>
                    <a:srgbClr val="FFC000"/>
                  </a:solidFill>
                  <a:effectLst/>
                  <a:uLnTx/>
                  <a:uFillTx/>
                  <a:latin typeface="Poppins"/>
                  <a:cs typeface="Arial"/>
                  <a:sym typeface="Arial"/>
                </a:rPr>
                <a:t>INVESTORS: </a:t>
              </a:r>
              <a:r>
                <a:rPr kumimoji="0" lang="en-US" sz="2400" b="0" i="0" u="none" strike="noStrike" kern="0" cap="none" spc="0" normalizeH="0" baseline="0" noProof="0" dirty="0">
                  <a:ln>
                    <a:noFill/>
                  </a:ln>
                  <a:solidFill>
                    <a:srgbClr val="FFFFFF"/>
                  </a:solidFill>
                  <a:effectLst/>
                  <a:uLnTx/>
                  <a:uFillTx/>
                  <a:latin typeface="Poppins"/>
                  <a:cs typeface="Arial"/>
                  <a:sym typeface="Arial"/>
                </a:rPr>
                <a:t>Efforts to help improve society and the environment contribute to return.</a:t>
              </a:r>
              <a:endParaRPr kumimoji="0" lang="en-US" sz="2400" b="1" i="0" u="none" strike="noStrike" kern="0" cap="none" spc="0" normalizeH="0" baseline="0" noProof="0" dirty="0">
                <a:ln>
                  <a:noFill/>
                </a:ln>
                <a:solidFill>
                  <a:srgbClr val="FFFFFF"/>
                </a:solidFill>
                <a:effectLst/>
                <a:uLnTx/>
                <a:uFillTx/>
                <a:latin typeface="Poppins"/>
                <a:cs typeface="Arial"/>
                <a:sym typeface="Arial"/>
              </a:endParaRPr>
            </a:p>
          </p:txBody>
        </p:sp>
      </p:grpSp>
      <p:grpSp>
        <p:nvGrpSpPr>
          <p:cNvPr id="8" name="Group 7">
            <a:extLst>
              <a:ext uri="{FF2B5EF4-FFF2-40B4-BE49-F238E27FC236}">
                <a16:creationId xmlns:a16="http://schemas.microsoft.com/office/drawing/2014/main" id="{DA4E870B-F170-D97A-525C-411BDD303576}"/>
              </a:ext>
            </a:extLst>
          </p:cNvPr>
          <p:cNvGrpSpPr/>
          <p:nvPr/>
        </p:nvGrpSpPr>
        <p:grpSpPr>
          <a:xfrm>
            <a:off x="-27028" y="6203556"/>
            <a:ext cx="12220940" cy="654444"/>
            <a:chOff x="-27028" y="6203556"/>
            <a:chExt cx="12220940" cy="654444"/>
          </a:xfrm>
        </p:grpSpPr>
        <p:sp>
          <p:nvSpPr>
            <p:cNvPr id="10" name="Rectangle 9">
              <a:extLst>
                <a:ext uri="{FF2B5EF4-FFF2-40B4-BE49-F238E27FC236}">
                  <a16:creationId xmlns:a16="http://schemas.microsoft.com/office/drawing/2014/main" id="{5CAD97B8-91F8-37AA-2F9A-2B070D689DF2}"/>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11" name="Group 10">
              <a:extLst>
                <a:ext uri="{FF2B5EF4-FFF2-40B4-BE49-F238E27FC236}">
                  <a16:creationId xmlns:a16="http://schemas.microsoft.com/office/drawing/2014/main" id="{4250791E-3ECC-64B0-0EC3-736B6D21F1E8}"/>
                </a:ext>
              </a:extLst>
            </p:cNvPr>
            <p:cNvGrpSpPr/>
            <p:nvPr/>
          </p:nvGrpSpPr>
          <p:grpSpPr>
            <a:xfrm>
              <a:off x="-27028" y="6203556"/>
              <a:ext cx="12220940" cy="502558"/>
              <a:chOff x="-27028" y="6203556"/>
              <a:chExt cx="12220940" cy="502558"/>
            </a:xfrm>
          </p:grpSpPr>
          <p:pic>
            <p:nvPicPr>
              <p:cNvPr id="12" name="Graphic 11">
                <a:extLst>
                  <a:ext uri="{FF2B5EF4-FFF2-40B4-BE49-F238E27FC236}">
                    <a16:creationId xmlns:a16="http://schemas.microsoft.com/office/drawing/2014/main" id="{07453BF2-ECD2-4B64-003E-5EE696E398F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15" name="TextBox 14">
                <a:extLst>
                  <a:ext uri="{FF2B5EF4-FFF2-40B4-BE49-F238E27FC236}">
                    <a16:creationId xmlns:a16="http://schemas.microsoft.com/office/drawing/2014/main" id="{B125AD58-7CCF-C4F6-3DDD-EE01A2E172C8}"/>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Tree>
    <p:extLst>
      <p:ext uri="{BB962C8B-B14F-4D97-AF65-F5344CB8AC3E}">
        <p14:creationId xmlns:p14="http://schemas.microsoft.com/office/powerpoint/2010/main" val="389720295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wipe(down)">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068C4-FEEC-8AB0-3E6F-02C9D0A30DBA}"/>
            </a:ext>
          </a:extLst>
        </p:cNvPr>
        <p:cNvGrpSpPr/>
        <p:nvPr/>
      </p:nvGrpSpPr>
      <p:grpSpPr>
        <a:xfrm>
          <a:off x="0" y="0"/>
          <a:ext cx="0" cy="0"/>
          <a:chOff x="0" y="0"/>
          <a:chExt cx="0" cy="0"/>
        </a:xfrm>
      </p:grpSpPr>
      <p:grpSp>
        <p:nvGrpSpPr>
          <p:cNvPr id="26" name="Group 25">
            <a:extLst>
              <a:ext uri="{FF2B5EF4-FFF2-40B4-BE49-F238E27FC236}">
                <a16:creationId xmlns:a16="http://schemas.microsoft.com/office/drawing/2014/main" id="{18D2B08B-ADB3-B97C-84F4-00728F5BB37C}"/>
              </a:ext>
            </a:extLst>
          </p:cNvPr>
          <p:cNvGrpSpPr/>
          <p:nvPr/>
        </p:nvGrpSpPr>
        <p:grpSpPr>
          <a:xfrm>
            <a:off x="0" y="5887126"/>
            <a:ext cx="12220940" cy="466867"/>
            <a:chOff x="0" y="5887126"/>
            <a:chExt cx="12220940" cy="466867"/>
          </a:xfrm>
        </p:grpSpPr>
        <p:sp>
          <p:nvSpPr>
            <p:cNvPr id="3" name="Rectangle 2">
              <a:extLst>
                <a:ext uri="{FF2B5EF4-FFF2-40B4-BE49-F238E27FC236}">
                  <a16:creationId xmlns:a16="http://schemas.microsoft.com/office/drawing/2014/main" id="{1F8A3967-DFD6-AAFA-DF7B-90A778F41C05}"/>
                </a:ext>
              </a:extLst>
            </p:cNvPr>
            <p:cNvSpPr/>
            <p:nvPr/>
          </p:nvSpPr>
          <p:spPr>
            <a:xfrm>
              <a:off x="0" y="5887126"/>
              <a:ext cx="12220940" cy="44816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4" name="TextBox 3">
              <a:extLst>
                <a:ext uri="{FF2B5EF4-FFF2-40B4-BE49-F238E27FC236}">
                  <a16:creationId xmlns:a16="http://schemas.microsoft.com/office/drawing/2014/main" id="{40FCA741-F4AA-4325-D1A8-E93F005B5D6A}"/>
                </a:ext>
              </a:extLst>
            </p:cNvPr>
            <p:cNvSpPr txBox="1"/>
            <p:nvPr/>
          </p:nvSpPr>
          <p:spPr>
            <a:xfrm>
              <a:off x="3902765" y="5923106"/>
              <a:ext cx="4386470"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rPr>
                <a:t>DATA SOURCE: </a:t>
              </a:r>
              <a:r>
                <a:rPr kumimoji="0" lang="en-ZA" sz="1100" b="0" i="0" u="none" strike="noStrike" kern="0" cap="none" spc="0" normalizeH="0" baseline="0" noProof="0" dirty="0">
                  <a:ln>
                    <a:noFill/>
                  </a:ln>
                  <a:solidFill>
                    <a:srgbClr val="000000"/>
                  </a:solidFill>
                  <a:effectLst/>
                  <a:uLnTx/>
                  <a:uFillTx/>
                  <a:latin typeface="Poppins"/>
                  <a:cs typeface="Arial"/>
                  <a:sym typeface="Arial"/>
                </a:rPr>
                <a:t> </a:t>
              </a:r>
              <a:r>
                <a:rPr kumimoji="0" lang="en-US" sz="1100" b="1" i="0" u="sng" strike="noStrike" kern="0" cap="none" spc="0" normalizeH="0" baseline="0" noProof="0" dirty="0">
                  <a:ln>
                    <a:noFill/>
                  </a:ln>
                  <a:solidFill>
                    <a:srgbClr val="ED7D31"/>
                  </a:solidFill>
                  <a:effectLst/>
                  <a:uLnTx/>
                  <a:uFillTx/>
                  <a:latin typeface="Poppins"/>
                  <a:cs typeface="Arial"/>
                  <a:sym typeface="Arial"/>
                  <a:hlinkClick r:id="rId2"/>
                </a:rPr>
                <a:t>online.hbs.edu</a:t>
              </a:r>
              <a:endParaRPr kumimoji="0" lang="en-ZA" sz="1100" b="1" i="0" u="none" strike="noStrike" kern="0" cap="none" spc="0" normalizeH="0" baseline="0" noProof="0" dirty="0">
                <a:ln>
                  <a:noFill/>
                </a:ln>
                <a:solidFill>
                  <a:srgbClr val="ED7D31"/>
                </a:solidFill>
                <a:effectLst/>
                <a:uLnTx/>
                <a:uFillTx/>
                <a:latin typeface="Poppins"/>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100" b="0"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endParaRPr>
            </a:p>
          </p:txBody>
        </p:sp>
      </p:grpSp>
      <p:sp>
        <p:nvSpPr>
          <p:cNvPr id="14" name="TextBox 13">
            <a:extLst>
              <a:ext uri="{FF2B5EF4-FFF2-40B4-BE49-F238E27FC236}">
                <a16:creationId xmlns:a16="http://schemas.microsoft.com/office/drawing/2014/main" id="{7FF6B9B3-D434-0A44-21DF-A3AD7FD4EB54}"/>
              </a:ext>
            </a:extLst>
          </p:cNvPr>
          <p:cNvSpPr txBox="1"/>
          <p:nvPr/>
        </p:nvSpPr>
        <p:spPr>
          <a:xfrm>
            <a:off x="1913681" y="708587"/>
            <a:ext cx="8364638" cy="584775"/>
          </a:xfrm>
          <a:prstGeom prst="rect">
            <a:avLst/>
          </a:prstGeom>
          <a:noFill/>
          <a:effectLst>
            <a:outerShdw blurRad="50800" dist="38100" dir="2700000" algn="tl" rotWithShape="0">
              <a:prstClr val="black">
                <a:alpha val="40000"/>
              </a:prstClr>
            </a:outerShdw>
          </a:effectLst>
        </p:spPr>
        <p:txBody>
          <a:bodyPr wrap="square" rtlCol="0">
            <a:spAutoFit/>
          </a:bodyPr>
          <a:lstStyle/>
          <a:p>
            <a:pPr marL="15240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3200" b="1" i="0" u="none" strike="noStrike" kern="0" cap="none" spc="0" normalizeH="0" baseline="0" noProof="0" dirty="0">
                <a:ln>
                  <a:noFill/>
                </a:ln>
                <a:solidFill>
                  <a:srgbClr val="FFC000"/>
                </a:solidFill>
                <a:effectLst/>
                <a:uLnTx/>
                <a:uFillTx/>
                <a:latin typeface="Poppins"/>
                <a:cs typeface="Arial"/>
                <a:sym typeface="Arial"/>
              </a:rPr>
              <a:t>YOUTH = SCRUTINY</a:t>
            </a:r>
          </a:p>
        </p:txBody>
      </p:sp>
      <p:grpSp>
        <p:nvGrpSpPr>
          <p:cNvPr id="25" name="Group 24">
            <a:extLst>
              <a:ext uri="{FF2B5EF4-FFF2-40B4-BE49-F238E27FC236}">
                <a16:creationId xmlns:a16="http://schemas.microsoft.com/office/drawing/2014/main" id="{44B16B1B-1FAF-0A4B-E38D-6156F3CC60B7}"/>
              </a:ext>
            </a:extLst>
          </p:cNvPr>
          <p:cNvGrpSpPr/>
          <p:nvPr/>
        </p:nvGrpSpPr>
        <p:grpSpPr>
          <a:xfrm>
            <a:off x="933936" y="1633311"/>
            <a:ext cx="10128706" cy="1693449"/>
            <a:chOff x="933936" y="1633311"/>
            <a:chExt cx="10128706" cy="1693449"/>
          </a:xfrm>
        </p:grpSpPr>
        <p:sp>
          <p:nvSpPr>
            <p:cNvPr id="13" name="TextBox 12">
              <a:extLst>
                <a:ext uri="{FF2B5EF4-FFF2-40B4-BE49-F238E27FC236}">
                  <a16:creationId xmlns:a16="http://schemas.microsoft.com/office/drawing/2014/main" id="{20D79A26-A09E-BC61-2991-2C9FA3AAF894}"/>
                </a:ext>
              </a:extLst>
            </p:cNvPr>
            <p:cNvSpPr txBox="1"/>
            <p:nvPr/>
          </p:nvSpPr>
          <p:spPr>
            <a:xfrm>
              <a:off x="2698004" y="1633311"/>
              <a:ext cx="8364638" cy="1569660"/>
            </a:xfrm>
            <a:prstGeom prst="rect">
              <a:avLst/>
            </a:prstGeom>
            <a:noFill/>
            <a:effectLst>
              <a:outerShdw blurRad="50800" dist="38100" dir="2700000" algn="tl" rotWithShape="0">
                <a:prstClr val="black">
                  <a:alpha val="40000"/>
                </a:prstClr>
              </a:outerShdw>
            </a:effectLst>
          </p:spPr>
          <p:txBody>
            <a:bodyPr wrap="square" rtlCol="0">
              <a:spAutoFit/>
            </a:bodyPr>
            <a:lstStyle/>
            <a:p>
              <a:pPr marL="15240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400" b="1" i="0" u="none" strike="noStrike" kern="0" cap="none" spc="0" normalizeH="0" baseline="0" noProof="0" dirty="0">
                  <a:ln>
                    <a:noFill/>
                  </a:ln>
                  <a:solidFill>
                    <a:srgbClr val="FFC000"/>
                  </a:solidFill>
                  <a:effectLst/>
                  <a:uLnTx/>
                  <a:uFillTx/>
                  <a:latin typeface="Poppins"/>
                  <a:cs typeface="Arial"/>
                  <a:sym typeface="Arial"/>
                </a:rPr>
                <a:t>Younger millennial</a:t>
              </a:r>
              <a:r>
                <a:rPr kumimoji="0" lang="en-US" sz="2400" b="0" i="0" u="none" strike="noStrike" kern="0" cap="none" spc="0" normalizeH="0" baseline="0" noProof="0" dirty="0">
                  <a:ln>
                    <a:noFill/>
                  </a:ln>
                  <a:solidFill>
                    <a:srgbClr val="FFFFFF"/>
                  </a:solidFill>
                  <a:effectLst/>
                  <a:uLnTx/>
                  <a:uFillTx/>
                  <a:latin typeface="Poppins"/>
                  <a:cs typeface="Arial"/>
                  <a:sym typeface="Arial"/>
                </a:rPr>
                <a:t> investors put significantly more effort into </a:t>
              </a:r>
              <a:r>
                <a:rPr kumimoji="0" lang="en-US" sz="2400" b="1" i="0" u="none" strike="noStrike" kern="0" cap="none" spc="0" normalizeH="0" baseline="0" noProof="0" dirty="0">
                  <a:ln>
                    <a:noFill/>
                  </a:ln>
                  <a:solidFill>
                    <a:srgbClr val="FFC000"/>
                  </a:solidFill>
                  <a:effectLst/>
                  <a:uLnTx/>
                  <a:uFillTx/>
                  <a:latin typeface="Poppins"/>
                  <a:cs typeface="Arial"/>
                  <a:sym typeface="Arial"/>
                </a:rPr>
                <a:t>researching a company's role in improving society and environment</a:t>
              </a:r>
              <a:r>
                <a:rPr kumimoji="0" lang="en-US" sz="2400" b="0" i="0" u="none" strike="noStrike" kern="0" cap="none" spc="0" normalizeH="0" baseline="0" noProof="0" dirty="0">
                  <a:ln>
                    <a:noFill/>
                  </a:ln>
                  <a:solidFill>
                    <a:srgbClr val="FFFFFF"/>
                  </a:solidFill>
                  <a:effectLst/>
                  <a:uLnTx/>
                  <a:uFillTx/>
                  <a:latin typeface="Poppins"/>
                  <a:cs typeface="Arial"/>
                  <a:sym typeface="Arial"/>
                </a:rPr>
                <a:t> before deciding to invest compared to Gen X or Boomers.</a:t>
              </a:r>
            </a:p>
          </p:txBody>
        </p:sp>
        <p:grpSp>
          <p:nvGrpSpPr>
            <p:cNvPr id="15" name="Group 14">
              <a:extLst>
                <a:ext uri="{FF2B5EF4-FFF2-40B4-BE49-F238E27FC236}">
                  <a16:creationId xmlns:a16="http://schemas.microsoft.com/office/drawing/2014/main" id="{B391FF67-8E82-8864-0BC9-3A4C7514780C}"/>
                </a:ext>
              </a:extLst>
            </p:cNvPr>
            <p:cNvGrpSpPr/>
            <p:nvPr/>
          </p:nvGrpSpPr>
          <p:grpSpPr>
            <a:xfrm>
              <a:off x="933936" y="1651595"/>
              <a:ext cx="1520950" cy="1675165"/>
              <a:chOff x="1232189" y="1507560"/>
              <a:chExt cx="1520950" cy="1675165"/>
            </a:xfrm>
          </p:grpSpPr>
          <p:pic>
            <p:nvPicPr>
              <p:cNvPr id="6" name="Graphic 5">
                <a:extLst>
                  <a:ext uri="{FF2B5EF4-FFF2-40B4-BE49-F238E27FC236}">
                    <a16:creationId xmlns:a16="http://schemas.microsoft.com/office/drawing/2014/main" id="{483D5F00-462E-EA5C-441B-E4BEEA63504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311469" y="1530333"/>
                <a:ext cx="441670" cy="1468687"/>
              </a:xfrm>
              <a:prstGeom prst="rect">
                <a:avLst/>
              </a:prstGeom>
            </p:spPr>
          </p:pic>
          <p:sp>
            <p:nvSpPr>
              <p:cNvPr id="7" name="TextBox 6">
                <a:extLst>
                  <a:ext uri="{FF2B5EF4-FFF2-40B4-BE49-F238E27FC236}">
                    <a16:creationId xmlns:a16="http://schemas.microsoft.com/office/drawing/2014/main" id="{F84452A5-F012-A423-37C5-FCB471751A49}"/>
                  </a:ext>
                </a:extLst>
              </p:cNvPr>
              <p:cNvSpPr txBox="1"/>
              <p:nvPr/>
            </p:nvSpPr>
            <p:spPr>
              <a:xfrm rot="16200000">
                <a:off x="856271" y="1883478"/>
                <a:ext cx="1675165" cy="923330"/>
              </a:xfrm>
              <a:prstGeom prst="rect">
                <a:avLst/>
              </a:prstGeom>
              <a:noFill/>
              <a:effectLst>
                <a:outerShdw blurRad="50800" dist="38100" dir="2700000" algn="tl" rotWithShape="0">
                  <a:prstClr val="black">
                    <a:alpha val="40000"/>
                  </a:prstClr>
                </a:outerShdw>
              </a:effectLst>
            </p:spPr>
            <p:txBody>
              <a:bodyPr wrap="square" rtlCol="0">
                <a:spAutoFit/>
              </a:bodyPr>
              <a:lstStyle/>
              <a:p>
                <a:pPr marL="15240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5400" b="1" i="0" u="none" strike="noStrike" kern="0" cap="none" spc="0" normalizeH="0" baseline="0" noProof="0" dirty="0">
                    <a:ln>
                      <a:noFill/>
                    </a:ln>
                    <a:solidFill>
                      <a:srgbClr val="FFC000"/>
                    </a:solidFill>
                    <a:effectLst/>
                    <a:uLnTx/>
                    <a:uFillTx/>
                    <a:latin typeface="Poppins"/>
                    <a:cs typeface="Arial"/>
                    <a:sym typeface="Arial"/>
                  </a:rPr>
                  <a:t>41%</a:t>
                </a:r>
              </a:p>
            </p:txBody>
          </p:sp>
        </p:grpSp>
      </p:grpSp>
      <p:grpSp>
        <p:nvGrpSpPr>
          <p:cNvPr id="23" name="Group 22">
            <a:extLst>
              <a:ext uri="{FF2B5EF4-FFF2-40B4-BE49-F238E27FC236}">
                <a16:creationId xmlns:a16="http://schemas.microsoft.com/office/drawing/2014/main" id="{BD1040F7-50AA-56D3-99AC-3BB5698E52DD}"/>
              </a:ext>
            </a:extLst>
          </p:cNvPr>
          <p:cNvGrpSpPr/>
          <p:nvPr/>
        </p:nvGrpSpPr>
        <p:grpSpPr>
          <a:xfrm>
            <a:off x="2843169" y="3655027"/>
            <a:ext cx="7087909" cy="1569662"/>
            <a:chOff x="3500038" y="3878583"/>
            <a:chExt cx="5992318" cy="1327037"/>
          </a:xfrm>
        </p:grpSpPr>
        <p:grpSp>
          <p:nvGrpSpPr>
            <p:cNvPr id="21" name="Group 20">
              <a:extLst>
                <a:ext uri="{FF2B5EF4-FFF2-40B4-BE49-F238E27FC236}">
                  <a16:creationId xmlns:a16="http://schemas.microsoft.com/office/drawing/2014/main" id="{AC322039-63C4-EF32-7C68-BA1B549E6517}"/>
                </a:ext>
              </a:extLst>
            </p:cNvPr>
            <p:cNvGrpSpPr/>
            <p:nvPr/>
          </p:nvGrpSpPr>
          <p:grpSpPr>
            <a:xfrm>
              <a:off x="3500038" y="3878583"/>
              <a:ext cx="2595962" cy="1327034"/>
              <a:chOff x="2819890" y="3906520"/>
              <a:chExt cx="2595962" cy="1327034"/>
            </a:xfrm>
          </p:grpSpPr>
          <p:sp>
            <p:nvSpPr>
              <p:cNvPr id="11" name="TextBox 10">
                <a:extLst>
                  <a:ext uri="{FF2B5EF4-FFF2-40B4-BE49-F238E27FC236}">
                    <a16:creationId xmlns:a16="http://schemas.microsoft.com/office/drawing/2014/main" id="{437E0C3F-B506-E9B8-0CC9-3987535C2160}"/>
                  </a:ext>
                </a:extLst>
              </p:cNvPr>
              <p:cNvSpPr txBox="1"/>
              <p:nvPr/>
            </p:nvSpPr>
            <p:spPr>
              <a:xfrm>
                <a:off x="4092667" y="4339205"/>
                <a:ext cx="1323185" cy="494386"/>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3200" b="1" i="0" u="none" strike="noStrike" kern="0" cap="none" spc="0" normalizeH="0" baseline="0" noProof="0" dirty="0">
                    <a:ln>
                      <a:noFill/>
                    </a:ln>
                    <a:solidFill>
                      <a:srgbClr val="FFC000"/>
                    </a:solidFill>
                    <a:effectLst/>
                    <a:uLnTx/>
                    <a:uFillTx/>
                    <a:latin typeface="Poppins"/>
                    <a:cs typeface="Arial"/>
                    <a:sym typeface="Arial"/>
                  </a:rPr>
                  <a:t>Gen X</a:t>
                </a:r>
              </a:p>
            </p:txBody>
          </p:sp>
          <p:grpSp>
            <p:nvGrpSpPr>
              <p:cNvPr id="16" name="Group 15">
                <a:extLst>
                  <a:ext uri="{FF2B5EF4-FFF2-40B4-BE49-F238E27FC236}">
                    <a16:creationId xmlns:a16="http://schemas.microsoft.com/office/drawing/2014/main" id="{769F8EDC-7ED2-C238-8B7C-93F69B1581B1}"/>
                  </a:ext>
                </a:extLst>
              </p:cNvPr>
              <p:cNvGrpSpPr/>
              <p:nvPr/>
            </p:nvGrpSpPr>
            <p:grpSpPr>
              <a:xfrm>
                <a:off x="2819890" y="3906520"/>
                <a:ext cx="1133477" cy="1327034"/>
                <a:chOff x="944791" y="3906520"/>
                <a:chExt cx="1133477" cy="1327034"/>
              </a:xfrm>
            </p:grpSpPr>
            <p:pic>
              <p:nvPicPr>
                <p:cNvPr id="9" name="Graphic 8">
                  <a:extLst>
                    <a:ext uri="{FF2B5EF4-FFF2-40B4-BE49-F238E27FC236}">
                      <a16:creationId xmlns:a16="http://schemas.microsoft.com/office/drawing/2014/main" id="{95565E6D-09FC-86FB-0EE0-B459DDE4523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62083" y="3998442"/>
                  <a:ext cx="316185" cy="1051410"/>
                </a:xfrm>
                <a:prstGeom prst="rect">
                  <a:avLst/>
                </a:prstGeom>
              </p:spPr>
            </p:pic>
            <p:sp>
              <p:nvSpPr>
                <p:cNvPr id="12" name="TextBox 11">
                  <a:extLst>
                    <a:ext uri="{FF2B5EF4-FFF2-40B4-BE49-F238E27FC236}">
                      <a16:creationId xmlns:a16="http://schemas.microsoft.com/office/drawing/2014/main" id="{DCD5311F-A6DE-DD25-11E4-9D69CE62AAF7}"/>
                    </a:ext>
                  </a:extLst>
                </p:cNvPr>
                <p:cNvSpPr txBox="1"/>
                <p:nvPr/>
              </p:nvSpPr>
              <p:spPr>
                <a:xfrm rot="16200000">
                  <a:off x="632548" y="4218763"/>
                  <a:ext cx="1327034" cy="702548"/>
                </a:xfrm>
                <a:prstGeom prst="rect">
                  <a:avLst/>
                </a:prstGeom>
                <a:noFill/>
                <a:effectLst>
                  <a:outerShdw blurRad="50800" dist="38100" dir="2700000" algn="tl" rotWithShape="0">
                    <a:prstClr val="black">
                      <a:alpha val="40000"/>
                    </a:prstClr>
                  </a:outerShdw>
                </a:effectLst>
              </p:spPr>
              <p:txBody>
                <a:bodyPr wrap="square" rtlCol="0">
                  <a:spAutoFit/>
                </a:bodyPr>
                <a:lstStyle/>
                <a:p>
                  <a:pPr marL="15240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4800" b="1" i="0" u="none" strike="noStrike" kern="0" cap="none" spc="0" normalizeH="0" baseline="0" noProof="0" dirty="0">
                      <a:ln>
                        <a:noFill/>
                      </a:ln>
                      <a:solidFill>
                        <a:srgbClr val="FFC000"/>
                      </a:solidFill>
                      <a:effectLst/>
                      <a:uLnTx/>
                      <a:uFillTx/>
                      <a:latin typeface="Poppins"/>
                      <a:cs typeface="Arial"/>
                      <a:sym typeface="Arial"/>
                    </a:rPr>
                    <a:t>27%</a:t>
                  </a:r>
                </a:p>
              </p:txBody>
            </p:sp>
          </p:grpSp>
        </p:grpSp>
        <p:grpSp>
          <p:nvGrpSpPr>
            <p:cNvPr id="22" name="Group 21">
              <a:extLst>
                <a:ext uri="{FF2B5EF4-FFF2-40B4-BE49-F238E27FC236}">
                  <a16:creationId xmlns:a16="http://schemas.microsoft.com/office/drawing/2014/main" id="{2328B6F7-153C-4ACA-08DB-32F52DEF753D}"/>
                </a:ext>
              </a:extLst>
            </p:cNvPr>
            <p:cNvGrpSpPr/>
            <p:nvPr/>
          </p:nvGrpSpPr>
          <p:grpSpPr>
            <a:xfrm>
              <a:off x="6210744" y="3878586"/>
              <a:ext cx="3281612" cy="1327034"/>
              <a:chOff x="5530596" y="3906523"/>
              <a:chExt cx="3281612" cy="1327034"/>
            </a:xfrm>
          </p:grpSpPr>
          <p:grpSp>
            <p:nvGrpSpPr>
              <p:cNvPr id="17" name="Group 16">
                <a:extLst>
                  <a:ext uri="{FF2B5EF4-FFF2-40B4-BE49-F238E27FC236}">
                    <a16:creationId xmlns:a16="http://schemas.microsoft.com/office/drawing/2014/main" id="{44F8289A-96C9-DAB8-B2EB-78E4F5D03926}"/>
                  </a:ext>
                </a:extLst>
              </p:cNvPr>
              <p:cNvGrpSpPr/>
              <p:nvPr/>
            </p:nvGrpSpPr>
            <p:grpSpPr>
              <a:xfrm>
                <a:off x="5530596" y="3906523"/>
                <a:ext cx="1133477" cy="1327034"/>
                <a:chOff x="944791" y="3906523"/>
                <a:chExt cx="1133477" cy="1327034"/>
              </a:xfrm>
            </p:grpSpPr>
            <p:pic>
              <p:nvPicPr>
                <p:cNvPr id="18" name="Graphic 17">
                  <a:extLst>
                    <a:ext uri="{FF2B5EF4-FFF2-40B4-BE49-F238E27FC236}">
                      <a16:creationId xmlns:a16="http://schemas.microsoft.com/office/drawing/2014/main" id="{4BC47AEF-CBA9-DB82-C9B7-F34098D4C15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62083" y="3998442"/>
                  <a:ext cx="316185" cy="1051410"/>
                </a:xfrm>
                <a:prstGeom prst="rect">
                  <a:avLst/>
                </a:prstGeom>
              </p:spPr>
            </p:pic>
            <p:sp>
              <p:nvSpPr>
                <p:cNvPr id="19" name="TextBox 18">
                  <a:extLst>
                    <a:ext uri="{FF2B5EF4-FFF2-40B4-BE49-F238E27FC236}">
                      <a16:creationId xmlns:a16="http://schemas.microsoft.com/office/drawing/2014/main" id="{DC5CC091-50D4-C23B-22F9-726D2686D03A}"/>
                    </a:ext>
                  </a:extLst>
                </p:cNvPr>
                <p:cNvSpPr txBox="1"/>
                <p:nvPr/>
              </p:nvSpPr>
              <p:spPr>
                <a:xfrm rot="16200000">
                  <a:off x="632548" y="4218766"/>
                  <a:ext cx="1327034" cy="702548"/>
                </a:xfrm>
                <a:prstGeom prst="rect">
                  <a:avLst/>
                </a:prstGeom>
                <a:noFill/>
                <a:effectLst>
                  <a:outerShdw blurRad="50800" dist="38100" dir="2700000" algn="tl" rotWithShape="0">
                    <a:prstClr val="black">
                      <a:alpha val="40000"/>
                    </a:prstClr>
                  </a:outerShdw>
                </a:effectLst>
              </p:spPr>
              <p:txBody>
                <a:bodyPr wrap="square" rtlCol="0">
                  <a:spAutoFit/>
                </a:bodyPr>
                <a:lstStyle/>
                <a:p>
                  <a:pPr marL="15240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4800" b="1" i="0" u="none" strike="noStrike" kern="0" cap="none" spc="0" normalizeH="0" baseline="0" noProof="0" dirty="0">
                      <a:ln>
                        <a:noFill/>
                      </a:ln>
                      <a:solidFill>
                        <a:srgbClr val="FFC000"/>
                      </a:solidFill>
                      <a:effectLst/>
                      <a:uLnTx/>
                      <a:uFillTx/>
                      <a:latin typeface="Poppins"/>
                      <a:cs typeface="Arial"/>
                      <a:sym typeface="Arial"/>
                    </a:rPr>
                    <a:t>16%</a:t>
                  </a:r>
                </a:p>
              </p:txBody>
            </p:sp>
          </p:grpSp>
          <p:sp>
            <p:nvSpPr>
              <p:cNvPr id="20" name="TextBox 19">
                <a:extLst>
                  <a:ext uri="{FF2B5EF4-FFF2-40B4-BE49-F238E27FC236}">
                    <a16:creationId xmlns:a16="http://schemas.microsoft.com/office/drawing/2014/main" id="{5C97D377-C422-13EB-69E7-805F980ED750}"/>
                  </a:ext>
                </a:extLst>
              </p:cNvPr>
              <p:cNvSpPr txBox="1"/>
              <p:nvPr/>
            </p:nvSpPr>
            <p:spPr>
              <a:xfrm>
                <a:off x="6937087" y="4339205"/>
                <a:ext cx="1875121" cy="494386"/>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3200" b="1" i="0" u="none" strike="noStrike" kern="0" cap="none" spc="0" normalizeH="0" baseline="0" noProof="0" dirty="0">
                    <a:ln>
                      <a:noFill/>
                    </a:ln>
                    <a:solidFill>
                      <a:srgbClr val="FFC000"/>
                    </a:solidFill>
                    <a:effectLst/>
                    <a:uLnTx/>
                    <a:uFillTx/>
                    <a:latin typeface="Poppins"/>
                    <a:cs typeface="Arial"/>
                    <a:sym typeface="Arial"/>
                  </a:rPr>
                  <a:t>Boomers</a:t>
                </a:r>
              </a:p>
            </p:txBody>
          </p:sp>
        </p:grpSp>
      </p:grpSp>
      <p:grpSp>
        <p:nvGrpSpPr>
          <p:cNvPr id="2" name="Group 1">
            <a:extLst>
              <a:ext uri="{FF2B5EF4-FFF2-40B4-BE49-F238E27FC236}">
                <a16:creationId xmlns:a16="http://schemas.microsoft.com/office/drawing/2014/main" id="{33FAE6ED-DA27-6D47-AC76-9B6DA1CB256A}"/>
              </a:ext>
            </a:extLst>
          </p:cNvPr>
          <p:cNvGrpSpPr/>
          <p:nvPr/>
        </p:nvGrpSpPr>
        <p:grpSpPr>
          <a:xfrm>
            <a:off x="-27028" y="6203556"/>
            <a:ext cx="12220940" cy="654444"/>
            <a:chOff x="-27028" y="6203556"/>
            <a:chExt cx="12220940" cy="654444"/>
          </a:xfrm>
        </p:grpSpPr>
        <p:sp>
          <p:nvSpPr>
            <p:cNvPr id="5" name="Rectangle 4">
              <a:extLst>
                <a:ext uri="{FF2B5EF4-FFF2-40B4-BE49-F238E27FC236}">
                  <a16:creationId xmlns:a16="http://schemas.microsoft.com/office/drawing/2014/main" id="{EB3A2244-C3DB-BF0E-FB61-DD05E9BAAC80}"/>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8" name="Group 7">
              <a:extLst>
                <a:ext uri="{FF2B5EF4-FFF2-40B4-BE49-F238E27FC236}">
                  <a16:creationId xmlns:a16="http://schemas.microsoft.com/office/drawing/2014/main" id="{F6943965-A5FB-E6D1-026C-7D6B72CA0885}"/>
                </a:ext>
              </a:extLst>
            </p:cNvPr>
            <p:cNvGrpSpPr/>
            <p:nvPr/>
          </p:nvGrpSpPr>
          <p:grpSpPr>
            <a:xfrm>
              <a:off x="-27028" y="6203556"/>
              <a:ext cx="12220940" cy="502558"/>
              <a:chOff x="-27028" y="6203556"/>
              <a:chExt cx="12220940" cy="502558"/>
            </a:xfrm>
          </p:grpSpPr>
          <p:pic>
            <p:nvPicPr>
              <p:cNvPr id="10" name="Graphic 9">
                <a:extLst>
                  <a:ext uri="{FF2B5EF4-FFF2-40B4-BE49-F238E27FC236}">
                    <a16:creationId xmlns:a16="http://schemas.microsoft.com/office/drawing/2014/main" id="{3C7A16D7-7F0B-0E48-C39D-6888E7A6943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V="1">
                <a:off x="-27028" y="6203556"/>
                <a:ext cx="12220940" cy="49917"/>
              </a:xfrm>
              <a:prstGeom prst="rect">
                <a:avLst/>
              </a:prstGeom>
            </p:spPr>
          </p:pic>
          <p:sp>
            <p:nvSpPr>
              <p:cNvPr id="24" name="TextBox 23">
                <a:extLst>
                  <a:ext uri="{FF2B5EF4-FFF2-40B4-BE49-F238E27FC236}">
                    <a16:creationId xmlns:a16="http://schemas.microsoft.com/office/drawing/2014/main" id="{7DFFAE71-AFBA-384A-AFE7-DAABFE4B7794}"/>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cxnSp>
        <p:nvCxnSpPr>
          <p:cNvPr id="28" name="Straight Connector 27">
            <a:extLst>
              <a:ext uri="{FF2B5EF4-FFF2-40B4-BE49-F238E27FC236}">
                <a16:creationId xmlns:a16="http://schemas.microsoft.com/office/drawing/2014/main" id="{3200B99F-E3C9-11A5-9C6E-2295F91069AD}"/>
              </a:ext>
            </a:extLst>
          </p:cNvPr>
          <p:cNvCxnSpPr/>
          <p:nvPr/>
        </p:nvCxnSpPr>
        <p:spPr>
          <a:xfrm>
            <a:off x="5913757" y="3714946"/>
            <a:ext cx="0" cy="1509739"/>
          </a:xfrm>
          <a:prstGeom prst="line">
            <a:avLst/>
          </a:prstGeom>
          <a:ln w="31750">
            <a:solidFill>
              <a:srgbClr val="FFCB2C"/>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616537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ppt_x"/>
                                          </p:val>
                                        </p:tav>
                                        <p:tav tm="100000">
                                          <p:val>
                                            <p:strVal val="#ppt_x"/>
                                          </p:val>
                                        </p:tav>
                                      </p:tavLst>
                                    </p:anim>
                                    <p:anim calcmode="lin" valueType="num">
                                      <p:cBhvr additive="base">
                                        <p:cTn id="8"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5"/>
                                        </p:tgtEl>
                                        <p:attrNameLst>
                                          <p:attrName>style.visibility</p:attrName>
                                        </p:attrNameLst>
                                      </p:cBhvr>
                                      <p:to>
                                        <p:strVal val="visible"/>
                                      </p:to>
                                    </p:set>
                                    <p:anim calcmode="lin" valueType="num">
                                      <p:cBhvr additive="base">
                                        <p:cTn id="13" dur="500" fill="hold"/>
                                        <p:tgtEl>
                                          <p:spTgt spid="25"/>
                                        </p:tgtEl>
                                        <p:attrNameLst>
                                          <p:attrName>ppt_x</p:attrName>
                                        </p:attrNameLst>
                                      </p:cBhvr>
                                      <p:tavLst>
                                        <p:tav tm="0">
                                          <p:val>
                                            <p:strVal val="#ppt_x"/>
                                          </p:val>
                                        </p:tav>
                                        <p:tav tm="100000">
                                          <p:val>
                                            <p:strVal val="#ppt_x"/>
                                          </p:val>
                                        </p:tav>
                                      </p:tavLst>
                                    </p:anim>
                                    <p:anim calcmode="lin" valueType="num">
                                      <p:cBhvr additive="base">
                                        <p:cTn id="14"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8"/>
                                        </p:tgtEl>
                                        <p:attrNameLst>
                                          <p:attrName>style.visibility</p:attrName>
                                        </p:attrNameLst>
                                      </p:cBhvr>
                                      <p:to>
                                        <p:strVal val="visible"/>
                                      </p:to>
                                    </p:set>
                                    <p:anim calcmode="lin" valueType="num">
                                      <p:cBhvr additive="base">
                                        <p:cTn id="19" dur="500" fill="hold"/>
                                        <p:tgtEl>
                                          <p:spTgt spid="28"/>
                                        </p:tgtEl>
                                        <p:attrNameLst>
                                          <p:attrName>ppt_x</p:attrName>
                                        </p:attrNameLst>
                                      </p:cBhvr>
                                      <p:tavLst>
                                        <p:tav tm="0">
                                          <p:val>
                                            <p:strVal val="#ppt_x"/>
                                          </p:val>
                                        </p:tav>
                                        <p:tav tm="100000">
                                          <p:val>
                                            <p:strVal val="#ppt_x"/>
                                          </p:val>
                                        </p:tav>
                                      </p:tavLst>
                                    </p:anim>
                                    <p:anim calcmode="lin" valueType="num">
                                      <p:cBhvr additive="base">
                                        <p:cTn id="2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additive="base">
                                        <p:cTn id="25" dur="500" fill="hold"/>
                                        <p:tgtEl>
                                          <p:spTgt spid="23"/>
                                        </p:tgtEl>
                                        <p:attrNameLst>
                                          <p:attrName>ppt_x</p:attrName>
                                        </p:attrNameLst>
                                      </p:cBhvr>
                                      <p:tavLst>
                                        <p:tav tm="0">
                                          <p:val>
                                            <p:strVal val="#ppt_x"/>
                                          </p:val>
                                        </p:tav>
                                        <p:tav tm="100000">
                                          <p:val>
                                            <p:strVal val="#ppt_x"/>
                                          </p:val>
                                        </p:tav>
                                      </p:tavLst>
                                    </p:anim>
                                    <p:anim calcmode="lin" valueType="num">
                                      <p:cBhvr additive="base">
                                        <p:cTn id="2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E845090-6BD1-3FB6-E75F-BE0E212B5B17}"/>
              </a:ext>
            </a:extLst>
          </p:cNvPr>
          <p:cNvPicPr>
            <a:picLocks noChangeAspect="1"/>
          </p:cNvPicPr>
          <p:nvPr/>
        </p:nvPicPr>
        <p:blipFill>
          <a:blip r:embed="rId2"/>
          <a:stretch>
            <a:fillRect/>
          </a:stretch>
        </p:blipFill>
        <p:spPr>
          <a:xfrm>
            <a:off x="2299520" y="-5751088"/>
            <a:ext cx="9892480" cy="4884427"/>
          </a:xfrm>
          <a:prstGeom prst="rect">
            <a:avLst/>
          </a:prstGeom>
        </p:spPr>
      </p:pic>
      <p:grpSp>
        <p:nvGrpSpPr>
          <p:cNvPr id="12" name="Group 11">
            <a:extLst>
              <a:ext uri="{FF2B5EF4-FFF2-40B4-BE49-F238E27FC236}">
                <a16:creationId xmlns:a16="http://schemas.microsoft.com/office/drawing/2014/main" id="{2A4DF0EF-00AE-1737-9F21-D0737FF99A8C}"/>
              </a:ext>
            </a:extLst>
          </p:cNvPr>
          <p:cNvGrpSpPr/>
          <p:nvPr/>
        </p:nvGrpSpPr>
        <p:grpSpPr>
          <a:xfrm>
            <a:off x="0" y="5887126"/>
            <a:ext cx="12220940" cy="466867"/>
            <a:chOff x="0" y="5887126"/>
            <a:chExt cx="12220940" cy="466867"/>
          </a:xfrm>
        </p:grpSpPr>
        <p:sp>
          <p:nvSpPr>
            <p:cNvPr id="3" name="Rectangle 2">
              <a:extLst>
                <a:ext uri="{FF2B5EF4-FFF2-40B4-BE49-F238E27FC236}">
                  <a16:creationId xmlns:a16="http://schemas.microsoft.com/office/drawing/2014/main" id="{E49119EE-54A6-D96A-1289-F99A409BF426}"/>
                </a:ext>
              </a:extLst>
            </p:cNvPr>
            <p:cNvSpPr/>
            <p:nvPr/>
          </p:nvSpPr>
          <p:spPr>
            <a:xfrm>
              <a:off x="0" y="5887126"/>
              <a:ext cx="12220940" cy="44816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4" name="TextBox 3">
              <a:extLst>
                <a:ext uri="{FF2B5EF4-FFF2-40B4-BE49-F238E27FC236}">
                  <a16:creationId xmlns:a16="http://schemas.microsoft.com/office/drawing/2014/main" id="{076300FB-E789-9FB9-2D2E-6E0E79BEF5FF}"/>
                </a:ext>
              </a:extLst>
            </p:cNvPr>
            <p:cNvSpPr txBox="1"/>
            <p:nvPr/>
          </p:nvSpPr>
          <p:spPr>
            <a:xfrm>
              <a:off x="3902765" y="5923106"/>
              <a:ext cx="4386470" cy="4308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rPr>
                <a:t>DATA SOURCE: </a:t>
              </a:r>
              <a:r>
                <a:rPr kumimoji="0" lang="en-ZA" sz="1100" b="0" i="0" u="none" strike="noStrike" kern="0" cap="none" spc="0" normalizeH="0" baseline="0" noProof="0" dirty="0">
                  <a:ln>
                    <a:noFill/>
                  </a:ln>
                  <a:solidFill>
                    <a:srgbClr val="000000"/>
                  </a:solidFill>
                  <a:effectLst/>
                  <a:uLnTx/>
                  <a:uFillTx/>
                  <a:latin typeface="Poppins"/>
                  <a:cs typeface="Arial"/>
                  <a:sym typeface="Arial"/>
                </a:rPr>
                <a:t> </a:t>
              </a:r>
              <a:r>
                <a:rPr kumimoji="0" lang="en-US" sz="1100" b="1" i="0" u="sng" strike="noStrike" kern="0" cap="none" spc="0" normalizeH="0" baseline="0" noProof="0" dirty="0">
                  <a:ln>
                    <a:noFill/>
                  </a:ln>
                  <a:solidFill>
                    <a:srgbClr val="ED7D31"/>
                  </a:solidFill>
                  <a:effectLst/>
                  <a:uLnTx/>
                  <a:uFillTx/>
                  <a:latin typeface="Poppins"/>
                  <a:cs typeface="Arial"/>
                  <a:sym typeface="Arial"/>
                  <a:hlinkClick r:id="rId3"/>
                </a:rPr>
                <a:t>www.statista.com</a:t>
              </a:r>
              <a:endParaRPr kumimoji="0" lang="en-ZA" sz="1100" b="1" i="0" u="none" strike="noStrike" kern="0" cap="none" spc="0" normalizeH="0" baseline="0" noProof="0" dirty="0">
                <a:ln>
                  <a:noFill/>
                </a:ln>
                <a:solidFill>
                  <a:srgbClr val="ED7D31"/>
                </a:solidFill>
                <a:effectLst/>
                <a:uLnTx/>
                <a:uFillTx/>
                <a:latin typeface="Poppins"/>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100" b="0"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endParaRPr>
            </a:p>
          </p:txBody>
        </p:sp>
      </p:grpSp>
      <p:graphicFrame>
        <p:nvGraphicFramePr>
          <p:cNvPr id="10" name="Chart 9">
            <a:extLst>
              <a:ext uri="{FF2B5EF4-FFF2-40B4-BE49-F238E27FC236}">
                <a16:creationId xmlns:a16="http://schemas.microsoft.com/office/drawing/2014/main" id="{CBAB4F7C-A2A1-6984-AFD1-B5BB7C58E47B}"/>
              </a:ext>
            </a:extLst>
          </p:cNvPr>
          <p:cNvGraphicFramePr/>
          <p:nvPr/>
        </p:nvGraphicFramePr>
        <p:xfrm>
          <a:off x="1524000" y="1370710"/>
          <a:ext cx="9509760" cy="4360333"/>
        </p:xfrm>
        <a:graphic>
          <a:graphicData uri="http://schemas.openxmlformats.org/drawingml/2006/chart">
            <c:chart xmlns:c="http://schemas.openxmlformats.org/drawingml/2006/chart" xmlns:r="http://schemas.openxmlformats.org/officeDocument/2006/relationships" r:id="rId4"/>
          </a:graphicData>
        </a:graphic>
      </p:graphicFrame>
      <p:sp>
        <p:nvSpPr>
          <p:cNvPr id="5" name="TextBox 4">
            <a:extLst>
              <a:ext uri="{FF2B5EF4-FFF2-40B4-BE49-F238E27FC236}">
                <a16:creationId xmlns:a16="http://schemas.microsoft.com/office/drawing/2014/main" id="{F7027925-BC93-699B-A520-42D54F1DD764}"/>
              </a:ext>
            </a:extLst>
          </p:cNvPr>
          <p:cNvSpPr txBox="1"/>
          <p:nvPr/>
        </p:nvSpPr>
        <p:spPr>
          <a:xfrm>
            <a:off x="1635889" y="386098"/>
            <a:ext cx="8920222" cy="707886"/>
          </a:xfrm>
          <a:prstGeom prst="rect">
            <a:avLst/>
          </a:prstGeom>
          <a:noFill/>
          <a:effectLst>
            <a:outerShdw blurRad="50800" dist="38100" dir="2700000" algn="tl" rotWithShape="0">
              <a:prstClr val="black">
                <a:alpha val="40000"/>
              </a:prstClr>
            </a:outerShdw>
          </a:effectLst>
        </p:spPr>
        <p:txBody>
          <a:bodyPr wrap="square" rtlCol="0">
            <a:spAutoFit/>
          </a:bodyPr>
          <a:lstStyle/>
          <a:p>
            <a:pPr marL="15240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000" b="1" i="0" u="none" strike="noStrike" kern="0" cap="none" spc="0" normalizeH="0" baseline="0" noProof="0" dirty="0">
                <a:ln>
                  <a:noFill/>
                </a:ln>
                <a:solidFill>
                  <a:srgbClr val="FFC000"/>
                </a:solidFill>
                <a:effectLst/>
                <a:uLnTx/>
                <a:uFillTx/>
                <a:latin typeface="Poppins"/>
                <a:cs typeface="Arial"/>
                <a:sym typeface="Arial"/>
              </a:rPr>
              <a:t>Consumer attitudes towards corporate social responsibility (CSR) worldwide as of November 2022, by type of societal issue</a:t>
            </a:r>
            <a:endParaRPr kumimoji="0" lang="en-US" sz="4400" b="1" i="0" u="none" strike="noStrike" kern="0" cap="none" spc="0" normalizeH="0" baseline="0" noProof="0" dirty="0">
              <a:ln>
                <a:noFill/>
              </a:ln>
              <a:solidFill>
                <a:srgbClr val="FFC000"/>
              </a:solidFill>
              <a:effectLst/>
              <a:uLnTx/>
              <a:uFillTx/>
              <a:latin typeface="Poppins"/>
              <a:cs typeface="Arial"/>
              <a:sym typeface="Arial"/>
            </a:endParaRPr>
          </a:p>
        </p:txBody>
      </p:sp>
      <p:grpSp>
        <p:nvGrpSpPr>
          <p:cNvPr id="6" name="Group 5">
            <a:extLst>
              <a:ext uri="{FF2B5EF4-FFF2-40B4-BE49-F238E27FC236}">
                <a16:creationId xmlns:a16="http://schemas.microsoft.com/office/drawing/2014/main" id="{F4584103-B80F-49B7-D54F-D89B9DDE8EAA}"/>
              </a:ext>
            </a:extLst>
          </p:cNvPr>
          <p:cNvGrpSpPr/>
          <p:nvPr/>
        </p:nvGrpSpPr>
        <p:grpSpPr>
          <a:xfrm>
            <a:off x="-27028" y="6203556"/>
            <a:ext cx="12220940" cy="654444"/>
            <a:chOff x="-27028" y="6203556"/>
            <a:chExt cx="12220940" cy="654444"/>
          </a:xfrm>
        </p:grpSpPr>
        <p:sp>
          <p:nvSpPr>
            <p:cNvPr id="7" name="Rectangle 6">
              <a:extLst>
                <a:ext uri="{FF2B5EF4-FFF2-40B4-BE49-F238E27FC236}">
                  <a16:creationId xmlns:a16="http://schemas.microsoft.com/office/drawing/2014/main" id="{3A30DAA7-AB9E-50C1-90C2-82FADC69C98D}"/>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8" name="Group 7">
              <a:extLst>
                <a:ext uri="{FF2B5EF4-FFF2-40B4-BE49-F238E27FC236}">
                  <a16:creationId xmlns:a16="http://schemas.microsoft.com/office/drawing/2014/main" id="{9602CB00-4E6C-33BC-030E-478B42472BD6}"/>
                </a:ext>
              </a:extLst>
            </p:cNvPr>
            <p:cNvGrpSpPr/>
            <p:nvPr/>
          </p:nvGrpSpPr>
          <p:grpSpPr>
            <a:xfrm>
              <a:off x="-27028" y="6203556"/>
              <a:ext cx="12220940" cy="502558"/>
              <a:chOff x="-27028" y="6203556"/>
              <a:chExt cx="12220940" cy="502558"/>
            </a:xfrm>
          </p:grpSpPr>
          <p:pic>
            <p:nvPicPr>
              <p:cNvPr id="9" name="Graphic 8">
                <a:extLst>
                  <a:ext uri="{FF2B5EF4-FFF2-40B4-BE49-F238E27FC236}">
                    <a16:creationId xmlns:a16="http://schemas.microsoft.com/office/drawing/2014/main" id="{39FA0CF1-438C-2290-7D80-5CF423F6854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V="1">
                <a:off x="-27028" y="6203556"/>
                <a:ext cx="12220940" cy="49917"/>
              </a:xfrm>
              <a:prstGeom prst="rect">
                <a:avLst/>
              </a:prstGeom>
            </p:spPr>
          </p:pic>
          <p:sp>
            <p:nvSpPr>
              <p:cNvPr id="11" name="TextBox 10">
                <a:extLst>
                  <a:ext uri="{FF2B5EF4-FFF2-40B4-BE49-F238E27FC236}">
                    <a16:creationId xmlns:a16="http://schemas.microsoft.com/office/drawing/2014/main" id="{EEBD85ED-958C-B096-224B-0D5C14BF2D0B}"/>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Tree>
    <p:extLst>
      <p:ext uri="{BB962C8B-B14F-4D97-AF65-F5344CB8AC3E}">
        <p14:creationId xmlns:p14="http://schemas.microsoft.com/office/powerpoint/2010/main" val="318552541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2" presetClass="entr" presetSubtype="4" fill="hold" grpId="0" nodeType="afterEffect">
                                  <p:stCondLst>
                                    <p:cond delay="0"/>
                                  </p:stCondLst>
                                  <p:childTnLst>
                                    <p:set>
                                      <p:cBhvr>
                                        <p:cTn id="11" dur="1" fill="hold">
                                          <p:stCondLst>
                                            <p:cond delay="0"/>
                                          </p:stCondLst>
                                        </p:cTn>
                                        <p:tgtEl>
                                          <p:spTgt spid="10">
                                            <p:graphicEl>
                                              <a:chart seriesIdx="-3" categoryIdx="-3" bldStep="gridLegend"/>
                                            </p:graphicEl>
                                          </p:spTgt>
                                        </p:tgtEl>
                                        <p:attrNameLst>
                                          <p:attrName>style.visibility</p:attrName>
                                        </p:attrNameLst>
                                      </p:cBhvr>
                                      <p:to>
                                        <p:strVal val="visible"/>
                                      </p:to>
                                    </p:set>
                                    <p:animEffect transition="in" filter="wipe(down)">
                                      <p:cBhvr>
                                        <p:cTn id="12" dur="500"/>
                                        <p:tgtEl>
                                          <p:spTgt spid="10">
                                            <p:graphicEl>
                                              <a:chart seriesIdx="-3" categoryIdx="-3" bldStep="gridLegend"/>
                                            </p:graphicEl>
                                          </p:spTgt>
                                        </p:tgtEl>
                                      </p:cBhvr>
                                    </p:animEffect>
                                  </p:childTnLst>
                                </p:cTn>
                              </p:par>
                            </p:childTnLst>
                          </p:cTn>
                        </p:par>
                        <p:par>
                          <p:cTn id="13" fill="hold">
                            <p:stCondLst>
                              <p:cond delay="1000"/>
                            </p:stCondLst>
                            <p:childTnLst>
                              <p:par>
                                <p:cTn id="14" presetID="22" presetClass="entr" presetSubtype="4" fill="hold" grpId="0" nodeType="afterEffect">
                                  <p:stCondLst>
                                    <p:cond delay="0"/>
                                  </p:stCondLst>
                                  <p:childTnLst>
                                    <p:set>
                                      <p:cBhvr>
                                        <p:cTn id="15" dur="1" fill="hold">
                                          <p:stCondLst>
                                            <p:cond delay="0"/>
                                          </p:stCondLst>
                                        </p:cTn>
                                        <p:tgtEl>
                                          <p:spTgt spid="10">
                                            <p:graphicEl>
                                              <a:chart seriesIdx="-4" categoryIdx="0" bldStep="category"/>
                                            </p:graphicEl>
                                          </p:spTgt>
                                        </p:tgtEl>
                                        <p:attrNameLst>
                                          <p:attrName>style.visibility</p:attrName>
                                        </p:attrNameLst>
                                      </p:cBhvr>
                                      <p:to>
                                        <p:strVal val="visible"/>
                                      </p:to>
                                    </p:set>
                                    <p:animEffect transition="in" filter="wipe(down)">
                                      <p:cBhvr>
                                        <p:cTn id="16" dur="500"/>
                                        <p:tgtEl>
                                          <p:spTgt spid="10">
                                            <p:graphicEl>
                                              <a:chart seriesIdx="-4" categoryIdx="0" bldStep="category"/>
                                            </p:graphicEl>
                                          </p:spTgt>
                                        </p:tgtEl>
                                      </p:cBhvr>
                                    </p:animEffect>
                                  </p:childTnLst>
                                </p:cTn>
                              </p:par>
                            </p:childTnLst>
                          </p:cTn>
                        </p:par>
                        <p:par>
                          <p:cTn id="17" fill="hold">
                            <p:stCondLst>
                              <p:cond delay="1500"/>
                            </p:stCondLst>
                            <p:childTnLst>
                              <p:par>
                                <p:cTn id="18" presetID="22" presetClass="entr" presetSubtype="4" fill="hold" grpId="0" nodeType="afterEffect">
                                  <p:stCondLst>
                                    <p:cond delay="0"/>
                                  </p:stCondLst>
                                  <p:childTnLst>
                                    <p:set>
                                      <p:cBhvr>
                                        <p:cTn id="19" dur="1" fill="hold">
                                          <p:stCondLst>
                                            <p:cond delay="0"/>
                                          </p:stCondLst>
                                        </p:cTn>
                                        <p:tgtEl>
                                          <p:spTgt spid="10">
                                            <p:graphicEl>
                                              <a:chart seriesIdx="-4" categoryIdx="1" bldStep="category"/>
                                            </p:graphicEl>
                                          </p:spTgt>
                                        </p:tgtEl>
                                        <p:attrNameLst>
                                          <p:attrName>style.visibility</p:attrName>
                                        </p:attrNameLst>
                                      </p:cBhvr>
                                      <p:to>
                                        <p:strVal val="visible"/>
                                      </p:to>
                                    </p:set>
                                    <p:animEffect transition="in" filter="wipe(down)">
                                      <p:cBhvr>
                                        <p:cTn id="20" dur="500"/>
                                        <p:tgtEl>
                                          <p:spTgt spid="10">
                                            <p:graphicEl>
                                              <a:chart seriesIdx="-4" categoryIdx="1" bldStep="category"/>
                                            </p:graphicEl>
                                          </p:spTgt>
                                        </p:tgtEl>
                                      </p:cBhvr>
                                    </p:animEffect>
                                  </p:childTnLst>
                                </p:cTn>
                              </p:par>
                            </p:childTnLst>
                          </p:cTn>
                        </p:par>
                        <p:par>
                          <p:cTn id="21" fill="hold">
                            <p:stCondLst>
                              <p:cond delay="2000"/>
                            </p:stCondLst>
                            <p:childTnLst>
                              <p:par>
                                <p:cTn id="22" presetID="22" presetClass="entr" presetSubtype="4" fill="hold" grpId="0" nodeType="afterEffect">
                                  <p:stCondLst>
                                    <p:cond delay="0"/>
                                  </p:stCondLst>
                                  <p:childTnLst>
                                    <p:set>
                                      <p:cBhvr>
                                        <p:cTn id="23" dur="1" fill="hold">
                                          <p:stCondLst>
                                            <p:cond delay="0"/>
                                          </p:stCondLst>
                                        </p:cTn>
                                        <p:tgtEl>
                                          <p:spTgt spid="10">
                                            <p:graphicEl>
                                              <a:chart seriesIdx="-4" categoryIdx="2" bldStep="category"/>
                                            </p:graphicEl>
                                          </p:spTgt>
                                        </p:tgtEl>
                                        <p:attrNameLst>
                                          <p:attrName>style.visibility</p:attrName>
                                        </p:attrNameLst>
                                      </p:cBhvr>
                                      <p:to>
                                        <p:strVal val="visible"/>
                                      </p:to>
                                    </p:set>
                                    <p:animEffect transition="in" filter="wipe(down)">
                                      <p:cBhvr>
                                        <p:cTn id="24" dur="500"/>
                                        <p:tgtEl>
                                          <p:spTgt spid="10">
                                            <p:graphicEl>
                                              <a:chart seriesIdx="-4" categoryIdx="2" bldStep="category"/>
                                            </p:graphicEl>
                                          </p:spTgt>
                                        </p:tgtEl>
                                      </p:cBhvr>
                                    </p:animEffect>
                                  </p:childTnLst>
                                </p:cTn>
                              </p:par>
                            </p:childTnLst>
                          </p:cTn>
                        </p:par>
                        <p:par>
                          <p:cTn id="25" fill="hold">
                            <p:stCondLst>
                              <p:cond delay="2500"/>
                            </p:stCondLst>
                            <p:childTnLst>
                              <p:par>
                                <p:cTn id="26" presetID="22" presetClass="entr" presetSubtype="4" fill="hold" grpId="0" nodeType="afterEffect">
                                  <p:stCondLst>
                                    <p:cond delay="0"/>
                                  </p:stCondLst>
                                  <p:childTnLst>
                                    <p:set>
                                      <p:cBhvr>
                                        <p:cTn id="27" dur="1" fill="hold">
                                          <p:stCondLst>
                                            <p:cond delay="0"/>
                                          </p:stCondLst>
                                        </p:cTn>
                                        <p:tgtEl>
                                          <p:spTgt spid="10">
                                            <p:graphicEl>
                                              <a:chart seriesIdx="-4" categoryIdx="3" bldStep="category"/>
                                            </p:graphicEl>
                                          </p:spTgt>
                                        </p:tgtEl>
                                        <p:attrNameLst>
                                          <p:attrName>style.visibility</p:attrName>
                                        </p:attrNameLst>
                                      </p:cBhvr>
                                      <p:to>
                                        <p:strVal val="visible"/>
                                      </p:to>
                                    </p:set>
                                    <p:animEffect transition="in" filter="wipe(down)">
                                      <p:cBhvr>
                                        <p:cTn id="28" dur="500"/>
                                        <p:tgtEl>
                                          <p:spTgt spid="10">
                                            <p:graphicEl>
                                              <a:chart seriesIdx="-4" categoryIdx="3" bldStep="category"/>
                                            </p:graphicEl>
                                          </p:spTgt>
                                        </p:tgtEl>
                                      </p:cBhvr>
                                    </p:animEffect>
                                  </p:childTnLst>
                                </p:cTn>
                              </p:par>
                            </p:childTnLst>
                          </p:cTn>
                        </p:par>
                        <p:par>
                          <p:cTn id="29" fill="hold">
                            <p:stCondLst>
                              <p:cond delay="3000"/>
                            </p:stCondLst>
                            <p:childTnLst>
                              <p:par>
                                <p:cTn id="30" presetID="22" presetClass="entr" presetSubtype="4" fill="hold" grpId="0" nodeType="afterEffect">
                                  <p:stCondLst>
                                    <p:cond delay="0"/>
                                  </p:stCondLst>
                                  <p:childTnLst>
                                    <p:set>
                                      <p:cBhvr>
                                        <p:cTn id="31" dur="1" fill="hold">
                                          <p:stCondLst>
                                            <p:cond delay="0"/>
                                          </p:stCondLst>
                                        </p:cTn>
                                        <p:tgtEl>
                                          <p:spTgt spid="10">
                                            <p:graphicEl>
                                              <a:chart seriesIdx="-4" categoryIdx="4" bldStep="category"/>
                                            </p:graphicEl>
                                          </p:spTgt>
                                        </p:tgtEl>
                                        <p:attrNameLst>
                                          <p:attrName>style.visibility</p:attrName>
                                        </p:attrNameLst>
                                      </p:cBhvr>
                                      <p:to>
                                        <p:strVal val="visible"/>
                                      </p:to>
                                    </p:set>
                                    <p:animEffect transition="in" filter="wipe(down)">
                                      <p:cBhvr>
                                        <p:cTn id="32" dur="500"/>
                                        <p:tgtEl>
                                          <p:spTgt spid="10">
                                            <p:graphicEl>
                                              <a:chart seriesIdx="-4" categoryIdx="4" bldStep="category"/>
                                            </p:graphicEl>
                                          </p:spTgt>
                                        </p:tgtEl>
                                      </p:cBhvr>
                                    </p:animEffect>
                                  </p:childTnLst>
                                </p:cTn>
                              </p:par>
                            </p:childTnLst>
                          </p:cTn>
                        </p:par>
                        <p:par>
                          <p:cTn id="33" fill="hold">
                            <p:stCondLst>
                              <p:cond delay="3500"/>
                            </p:stCondLst>
                            <p:childTnLst>
                              <p:par>
                                <p:cTn id="34" presetID="22" presetClass="entr" presetSubtype="4" fill="hold" grpId="0" nodeType="afterEffect">
                                  <p:stCondLst>
                                    <p:cond delay="0"/>
                                  </p:stCondLst>
                                  <p:childTnLst>
                                    <p:set>
                                      <p:cBhvr>
                                        <p:cTn id="35" dur="1" fill="hold">
                                          <p:stCondLst>
                                            <p:cond delay="0"/>
                                          </p:stCondLst>
                                        </p:cTn>
                                        <p:tgtEl>
                                          <p:spTgt spid="10">
                                            <p:graphicEl>
                                              <a:chart seriesIdx="-4" categoryIdx="5" bldStep="category"/>
                                            </p:graphicEl>
                                          </p:spTgt>
                                        </p:tgtEl>
                                        <p:attrNameLst>
                                          <p:attrName>style.visibility</p:attrName>
                                        </p:attrNameLst>
                                      </p:cBhvr>
                                      <p:to>
                                        <p:strVal val="visible"/>
                                      </p:to>
                                    </p:set>
                                    <p:animEffect transition="in" filter="wipe(down)">
                                      <p:cBhvr>
                                        <p:cTn id="36" dur="500"/>
                                        <p:tgtEl>
                                          <p:spTgt spid="10">
                                            <p:graphicEl>
                                              <a:chart seriesIdx="-4" categoryIdx="5" bldStep="category"/>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Chart bld="category"/>
        </p:bldSub>
      </p:bldGraphic>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00DE7A-EE42-E65C-89B3-D2BCFBBFE1BB}"/>
              </a:ext>
            </a:extLst>
          </p:cNvPr>
          <p:cNvSpPr txBox="1"/>
          <p:nvPr/>
        </p:nvSpPr>
        <p:spPr>
          <a:xfrm>
            <a:off x="1015989" y="1659526"/>
            <a:ext cx="10134906" cy="3046988"/>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800" b="0" i="0" u="none" strike="noStrike" kern="0" cap="none" spc="0" normalizeH="0" baseline="0" noProof="0" dirty="0">
                <a:ln>
                  <a:noFill/>
                </a:ln>
                <a:solidFill>
                  <a:srgbClr val="FFFFFF"/>
                </a:solidFill>
                <a:effectLst/>
                <a:uLnTx/>
                <a:uFillTx/>
                <a:latin typeface="Poppins"/>
                <a:cs typeface="Arial"/>
                <a:sym typeface="Arial"/>
              </a:rPr>
              <a:t>In 2018, </a:t>
            </a:r>
            <a:r>
              <a:rPr kumimoji="0" lang="en-US" sz="3200" b="1" i="0" u="none" strike="noStrike" kern="0" cap="none" spc="0" normalizeH="0" baseline="0" noProof="0" dirty="0">
                <a:ln>
                  <a:noFill/>
                </a:ln>
                <a:solidFill>
                  <a:srgbClr val="FFC000"/>
                </a:solidFill>
                <a:effectLst/>
                <a:uLnTx/>
                <a:uFillTx/>
                <a:latin typeface="Poppins"/>
                <a:cs typeface="Arial"/>
                <a:sym typeface="Arial"/>
              </a:rPr>
              <a:t>a study </a:t>
            </a:r>
            <a:r>
              <a:rPr kumimoji="0" lang="en-US" sz="2800" b="0" i="0" u="none" strike="noStrike" kern="0" cap="none" spc="0" normalizeH="0" baseline="0" noProof="0" dirty="0">
                <a:ln>
                  <a:noFill/>
                </a:ln>
                <a:solidFill>
                  <a:srgbClr val="FFFFFF"/>
                </a:solidFill>
                <a:effectLst/>
                <a:uLnTx/>
                <a:uFillTx/>
                <a:latin typeface="Poppins"/>
                <a:cs typeface="Arial"/>
                <a:sym typeface="Arial"/>
              </a:rPr>
              <a:t>done by David </a:t>
            </a:r>
            <a:r>
              <a:rPr kumimoji="0" lang="en-US" sz="2800" b="0" i="0" u="none" strike="noStrike" kern="0" cap="none" spc="0" normalizeH="0" baseline="0" noProof="0" dirty="0" err="1">
                <a:ln>
                  <a:noFill/>
                </a:ln>
                <a:solidFill>
                  <a:srgbClr val="FFFFFF"/>
                </a:solidFill>
                <a:effectLst/>
                <a:uLnTx/>
                <a:uFillTx/>
                <a:latin typeface="Poppins"/>
                <a:cs typeface="Arial"/>
                <a:sym typeface="Arial"/>
              </a:rPr>
              <a:t>Servera</a:t>
            </a:r>
            <a:r>
              <a:rPr kumimoji="0" lang="en-US" sz="2800" b="0" i="0" u="none" strike="noStrike" kern="0" cap="none" spc="0" normalizeH="0" baseline="0" noProof="0" dirty="0">
                <a:ln>
                  <a:noFill/>
                </a:ln>
                <a:solidFill>
                  <a:srgbClr val="FFFFFF"/>
                </a:solidFill>
                <a:effectLst/>
                <a:uLnTx/>
                <a:uFillTx/>
                <a:latin typeface="Poppins"/>
                <a:cs typeface="Arial"/>
                <a:sym typeface="Arial"/>
              </a:rPr>
              <a:t>-Frances and Lidia Piqueras-Tomas </a:t>
            </a:r>
            <a:r>
              <a:rPr kumimoji="0" lang="en-US" sz="3200" b="1" i="0" u="none" strike="noStrike" kern="0" cap="none" spc="0" normalizeH="0" baseline="0" noProof="0" dirty="0">
                <a:ln>
                  <a:noFill/>
                </a:ln>
                <a:solidFill>
                  <a:srgbClr val="FFC000"/>
                </a:solidFill>
                <a:effectLst/>
                <a:uLnTx/>
                <a:uFillTx/>
                <a:latin typeface="Poppins"/>
                <a:cs typeface="Arial"/>
                <a:sym typeface="Arial"/>
              </a:rPr>
              <a:t>which surveyed 408 Spanish supermarket and hypermarket consumers </a:t>
            </a:r>
          </a:p>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endParaRPr kumimoji="0" lang="en-US" sz="3200" b="1" i="0" u="none" strike="noStrike" kern="0" cap="none" spc="0" normalizeH="0" baseline="0" noProof="0" dirty="0">
              <a:ln>
                <a:noFill/>
              </a:ln>
              <a:solidFill>
                <a:srgbClr val="FFC000"/>
              </a:solidFill>
              <a:effectLst/>
              <a:uLnTx/>
              <a:uFillTx/>
              <a:latin typeface="Poppins"/>
              <a:cs typeface="Arial"/>
              <a:sym typeface="Arial"/>
            </a:endParaRPr>
          </a:p>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800" b="0" i="0" u="none" strike="noStrike" kern="0" cap="none" spc="0" normalizeH="0" baseline="0" noProof="0" dirty="0">
                <a:ln>
                  <a:noFill/>
                </a:ln>
                <a:solidFill>
                  <a:srgbClr val="FFFFFF"/>
                </a:solidFill>
                <a:effectLst/>
                <a:uLnTx/>
                <a:uFillTx/>
                <a:latin typeface="Poppins"/>
                <a:cs typeface="Arial"/>
                <a:sym typeface="Arial"/>
              </a:rPr>
              <a:t>to estimate the </a:t>
            </a:r>
            <a:r>
              <a:rPr kumimoji="0" lang="en-US" sz="3200" b="1" i="0" u="none" strike="noStrike" kern="0" cap="none" spc="0" normalizeH="0" baseline="0" noProof="0" dirty="0">
                <a:ln>
                  <a:noFill/>
                </a:ln>
                <a:solidFill>
                  <a:srgbClr val="FFC000"/>
                </a:solidFill>
                <a:effectLst/>
                <a:uLnTx/>
                <a:uFillTx/>
                <a:latin typeface="Poppins"/>
                <a:cs typeface="Arial"/>
                <a:sym typeface="Arial"/>
              </a:rPr>
              <a:t>effects of CSR on consumer brand perception</a:t>
            </a:r>
            <a:r>
              <a:rPr kumimoji="0" lang="en-US" sz="2800" b="0" i="0" u="none" strike="noStrike" kern="0" cap="none" spc="0" normalizeH="0" baseline="0" noProof="0" dirty="0">
                <a:ln>
                  <a:noFill/>
                </a:ln>
                <a:solidFill>
                  <a:srgbClr val="FFFFFF"/>
                </a:solidFill>
                <a:effectLst/>
                <a:uLnTx/>
                <a:uFillTx/>
                <a:latin typeface="Poppins"/>
                <a:cs typeface="Arial"/>
                <a:sym typeface="Arial"/>
              </a:rPr>
              <a:t>, yielded the following results:</a:t>
            </a:r>
          </a:p>
        </p:txBody>
      </p:sp>
      <p:grpSp>
        <p:nvGrpSpPr>
          <p:cNvPr id="49" name="Group 48">
            <a:extLst>
              <a:ext uri="{FF2B5EF4-FFF2-40B4-BE49-F238E27FC236}">
                <a16:creationId xmlns:a16="http://schemas.microsoft.com/office/drawing/2014/main" id="{BF0900FE-27D8-C852-1F97-6F8F331BF073}"/>
              </a:ext>
            </a:extLst>
          </p:cNvPr>
          <p:cNvGrpSpPr/>
          <p:nvPr/>
        </p:nvGrpSpPr>
        <p:grpSpPr>
          <a:xfrm>
            <a:off x="0" y="5887126"/>
            <a:ext cx="12220940" cy="448162"/>
            <a:chOff x="0" y="5887126"/>
            <a:chExt cx="12220940" cy="448162"/>
          </a:xfrm>
        </p:grpSpPr>
        <p:sp>
          <p:nvSpPr>
            <p:cNvPr id="4" name="Rectangle 3">
              <a:extLst>
                <a:ext uri="{FF2B5EF4-FFF2-40B4-BE49-F238E27FC236}">
                  <a16:creationId xmlns:a16="http://schemas.microsoft.com/office/drawing/2014/main" id="{8B262E51-204C-078F-4C00-837FB92C8365}"/>
                </a:ext>
              </a:extLst>
            </p:cNvPr>
            <p:cNvSpPr/>
            <p:nvPr/>
          </p:nvSpPr>
          <p:spPr>
            <a:xfrm>
              <a:off x="0" y="5887126"/>
              <a:ext cx="12220940" cy="44816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5" name="TextBox 4">
              <a:extLst>
                <a:ext uri="{FF2B5EF4-FFF2-40B4-BE49-F238E27FC236}">
                  <a16:creationId xmlns:a16="http://schemas.microsoft.com/office/drawing/2014/main" id="{E3CF6FF6-2E4B-06CA-5F9F-3D79BB1D5395}"/>
                </a:ext>
              </a:extLst>
            </p:cNvPr>
            <p:cNvSpPr txBox="1"/>
            <p:nvPr/>
          </p:nvSpPr>
          <p:spPr>
            <a:xfrm>
              <a:off x="3902765" y="5923106"/>
              <a:ext cx="4386470"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rPr>
                <a:t>DATA SOURCE: </a:t>
              </a:r>
              <a:r>
                <a:rPr kumimoji="0" lang="en-US" sz="1100" b="1"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hlinkClick r:id="rId2"/>
                </a:rPr>
                <a:t>tandfonline.com</a:t>
              </a:r>
              <a:endParaRPr kumimoji="0" lang="en-ZA" sz="1100" b="0"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endParaRPr>
            </a:p>
          </p:txBody>
        </p:sp>
      </p:grpSp>
      <p:grpSp>
        <p:nvGrpSpPr>
          <p:cNvPr id="41" name="Group 40">
            <a:extLst>
              <a:ext uri="{FF2B5EF4-FFF2-40B4-BE49-F238E27FC236}">
                <a16:creationId xmlns:a16="http://schemas.microsoft.com/office/drawing/2014/main" id="{4DB4DEED-7B6E-1CDB-0EDF-A117C0E8D8AF}"/>
              </a:ext>
            </a:extLst>
          </p:cNvPr>
          <p:cNvGrpSpPr/>
          <p:nvPr/>
        </p:nvGrpSpPr>
        <p:grpSpPr>
          <a:xfrm>
            <a:off x="-27028" y="6203556"/>
            <a:ext cx="12220940" cy="654444"/>
            <a:chOff x="-27028" y="6203556"/>
            <a:chExt cx="12220940" cy="654444"/>
          </a:xfrm>
        </p:grpSpPr>
        <p:sp>
          <p:nvSpPr>
            <p:cNvPr id="42" name="Rectangle 41">
              <a:extLst>
                <a:ext uri="{FF2B5EF4-FFF2-40B4-BE49-F238E27FC236}">
                  <a16:creationId xmlns:a16="http://schemas.microsoft.com/office/drawing/2014/main" id="{B01219C3-1FA0-F933-CCC9-F439EFB1967D}"/>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43" name="Group 42">
              <a:extLst>
                <a:ext uri="{FF2B5EF4-FFF2-40B4-BE49-F238E27FC236}">
                  <a16:creationId xmlns:a16="http://schemas.microsoft.com/office/drawing/2014/main" id="{2E13CFAE-A592-834F-CA23-88626AED3F15}"/>
                </a:ext>
              </a:extLst>
            </p:cNvPr>
            <p:cNvGrpSpPr/>
            <p:nvPr/>
          </p:nvGrpSpPr>
          <p:grpSpPr>
            <a:xfrm>
              <a:off x="-27028" y="6203556"/>
              <a:ext cx="12220940" cy="502558"/>
              <a:chOff x="-27028" y="6203556"/>
              <a:chExt cx="12220940" cy="502558"/>
            </a:xfrm>
          </p:grpSpPr>
          <p:pic>
            <p:nvPicPr>
              <p:cNvPr id="44" name="Graphic 43">
                <a:extLst>
                  <a:ext uri="{FF2B5EF4-FFF2-40B4-BE49-F238E27FC236}">
                    <a16:creationId xmlns:a16="http://schemas.microsoft.com/office/drawing/2014/main" id="{3FFB8620-47EF-BA05-FFC3-6AFF66DF60C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45" name="TextBox 44">
                <a:extLst>
                  <a:ext uri="{FF2B5EF4-FFF2-40B4-BE49-F238E27FC236}">
                    <a16:creationId xmlns:a16="http://schemas.microsoft.com/office/drawing/2014/main" id="{F4865E6C-9CC9-525D-7E3C-E1557DB8B82A}"/>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Tree>
    <p:extLst>
      <p:ext uri="{BB962C8B-B14F-4D97-AF65-F5344CB8AC3E}">
        <p14:creationId xmlns:p14="http://schemas.microsoft.com/office/powerpoint/2010/main" val="817910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9"/>
                                        </p:tgtEl>
                                        <p:attrNameLst>
                                          <p:attrName>style.visibility</p:attrName>
                                        </p:attrNameLst>
                                      </p:cBhvr>
                                      <p:to>
                                        <p:strVal val="visible"/>
                                      </p:to>
                                    </p:set>
                                    <p:anim calcmode="lin" valueType="num">
                                      <p:cBhvr additive="base">
                                        <p:cTn id="12" dur="500" fill="hold"/>
                                        <p:tgtEl>
                                          <p:spTgt spid="49"/>
                                        </p:tgtEl>
                                        <p:attrNameLst>
                                          <p:attrName>ppt_x</p:attrName>
                                        </p:attrNameLst>
                                      </p:cBhvr>
                                      <p:tavLst>
                                        <p:tav tm="0">
                                          <p:val>
                                            <p:strVal val="#ppt_x"/>
                                          </p:val>
                                        </p:tav>
                                        <p:tav tm="100000">
                                          <p:val>
                                            <p:strVal val="#ppt_x"/>
                                          </p:val>
                                        </p:tav>
                                      </p:tavLst>
                                    </p:anim>
                                    <p:anim calcmode="lin" valueType="num">
                                      <p:cBhvr additive="base">
                                        <p:cTn id="13" dur="500" fill="hold"/>
                                        <p:tgtEl>
                                          <p:spTgt spid="49"/>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2">
                                            <p:txEl>
                                              <p:pRg st="0" end="0"/>
                                            </p:txEl>
                                          </p:spTgt>
                                        </p:tgtEl>
                                        <p:attrNameLst>
                                          <p:attrName>style.visibility</p:attrName>
                                        </p:attrNameLst>
                                      </p:cBhvr>
                                      <p:to>
                                        <p:strVal val="visible"/>
                                      </p:to>
                                    </p:set>
                                    <p:animEffect transition="in" filter="wipe(down)">
                                      <p:cBhvr>
                                        <p:cTn id="18" dur="500"/>
                                        <p:tgtEl>
                                          <p:spTgt spid="2">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wipe(down)">
                                      <p:cBhvr>
                                        <p:cTn id="23"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9E33AB-FB2C-AC06-866D-66509477D370}"/>
            </a:ext>
          </a:extLst>
        </p:cNvPr>
        <p:cNvGrpSpPr/>
        <p:nvPr/>
      </p:nvGrpSpPr>
      <p:grpSpPr>
        <a:xfrm>
          <a:off x="0" y="0"/>
          <a:ext cx="0" cy="0"/>
          <a:chOff x="0" y="0"/>
          <a:chExt cx="0" cy="0"/>
        </a:xfrm>
      </p:grpSpPr>
      <p:grpSp>
        <p:nvGrpSpPr>
          <p:cNvPr id="49" name="Group 48">
            <a:extLst>
              <a:ext uri="{FF2B5EF4-FFF2-40B4-BE49-F238E27FC236}">
                <a16:creationId xmlns:a16="http://schemas.microsoft.com/office/drawing/2014/main" id="{858D1E73-A086-76F4-D8E2-EC4F7889576D}"/>
              </a:ext>
            </a:extLst>
          </p:cNvPr>
          <p:cNvGrpSpPr/>
          <p:nvPr/>
        </p:nvGrpSpPr>
        <p:grpSpPr>
          <a:xfrm>
            <a:off x="0" y="5887126"/>
            <a:ext cx="12220940" cy="448162"/>
            <a:chOff x="0" y="5887126"/>
            <a:chExt cx="12220940" cy="448162"/>
          </a:xfrm>
        </p:grpSpPr>
        <p:sp>
          <p:nvSpPr>
            <p:cNvPr id="4" name="Rectangle 3">
              <a:extLst>
                <a:ext uri="{FF2B5EF4-FFF2-40B4-BE49-F238E27FC236}">
                  <a16:creationId xmlns:a16="http://schemas.microsoft.com/office/drawing/2014/main" id="{30F67A60-12E3-C1D7-5A77-D17FC3FB55EB}"/>
                </a:ext>
              </a:extLst>
            </p:cNvPr>
            <p:cNvSpPr/>
            <p:nvPr/>
          </p:nvSpPr>
          <p:spPr>
            <a:xfrm>
              <a:off x="0" y="5887126"/>
              <a:ext cx="12220940" cy="44816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5" name="TextBox 4">
              <a:extLst>
                <a:ext uri="{FF2B5EF4-FFF2-40B4-BE49-F238E27FC236}">
                  <a16:creationId xmlns:a16="http://schemas.microsoft.com/office/drawing/2014/main" id="{E3F55B4C-3C9A-44C1-8115-A5EA8133B24E}"/>
                </a:ext>
              </a:extLst>
            </p:cNvPr>
            <p:cNvSpPr txBox="1"/>
            <p:nvPr/>
          </p:nvSpPr>
          <p:spPr>
            <a:xfrm>
              <a:off x="3902765" y="5923106"/>
              <a:ext cx="4386470"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rPr>
                <a:t>DATA SOURCE: </a:t>
              </a:r>
              <a:r>
                <a:rPr kumimoji="0" lang="en-US" sz="1100" b="1"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hlinkClick r:id="rId2"/>
                </a:rPr>
                <a:t>tandfonline.com</a:t>
              </a:r>
              <a:endParaRPr kumimoji="0" lang="en-ZA" sz="1100" b="0"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endParaRPr>
            </a:p>
          </p:txBody>
        </p:sp>
      </p:grpSp>
      <p:grpSp>
        <p:nvGrpSpPr>
          <p:cNvPr id="3" name="Group 2">
            <a:extLst>
              <a:ext uri="{FF2B5EF4-FFF2-40B4-BE49-F238E27FC236}">
                <a16:creationId xmlns:a16="http://schemas.microsoft.com/office/drawing/2014/main" id="{CFE13F8F-FC57-DF94-D7B1-3E8AC8D17D7C}"/>
              </a:ext>
            </a:extLst>
          </p:cNvPr>
          <p:cNvGrpSpPr>
            <a:grpSpLocks noChangeAspect="1"/>
          </p:cNvGrpSpPr>
          <p:nvPr/>
        </p:nvGrpSpPr>
        <p:grpSpPr>
          <a:xfrm>
            <a:off x="1250030" y="380210"/>
            <a:ext cx="9691939" cy="5355030"/>
            <a:chOff x="707792" y="301316"/>
            <a:chExt cx="10776416" cy="5954230"/>
          </a:xfrm>
        </p:grpSpPr>
        <p:sp>
          <p:nvSpPr>
            <p:cNvPr id="6" name="Oval 5">
              <a:extLst>
                <a:ext uri="{FF2B5EF4-FFF2-40B4-BE49-F238E27FC236}">
                  <a16:creationId xmlns:a16="http://schemas.microsoft.com/office/drawing/2014/main" id="{58DB83B3-864E-986B-294B-A4B057D04AE3}"/>
                </a:ext>
              </a:extLst>
            </p:cNvPr>
            <p:cNvSpPr/>
            <p:nvPr/>
          </p:nvSpPr>
          <p:spPr>
            <a:xfrm>
              <a:off x="707792" y="2904763"/>
              <a:ext cx="2000684" cy="1048473"/>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9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7" name="Oval 6">
              <a:extLst>
                <a:ext uri="{FF2B5EF4-FFF2-40B4-BE49-F238E27FC236}">
                  <a16:creationId xmlns:a16="http://schemas.microsoft.com/office/drawing/2014/main" id="{A391106C-DE63-4070-19F2-A9E34E351802}"/>
                </a:ext>
              </a:extLst>
            </p:cNvPr>
            <p:cNvSpPr/>
            <p:nvPr/>
          </p:nvSpPr>
          <p:spPr>
            <a:xfrm>
              <a:off x="5095658" y="2904763"/>
              <a:ext cx="2000684" cy="1048473"/>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9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8" name="Oval 7">
              <a:extLst>
                <a:ext uri="{FF2B5EF4-FFF2-40B4-BE49-F238E27FC236}">
                  <a16:creationId xmlns:a16="http://schemas.microsoft.com/office/drawing/2014/main" id="{A73FC995-7628-E0F8-C6EA-73624DA49EFC}"/>
                </a:ext>
              </a:extLst>
            </p:cNvPr>
            <p:cNvSpPr/>
            <p:nvPr/>
          </p:nvSpPr>
          <p:spPr>
            <a:xfrm>
              <a:off x="9483524" y="2904763"/>
              <a:ext cx="2000684" cy="1048473"/>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9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9" name="Oval 8">
              <a:extLst>
                <a:ext uri="{FF2B5EF4-FFF2-40B4-BE49-F238E27FC236}">
                  <a16:creationId xmlns:a16="http://schemas.microsoft.com/office/drawing/2014/main" id="{18EC522C-5BCC-4F2E-7312-9D3CD51AE60F}"/>
                </a:ext>
              </a:extLst>
            </p:cNvPr>
            <p:cNvSpPr/>
            <p:nvPr/>
          </p:nvSpPr>
          <p:spPr>
            <a:xfrm>
              <a:off x="5095658" y="679723"/>
              <a:ext cx="2000684" cy="1048473"/>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9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10" name="Oval 9">
              <a:extLst>
                <a:ext uri="{FF2B5EF4-FFF2-40B4-BE49-F238E27FC236}">
                  <a16:creationId xmlns:a16="http://schemas.microsoft.com/office/drawing/2014/main" id="{6A1E5FCB-2FC2-6017-6EB6-30CDB196B6BB}"/>
                </a:ext>
              </a:extLst>
            </p:cNvPr>
            <p:cNvSpPr/>
            <p:nvPr/>
          </p:nvSpPr>
          <p:spPr>
            <a:xfrm>
              <a:off x="5095658" y="4825003"/>
              <a:ext cx="2000684" cy="1048473"/>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9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11" name="Oval 10">
              <a:extLst>
                <a:ext uri="{FF2B5EF4-FFF2-40B4-BE49-F238E27FC236}">
                  <a16:creationId xmlns:a16="http://schemas.microsoft.com/office/drawing/2014/main" id="{B7079DAA-2DB3-2FE5-BF85-641117A6D660}"/>
                </a:ext>
              </a:extLst>
            </p:cNvPr>
            <p:cNvSpPr/>
            <p:nvPr/>
          </p:nvSpPr>
          <p:spPr>
            <a:xfrm>
              <a:off x="2094632" y="679723"/>
              <a:ext cx="2000684" cy="1048473"/>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900" b="0" i="0" u="none" strike="noStrike" kern="0" cap="none" spc="0" normalizeH="0" baseline="0" noProof="0">
                <a:ln>
                  <a:noFill/>
                </a:ln>
                <a:solidFill>
                  <a:srgbClr val="FFFFFF"/>
                </a:solidFill>
                <a:effectLst/>
                <a:uLnTx/>
                <a:uFillTx/>
                <a:latin typeface="Poppins"/>
                <a:ea typeface="+mn-ea"/>
                <a:cs typeface="+mn-cs"/>
                <a:sym typeface="Arial"/>
              </a:endParaRPr>
            </a:p>
          </p:txBody>
        </p:sp>
        <p:cxnSp>
          <p:nvCxnSpPr>
            <p:cNvPr id="12" name="Straight Arrow Connector 11">
              <a:extLst>
                <a:ext uri="{FF2B5EF4-FFF2-40B4-BE49-F238E27FC236}">
                  <a16:creationId xmlns:a16="http://schemas.microsoft.com/office/drawing/2014/main" id="{B743E4CF-0926-FF91-950F-EAF12388DF70}"/>
                </a:ext>
              </a:extLst>
            </p:cNvPr>
            <p:cNvCxnSpPr>
              <a:stCxn id="6" idx="0"/>
              <a:endCxn id="11" idx="3"/>
            </p:cNvCxnSpPr>
            <p:nvPr/>
          </p:nvCxnSpPr>
          <p:spPr>
            <a:xfrm flipV="1">
              <a:off x="1708134" y="1574651"/>
              <a:ext cx="679491" cy="1330112"/>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93C98A37-A83B-9B76-11E0-497263B0FD31}"/>
                </a:ext>
              </a:extLst>
            </p:cNvPr>
            <p:cNvCxnSpPr>
              <a:cxnSpLocks/>
            </p:cNvCxnSpPr>
            <p:nvPr/>
          </p:nvCxnSpPr>
          <p:spPr>
            <a:xfrm>
              <a:off x="6096000" y="1728196"/>
              <a:ext cx="0" cy="1176567"/>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B72FA9C8-777C-9253-FC9C-B3E05D0EA3BE}"/>
                </a:ext>
              </a:extLst>
            </p:cNvPr>
            <p:cNvCxnSpPr>
              <a:cxnSpLocks/>
              <a:stCxn id="7" idx="4"/>
              <a:endCxn id="10" idx="0"/>
            </p:cNvCxnSpPr>
            <p:nvPr/>
          </p:nvCxnSpPr>
          <p:spPr>
            <a:xfrm>
              <a:off x="6096001" y="3953237"/>
              <a:ext cx="0" cy="871767"/>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B0ABDD3C-8FF0-0695-1980-FB1C6F31F21C}"/>
                </a:ext>
              </a:extLst>
            </p:cNvPr>
            <p:cNvCxnSpPr>
              <a:cxnSpLocks/>
              <a:stCxn id="9" idx="6"/>
              <a:endCxn id="8" idx="1"/>
            </p:cNvCxnSpPr>
            <p:nvPr/>
          </p:nvCxnSpPr>
          <p:spPr>
            <a:xfrm>
              <a:off x="7096342" y="1203960"/>
              <a:ext cx="2680175" cy="1854348"/>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CC860EB-1691-C12D-02EC-9D8F5CD0B078}"/>
                </a:ext>
              </a:extLst>
            </p:cNvPr>
            <p:cNvCxnSpPr>
              <a:cxnSpLocks/>
              <a:stCxn id="10" idx="7"/>
              <a:endCxn id="8" idx="3"/>
            </p:cNvCxnSpPr>
            <p:nvPr/>
          </p:nvCxnSpPr>
          <p:spPr>
            <a:xfrm flipV="1">
              <a:off x="6803349" y="3799691"/>
              <a:ext cx="2973168" cy="1178857"/>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32643DC-0A48-F74E-FA2D-42229B148CC4}"/>
                </a:ext>
              </a:extLst>
            </p:cNvPr>
            <p:cNvCxnSpPr>
              <a:cxnSpLocks/>
              <a:stCxn id="6" idx="6"/>
              <a:endCxn id="7" idx="2"/>
            </p:cNvCxnSpPr>
            <p:nvPr/>
          </p:nvCxnSpPr>
          <p:spPr>
            <a:xfrm>
              <a:off x="2708476" y="3429000"/>
              <a:ext cx="2387182" cy="0"/>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06FF26D0-3C4F-1A7E-E587-35A25183DA63}"/>
                </a:ext>
              </a:extLst>
            </p:cNvPr>
            <p:cNvCxnSpPr>
              <a:cxnSpLocks/>
            </p:cNvCxnSpPr>
            <p:nvPr/>
          </p:nvCxnSpPr>
          <p:spPr>
            <a:xfrm>
              <a:off x="7096342" y="3429000"/>
              <a:ext cx="2387182" cy="0"/>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A9371227-55DD-CEFF-02A6-AEECF819D4BA}"/>
                </a:ext>
              </a:extLst>
            </p:cNvPr>
            <p:cNvCxnSpPr>
              <a:cxnSpLocks/>
              <a:stCxn id="11" idx="5"/>
              <a:endCxn id="7" idx="1"/>
            </p:cNvCxnSpPr>
            <p:nvPr/>
          </p:nvCxnSpPr>
          <p:spPr>
            <a:xfrm>
              <a:off x="3802323" y="1574651"/>
              <a:ext cx="1586328" cy="1483657"/>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FDA4947B-7BD8-02F6-F5F4-401EF457E2BE}"/>
                </a:ext>
              </a:extLst>
            </p:cNvPr>
            <p:cNvCxnSpPr>
              <a:cxnSpLocks/>
              <a:stCxn id="11" idx="6"/>
              <a:endCxn id="9" idx="2"/>
            </p:cNvCxnSpPr>
            <p:nvPr/>
          </p:nvCxnSpPr>
          <p:spPr>
            <a:xfrm>
              <a:off x="4095316" y="1203960"/>
              <a:ext cx="1000342" cy="0"/>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D59B2899-B36B-48D5-4D91-959C215265E3}"/>
                </a:ext>
              </a:extLst>
            </p:cNvPr>
            <p:cNvSpPr txBox="1"/>
            <p:nvPr/>
          </p:nvSpPr>
          <p:spPr>
            <a:xfrm>
              <a:off x="2552025" y="1050070"/>
              <a:ext cx="1085898"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00" b="0" i="0" u="none" strike="noStrike" kern="0" cap="none" spc="0" normalizeH="0" baseline="0" noProof="0" dirty="0">
                  <a:ln>
                    <a:noFill/>
                  </a:ln>
                  <a:solidFill>
                    <a:srgbClr val="FFFFFF"/>
                  </a:solidFill>
                  <a:effectLst/>
                  <a:uLnTx/>
                  <a:uFillTx/>
                  <a:latin typeface="Poppins"/>
                  <a:cs typeface="Arial"/>
                  <a:sym typeface="Arial"/>
                </a:rPr>
                <a:t>TRUST</a:t>
              </a:r>
            </a:p>
          </p:txBody>
        </p:sp>
        <p:sp>
          <p:nvSpPr>
            <p:cNvPr id="22" name="TextBox 21">
              <a:extLst>
                <a:ext uri="{FF2B5EF4-FFF2-40B4-BE49-F238E27FC236}">
                  <a16:creationId xmlns:a16="http://schemas.microsoft.com/office/drawing/2014/main" id="{011D7FE9-0273-6F6F-C28C-96067183C9F4}"/>
                </a:ext>
              </a:extLst>
            </p:cNvPr>
            <p:cNvSpPr txBox="1"/>
            <p:nvPr/>
          </p:nvSpPr>
          <p:spPr>
            <a:xfrm>
              <a:off x="5344160" y="1050070"/>
              <a:ext cx="150368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00" b="0" i="0" u="none" strike="noStrike" kern="0" cap="none" spc="0" normalizeH="0" baseline="0" noProof="0" dirty="0">
                  <a:ln>
                    <a:noFill/>
                  </a:ln>
                  <a:solidFill>
                    <a:srgbClr val="FFFFFF"/>
                  </a:solidFill>
                  <a:effectLst/>
                  <a:uLnTx/>
                  <a:uFillTx/>
                  <a:latin typeface="Poppins"/>
                  <a:cs typeface="Arial"/>
                  <a:sym typeface="Arial"/>
                </a:rPr>
                <a:t>COMMITMENT</a:t>
              </a:r>
            </a:p>
          </p:txBody>
        </p:sp>
        <p:sp>
          <p:nvSpPr>
            <p:cNvPr id="23" name="TextBox 22">
              <a:extLst>
                <a:ext uri="{FF2B5EF4-FFF2-40B4-BE49-F238E27FC236}">
                  <a16:creationId xmlns:a16="http://schemas.microsoft.com/office/drawing/2014/main" id="{7CC66406-0722-2E2D-C8CB-E3014460A4C1}"/>
                </a:ext>
              </a:extLst>
            </p:cNvPr>
            <p:cNvSpPr txBox="1"/>
            <p:nvPr/>
          </p:nvSpPr>
          <p:spPr>
            <a:xfrm>
              <a:off x="5427266" y="3199239"/>
              <a:ext cx="1337466" cy="523220"/>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00" b="0" i="0" u="none" strike="noStrike" kern="0" cap="none" spc="0" normalizeH="0" baseline="0" noProof="0" dirty="0">
                  <a:ln>
                    <a:noFill/>
                  </a:ln>
                  <a:solidFill>
                    <a:srgbClr val="FFFFFF"/>
                  </a:solidFill>
                  <a:effectLst/>
                  <a:uLnTx/>
                  <a:uFillTx/>
                  <a:latin typeface="Poppins"/>
                  <a:cs typeface="Arial"/>
                  <a:sym typeface="Arial"/>
                </a:rPr>
                <a:t>PERCEIVED VALUE</a:t>
              </a:r>
            </a:p>
          </p:txBody>
        </p:sp>
        <p:sp>
          <p:nvSpPr>
            <p:cNvPr id="24" name="TextBox 23">
              <a:extLst>
                <a:ext uri="{FF2B5EF4-FFF2-40B4-BE49-F238E27FC236}">
                  <a16:creationId xmlns:a16="http://schemas.microsoft.com/office/drawing/2014/main" id="{4018CC2B-474E-05AA-C3DA-9532491657AC}"/>
                </a:ext>
              </a:extLst>
            </p:cNvPr>
            <p:cNvSpPr txBox="1"/>
            <p:nvPr/>
          </p:nvSpPr>
          <p:spPr>
            <a:xfrm>
              <a:off x="5374640" y="5198942"/>
              <a:ext cx="144272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00" b="0" i="0" u="none" strike="noStrike" kern="0" cap="none" spc="0" normalizeH="0" baseline="0" noProof="0" dirty="0">
                  <a:ln>
                    <a:noFill/>
                  </a:ln>
                  <a:solidFill>
                    <a:srgbClr val="FFFFFF"/>
                  </a:solidFill>
                  <a:effectLst/>
                  <a:uLnTx/>
                  <a:uFillTx/>
                  <a:latin typeface="Poppins"/>
                  <a:cs typeface="Arial"/>
                  <a:sym typeface="Arial"/>
                </a:rPr>
                <a:t>SATISFACTION</a:t>
              </a:r>
            </a:p>
          </p:txBody>
        </p:sp>
        <p:sp>
          <p:nvSpPr>
            <p:cNvPr id="25" name="TextBox 24">
              <a:extLst>
                <a:ext uri="{FF2B5EF4-FFF2-40B4-BE49-F238E27FC236}">
                  <a16:creationId xmlns:a16="http://schemas.microsoft.com/office/drawing/2014/main" id="{D670254F-82E9-CC91-FC41-C705B0A94630}"/>
                </a:ext>
              </a:extLst>
            </p:cNvPr>
            <p:cNvSpPr txBox="1"/>
            <p:nvPr/>
          </p:nvSpPr>
          <p:spPr>
            <a:xfrm>
              <a:off x="986774" y="3149060"/>
              <a:ext cx="1442720" cy="523220"/>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endParaRPr kumimoji="0" lang="en-US" sz="1000" b="0" i="0" u="none" strike="noStrike" kern="0" cap="none" spc="0" normalizeH="0" baseline="0" noProof="0" dirty="0">
                <a:ln>
                  <a:noFill/>
                </a:ln>
                <a:solidFill>
                  <a:srgbClr val="FFFFFF"/>
                </a:solidFill>
                <a:effectLst/>
                <a:uLnTx/>
                <a:uFillTx/>
                <a:latin typeface="Poppins"/>
                <a:cs typeface="Arial"/>
                <a:sym typeface="Arial"/>
              </a:endParaRPr>
            </a:p>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00" b="0" i="0" u="none" strike="noStrike" kern="0" cap="none" spc="0" normalizeH="0" baseline="0" noProof="0" dirty="0">
                  <a:ln>
                    <a:noFill/>
                  </a:ln>
                  <a:solidFill>
                    <a:srgbClr val="FFFFFF"/>
                  </a:solidFill>
                  <a:effectLst/>
                  <a:uLnTx/>
                  <a:uFillTx/>
                  <a:latin typeface="Poppins"/>
                  <a:cs typeface="Arial"/>
                  <a:sym typeface="Arial"/>
                </a:rPr>
                <a:t>CSR CUSTOMERS</a:t>
              </a:r>
            </a:p>
          </p:txBody>
        </p:sp>
        <p:sp>
          <p:nvSpPr>
            <p:cNvPr id="26" name="TextBox 25">
              <a:extLst>
                <a:ext uri="{FF2B5EF4-FFF2-40B4-BE49-F238E27FC236}">
                  <a16:creationId xmlns:a16="http://schemas.microsoft.com/office/drawing/2014/main" id="{DBD2B33E-E2F0-ED6C-CFF4-463E84A67A2B}"/>
                </a:ext>
              </a:extLst>
            </p:cNvPr>
            <p:cNvSpPr txBox="1"/>
            <p:nvPr/>
          </p:nvSpPr>
          <p:spPr>
            <a:xfrm>
              <a:off x="9762506" y="3306960"/>
              <a:ext cx="144272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00" b="0" i="0" u="none" strike="noStrike" kern="0" cap="none" spc="0" normalizeH="0" baseline="0" noProof="0" dirty="0">
                  <a:ln>
                    <a:noFill/>
                  </a:ln>
                  <a:solidFill>
                    <a:srgbClr val="FFFFFF"/>
                  </a:solidFill>
                  <a:effectLst/>
                  <a:uLnTx/>
                  <a:uFillTx/>
                  <a:latin typeface="Poppins"/>
                  <a:cs typeface="Arial"/>
                  <a:sym typeface="Arial"/>
                </a:rPr>
                <a:t>LOYALTY </a:t>
              </a:r>
            </a:p>
          </p:txBody>
        </p:sp>
        <p:sp>
          <p:nvSpPr>
            <p:cNvPr id="27" name="TextBox 26">
              <a:extLst>
                <a:ext uri="{FF2B5EF4-FFF2-40B4-BE49-F238E27FC236}">
                  <a16:creationId xmlns:a16="http://schemas.microsoft.com/office/drawing/2014/main" id="{D6A7F1A4-1D80-4D85-5289-D116DD2F4819}"/>
                </a:ext>
              </a:extLst>
            </p:cNvPr>
            <p:cNvSpPr txBox="1"/>
            <p:nvPr/>
          </p:nvSpPr>
          <p:spPr>
            <a:xfrm rot="17898351">
              <a:off x="1356345" y="2085818"/>
              <a:ext cx="981106"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0" u="none" strike="noStrike" kern="0" cap="none" spc="0" normalizeH="0" baseline="0" noProof="0" dirty="0">
                  <a:ln>
                    <a:noFill/>
                  </a:ln>
                  <a:solidFill>
                    <a:srgbClr val="FFFFFF"/>
                  </a:solidFill>
                  <a:effectLst/>
                  <a:uLnTx/>
                  <a:uFillTx/>
                  <a:latin typeface="Poppins"/>
                  <a:cs typeface="Arial"/>
                  <a:sym typeface="Arial"/>
                </a:rPr>
                <a:t>0.32</a:t>
              </a:r>
            </a:p>
          </p:txBody>
        </p:sp>
        <p:sp>
          <p:nvSpPr>
            <p:cNvPr id="28" name="TextBox 27">
              <a:extLst>
                <a:ext uri="{FF2B5EF4-FFF2-40B4-BE49-F238E27FC236}">
                  <a16:creationId xmlns:a16="http://schemas.microsoft.com/office/drawing/2014/main" id="{ACF05764-2CDB-4752-C2B4-61C3538EC433}"/>
                </a:ext>
              </a:extLst>
            </p:cNvPr>
            <p:cNvSpPr txBox="1"/>
            <p:nvPr/>
          </p:nvSpPr>
          <p:spPr>
            <a:xfrm>
              <a:off x="4258262" y="927640"/>
              <a:ext cx="588894"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0" u="none" strike="noStrike" kern="0" cap="none" spc="0" normalizeH="0" baseline="0" noProof="0" dirty="0">
                  <a:ln>
                    <a:noFill/>
                  </a:ln>
                  <a:solidFill>
                    <a:srgbClr val="FFFFFF"/>
                  </a:solidFill>
                  <a:effectLst/>
                  <a:uLnTx/>
                  <a:uFillTx/>
                  <a:latin typeface="Poppins"/>
                  <a:cs typeface="Arial"/>
                  <a:sym typeface="Arial"/>
                </a:rPr>
                <a:t>0.55</a:t>
              </a:r>
            </a:p>
          </p:txBody>
        </p:sp>
        <p:sp>
          <p:nvSpPr>
            <p:cNvPr id="29" name="TextBox 28">
              <a:extLst>
                <a:ext uri="{FF2B5EF4-FFF2-40B4-BE49-F238E27FC236}">
                  <a16:creationId xmlns:a16="http://schemas.microsoft.com/office/drawing/2014/main" id="{B16116AB-5307-88B4-09E3-B5FEEE50E7C5}"/>
                </a:ext>
              </a:extLst>
            </p:cNvPr>
            <p:cNvSpPr txBox="1"/>
            <p:nvPr/>
          </p:nvSpPr>
          <p:spPr>
            <a:xfrm rot="2558904">
              <a:off x="3945608" y="2040564"/>
              <a:ext cx="144272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0" u="none" strike="noStrike" kern="0" cap="none" spc="0" normalizeH="0" baseline="0" noProof="0" dirty="0">
                  <a:ln>
                    <a:noFill/>
                  </a:ln>
                  <a:solidFill>
                    <a:srgbClr val="FFFFFF"/>
                  </a:solidFill>
                  <a:effectLst/>
                  <a:uLnTx/>
                  <a:uFillTx/>
                  <a:latin typeface="Poppins"/>
                  <a:cs typeface="Arial"/>
                  <a:sym typeface="Arial"/>
                </a:rPr>
                <a:t>0.39</a:t>
              </a:r>
            </a:p>
          </p:txBody>
        </p:sp>
        <p:sp>
          <p:nvSpPr>
            <p:cNvPr id="30" name="TextBox 29">
              <a:extLst>
                <a:ext uri="{FF2B5EF4-FFF2-40B4-BE49-F238E27FC236}">
                  <a16:creationId xmlns:a16="http://schemas.microsoft.com/office/drawing/2014/main" id="{667C6E04-51E3-760D-BAEA-FC3017BC3BD9}"/>
                </a:ext>
              </a:extLst>
            </p:cNvPr>
            <p:cNvSpPr txBox="1"/>
            <p:nvPr/>
          </p:nvSpPr>
          <p:spPr>
            <a:xfrm>
              <a:off x="2916563" y="3102893"/>
              <a:ext cx="144272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0" u="none" strike="noStrike" kern="0" cap="none" spc="0" normalizeH="0" baseline="0" noProof="0" dirty="0">
                  <a:ln>
                    <a:noFill/>
                  </a:ln>
                  <a:solidFill>
                    <a:srgbClr val="FFFFFF"/>
                  </a:solidFill>
                  <a:effectLst/>
                  <a:uLnTx/>
                  <a:uFillTx/>
                  <a:latin typeface="Poppins"/>
                  <a:cs typeface="Arial"/>
                  <a:sym typeface="Arial"/>
                </a:rPr>
                <a:t>0.16</a:t>
              </a:r>
            </a:p>
          </p:txBody>
        </p:sp>
        <p:sp>
          <p:nvSpPr>
            <p:cNvPr id="31" name="TextBox 30">
              <a:extLst>
                <a:ext uri="{FF2B5EF4-FFF2-40B4-BE49-F238E27FC236}">
                  <a16:creationId xmlns:a16="http://schemas.microsoft.com/office/drawing/2014/main" id="{7503FA32-127E-40BF-E52D-684028379577}"/>
                </a:ext>
              </a:extLst>
            </p:cNvPr>
            <p:cNvSpPr txBox="1"/>
            <p:nvPr/>
          </p:nvSpPr>
          <p:spPr>
            <a:xfrm>
              <a:off x="7460085" y="3102893"/>
              <a:ext cx="144272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0" u="none" strike="noStrike" kern="0" cap="none" spc="0" normalizeH="0" baseline="0" noProof="0" dirty="0">
                  <a:ln>
                    <a:noFill/>
                  </a:ln>
                  <a:solidFill>
                    <a:srgbClr val="FFFFFF"/>
                  </a:solidFill>
                  <a:effectLst/>
                  <a:uLnTx/>
                  <a:uFillTx/>
                  <a:latin typeface="Poppins"/>
                  <a:cs typeface="Arial"/>
                  <a:sym typeface="Arial"/>
                </a:rPr>
                <a:t>0.21</a:t>
              </a:r>
            </a:p>
          </p:txBody>
        </p:sp>
        <p:sp>
          <p:nvSpPr>
            <p:cNvPr id="32" name="TextBox 31">
              <a:extLst>
                <a:ext uri="{FF2B5EF4-FFF2-40B4-BE49-F238E27FC236}">
                  <a16:creationId xmlns:a16="http://schemas.microsoft.com/office/drawing/2014/main" id="{5FAB5388-97AE-C8F2-5552-D4BC22B0DCA5}"/>
                </a:ext>
              </a:extLst>
            </p:cNvPr>
            <p:cNvSpPr txBox="1"/>
            <p:nvPr/>
          </p:nvSpPr>
          <p:spPr>
            <a:xfrm rot="20322774">
              <a:off x="7354662" y="4151709"/>
              <a:ext cx="144272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0" u="none" strike="noStrike" kern="0" cap="none" spc="0" normalizeH="0" baseline="0" noProof="0" dirty="0">
                  <a:ln>
                    <a:noFill/>
                  </a:ln>
                  <a:solidFill>
                    <a:srgbClr val="FFFFFF"/>
                  </a:solidFill>
                  <a:effectLst/>
                  <a:uLnTx/>
                  <a:uFillTx/>
                  <a:latin typeface="Poppins"/>
                  <a:cs typeface="Arial"/>
                  <a:sym typeface="Arial"/>
                </a:rPr>
                <a:t>0.38</a:t>
              </a:r>
            </a:p>
          </p:txBody>
        </p:sp>
        <p:sp>
          <p:nvSpPr>
            <p:cNvPr id="33" name="TextBox 32">
              <a:extLst>
                <a:ext uri="{FF2B5EF4-FFF2-40B4-BE49-F238E27FC236}">
                  <a16:creationId xmlns:a16="http://schemas.microsoft.com/office/drawing/2014/main" id="{7C002B70-6A99-4561-99E0-05857C08F9CB}"/>
                </a:ext>
              </a:extLst>
            </p:cNvPr>
            <p:cNvSpPr txBox="1"/>
            <p:nvPr/>
          </p:nvSpPr>
          <p:spPr>
            <a:xfrm rot="2078827">
              <a:off x="7715068" y="1740666"/>
              <a:ext cx="144272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0" u="none" strike="noStrike" kern="0" cap="none" spc="0" normalizeH="0" baseline="0" noProof="0" dirty="0">
                  <a:ln>
                    <a:noFill/>
                  </a:ln>
                  <a:solidFill>
                    <a:srgbClr val="FFFFFF"/>
                  </a:solidFill>
                  <a:effectLst/>
                  <a:uLnTx/>
                  <a:uFillTx/>
                  <a:latin typeface="Poppins"/>
                  <a:cs typeface="Arial"/>
                  <a:sym typeface="Arial"/>
                </a:rPr>
                <a:t>0.35</a:t>
              </a:r>
            </a:p>
          </p:txBody>
        </p:sp>
        <p:sp>
          <p:nvSpPr>
            <p:cNvPr id="34" name="TextBox 33">
              <a:extLst>
                <a:ext uri="{FF2B5EF4-FFF2-40B4-BE49-F238E27FC236}">
                  <a16:creationId xmlns:a16="http://schemas.microsoft.com/office/drawing/2014/main" id="{EB6D077D-8677-C55F-17C3-56F239FCDD90}"/>
                </a:ext>
              </a:extLst>
            </p:cNvPr>
            <p:cNvSpPr txBox="1"/>
            <p:nvPr/>
          </p:nvSpPr>
          <p:spPr>
            <a:xfrm>
              <a:off x="6146404" y="2131431"/>
              <a:ext cx="634513" cy="307777"/>
            </a:xfrm>
            <a:prstGeom prst="rect">
              <a:avLst/>
            </a:prstGeom>
            <a:noFill/>
            <a:effectLst/>
          </p:spPr>
          <p:txBody>
            <a:bodyPr wrap="square" rtlCol="0">
              <a:no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0" u="none" strike="noStrike" kern="0" cap="none" spc="0" normalizeH="0" baseline="0" noProof="0" dirty="0">
                  <a:ln>
                    <a:noFill/>
                  </a:ln>
                  <a:solidFill>
                    <a:srgbClr val="FFFFFF"/>
                  </a:solidFill>
                  <a:effectLst/>
                  <a:uLnTx/>
                  <a:uFillTx/>
                  <a:latin typeface="Poppins"/>
                  <a:cs typeface="Arial"/>
                  <a:sym typeface="Arial"/>
                </a:rPr>
                <a:t>0.23</a:t>
              </a:r>
            </a:p>
          </p:txBody>
        </p:sp>
        <p:sp>
          <p:nvSpPr>
            <p:cNvPr id="35" name="TextBox 34">
              <a:extLst>
                <a:ext uri="{FF2B5EF4-FFF2-40B4-BE49-F238E27FC236}">
                  <a16:creationId xmlns:a16="http://schemas.microsoft.com/office/drawing/2014/main" id="{DFD8AC22-F46B-7D58-53CB-38E9EE01E2DC}"/>
                </a:ext>
              </a:extLst>
            </p:cNvPr>
            <p:cNvSpPr txBox="1"/>
            <p:nvPr/>
          </p:nvSpPr>
          <p:spPr>
            <a:xfrm>
              <a:off x="6146404" y="4177754"/>
              <a:ext cx="634513" cy="307777"/>
            </a:xfrm>
            <a:prstGeom prst="rect">
              <a:avLst/>
            </a:prstGeom>
            <a:noFill/>
            <a:effectLst/>
          </p:spPr>
          <p:txBody>
            <a:bodyPr wrap="square" rtlCol="0">
              <a:no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0" u="none" strike="noStrike" kern="0" cap="none" spc="0" normalizeH="0" baseline="0" noProof="0" dirty="0">
                  <a:ln>
                    <a:noFill/>
                  </a:ln>
                  <a:solidFill>
                    <a:srgbClr val="FFFFFF"/>
                  </a:solidFill>
                  <a:effectLst/>
                  <a:uLnTx/>
                  <a:uFillTx/>
                  <a:latin typeface="Poppins"/>
                  <a:cs typeface="Arial"/>
                  <a:sym typeface="Arial"/>
                </a:rPr>
                <a:t>0.66</a:t>
              </a:r>
            </a:p>
          </p:txBody>
        </p:sp>
        <p:sp>
          <p:nvSpPr>
            <p:cNvPr id="36" name="TextBox 35">
              <a:extLst>
                <a:ext uri="{FF2B5EF4-FFF2-40B4-BE49-F238E27FC236}">
                  <a16:creationId xmlns:a16="http://schemas.microsoft.com/office/drawing/2014/main" id="{ABCE0ED4-FE31-B894-3023-1FAAEB1431B0}"/>
                </a:ext>
              </a:extLst>
            </p:cNvPr>
            <p:cNvSpPr txBox="1"/>
            <p:nvPr/>
          </p:nvSpPr>
          <p:spPr>
            <a:xfrm>
              <a:off x="5344160" y="301316"/>
              <a:ext cx="144272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1" u="none" strike="noStrike" kern="0" cap="none" spc="0" normalizeH="0" baseline="0" noProof="0" dirty="0">
                  <a:ln>
                    <a:noFill/>
                  </a:ln>
                  <a:solidFill>
                    <a:srgbClr val="FFFFFF"/>
                  </a:solidFill>
                  <a:effectLst/>
                  <a:uLnTx/>
                  <a:uFillTx/>
                  <a:latin typeface="Poppins"/>
                  <a:cs typeface="Arial"/>
                  <a:sym typeface="Arial"/>
                </a:rPr>
                <a:t>R</a:t>
              </a:r>
              <a:r>
                <a:rPr kumimoji="0" lang="en-US" sz="900" b="0" i="1" u="none" strike="noStrike" kern="0" cap="none" spc="0" normalizeH="0" baseline="30000" noProof="0" dirty="0">
                  <a:ln>
                    <a:noFill/>
                  </a:ln>
                  <a:solidFill>
                    <a:srgbClr val="FFFFFF"/>
                  </a:solidFill>
                  <a:effectLst/>
                  <a:uLnTx/>
                  <a:uFillTx/>
                  <a:latin typeface="Poppins"/>
                  <a:cs typeface="Arial"/>
                  <a:sym typeface="Arial"/>
                </a:rPr>
                <a:t>2</a:t>
              </a:r>
              <a:r>
                <a:rPr kumimoji="0" lang="en-US" sz="900" b="0" i="1" u="none" strike="noStrike" kern="0" cap="none" spc="0" normalizeH="0" baseline="0" noProof="0" dirty="0">
                  <a:ln>
                    <a:noFill/>
                  </a:ln>
                  <a:solidFill>
                    <a:srgbClr val="FFFFFF"/>
                  </a:solidFill>
                  <a:effectLst/>
                  <a:uLnTx/>
                  <a:uFillTx/>
                  <a:latin typeface="Poppins"/>
                  <a:cs typeface="Arial"/>
                  <a:sym typeface="Arial"/>
                </a:rPr>
                <a:t> = 30.55%</a:t>
              </a:r>
              <a:endParaRPr kumimoji="0" lang="en-US" sz="900" b="0" i="1" u="none" strike="noStrike" kern="0" cap="none" spc="0" normalizeH="0" baseline="30000" noProof="0" dirty="0">
                <a:ln>
                  <a:noFill/>
                </a:ln>
                <a:solidFill>
                  <a:srgbClr val="FFFFFF"/>
                </a:solidFill>
                <a:effectLst/>
                <a:uLnTx/>
                <a:uFillTx/>
                <a:latin typeface="Poppins"/>
                <a:cs typeface="Arial"/>
                <a:sym typeface="Arial"/>
              </a:endParaRPr>
            </a:p>
          </p:txBody>
        </p:sp>
        <p:sp>
          <p:nvSpPr>
            <p:cNvPr id="37" name="TextBox 36">
              <a:extLst>
                <a:ext uri="{FF2B5EF4-FFF2-40B4-BE49-F238E27FC236}">
                  <a16:creationId xmlns:a16="http://schemas.microsoft.com/office/drawing/2014/main" id="{90E17FCE-4908-A58B-24BA-785FF5B684C7}"/>
                </a:ext>
              </a:extLst>
            </p:cNvPr>
            <p:cNvSpPr txBox="1"/>
            <p:nvPr/>
          </p:nvSpPr>
          <p:spPr>
            <a:xfrm>
              <a:off x="5344160" y="5947769"/>
              <a:ext cx="144272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1" u="none" strike="noStrike" kern="0" cap="none" spc="0" normalizeH="0" baseline="0" noProof="0" dirty="0">
                  <a:ln>
                    <a:noFill/>
                  </a:ln>
                  <a:solidFill>
                    <a:srgbClr val="FFFFFF"/>
                  </a:solidFill>
                  <a:effectLst/>
                  <a:uLnTx/>
                  <a:uFillTx/>
                  <a:latin typeface="Poppins"/>
                  <a:cs typeface="Arial"/>
                  <a:sym typeface="Arial"/>
                </a:rPr>
                <a:t>R</a:t>
              </a:r>
              <a:r>
                <a:rPr kumimoji="0" lang="en-US" sz="900" b="0" i="1" u="none" strike="noStrike" kern="0" cap="none" spc="0" normalizeH="0" baseline="30000" noProof="0" dirty="0">
                  <a:ln>
                    <a:noFill/>
                  </a:ln>
                  <a:solidFill>
                    <a:srgbClr val="FFFFFF"/>
                  </a:solidFill>
                  <a:effectLst/>
                  <a:uLnTx/>
                  <a:uFillTx/>
                  <a:latin typeface="Poppins"/>
                  <a:cs typeface="Arial"/>
                  <a:sym typeface="Arial"/>
                </a:rPr>
                <a:t>2</a:t>
              </a:r>
              <a:r>
                <a:rPr kumimoji="0" lang="en-US" sz="900" b="0" i="1" u="none" strike="noStrike" kern="0" cap="none" spc="0" normalizeH="0" baseline="0" noProof="0" dirty="0">
                  <a:ln>
                    <a:noFill/>
                  </a:ln>
                  <a:solidFill>
                    <a:srgbClr val="FFFFFF"/>
                  </a:solidFill>
                  <a:effectLst/>
                  <a:uLnTx/>
                  <a:uFillTx/>
                  <a:latin typeface="Poppins"/>
                  <a:cs typeface="Arial"/>
                  <a:sym typeface="Arial"/>
                </a:rPr>
                <a:t> = 44.19%</a:t>
              </a:r>
              <a:endParaRPr kumimoji="0" lang="en-US" sz="900" b="0" i="1" u="none" strike="noStrike" kern="0" cap="none" spc="0" normalizeH="0" baseline="30000" noProof="0" dirty="0">
                <a:ln>
                  <a:noFill/>
                </a:ln>
                <a:solidFill>
                  <a:srgbClr val="FFFFFF"/>
                </a:solidFill>
                <a:effectLst/>
                <a:uLnTx/>
                <a:uFillTx/>
                <a:latin typeface="Poppins"/>
                <a:cs typeface="Arial"/>
                <a:sym typeface="Arial"/>
              </a:endParaRPr>
            </a:p>
          </p:txBody>
        </p:sp>
        <p:sp>
          <p:nvSpPr>
            <p:cNvPr id="38" name="TextBox 37">
              <a:extLst>
                <a:ext uri="{FF2B5EF4-FFF2-40B4-BE49-F238E27FC236}">
                  <a16:creationId xmlns:a16="http://schemas.microsoft.com/office/drawing/2014/main" id="{E02CAA12-D2C3-467F-EF69-AC0479ACF571}"/>
                </a:ext>
              </a:extLst>
            </p:cNvPr>
            <p:cNvSpPr txBox="1"/>
            <p:nvPr/>
          </p:nvSpPr>
          <p:spPr>
            <a:xfrm>
              <a:off x="9776517" y="2576448"/>
              <a:ext cx="144272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1" u="none" strike="noStrike" kern="0" cap="none" spc="0" normalizeH="0" baseline="0" noProof="0" dirty="0">
                  <a:ln>
                    <a:noFill/>
                  </a:ln>
                  <a:solidFill>
                    <a:srgbClr val="FFFFFF"/>
                  </a:solidFill>
                  <a:effectLst/>
                  <a:uLnTx/>
                  <a:uFillTx/>
                  <a:latin typeface="Poppins"/>
                  <a:cs typeface="Arial"/>
                  <a:sym typeface="Arial"/>
                </a:rPr>
                <a:t>R</a:t>
              </a:r>
              <a:r>
                <a:rPr kumimoji="0" lang="en-US" sz="900" b="0" i="1" u="none" strike="noStrike" kern="0" cap="none" spc="0" normalizeH="0" baseline="30000" noProof="0" dirty="0">
                  <a:ln>
                    <a:noFill/>
                  </a:ln>
                  <a:solidFill>
                    <a:srgbClr val="FFFFFF"/>
                  </a:solidFill>
                  <a:effectLst/>
                  <a:uLnTx/>
                  <a:uFillTx/>
                  <a:latin typeface="Poppins"/>
                  <a:cs typeface="Arial"/>
                  <a:sym typeface="Arial"/>
                </a:rPr>
                <a:t>2</a:t>
              </a:r>
              <a:r>
                <a:rPr kumimoji="0" lang="en-US" sz="900" b="0" i="1" u="none" strike="noStrike" kern="0" cap="none" spc="0" normalizeH="0" baseline="0" noProof="0" dirty="0">
                  <a:ln>
                    <a:noFill/>
                  </a:ln>
                  <a:solidFill>
                    <a:srgbClr val="FFFFFF"/>
                  </a:solidFill>
                  <a:effectLst/>
                  <a:uLnTx/>
                  <a:uFillTx/>
                  <a:latin typeface="Poppins"/>
                  <a:cs typeface="Arial"/>
                  <a:sym typeface="Arial"/>
                </a:rPr>
                <a:t> = 60.54%</a:t>
              </a:r>
              <a:endParaRPr kumimoji="0" lang="en-US" sz="900" b="0" i="1" u="none" strike="noStrike" kern="0" cap="none" spc="0" normalizeH="0" baseline="30000" noProof="0" dirty="0">
                <a:ln>
                  <a:noFill/>
                </a:ln>
                <a:solidFill>
                  <a:srgbClr val="FFFFFF"/>
                </a:solidFill>
                <a:effectLst/>
                <a:uLnTx/>
                <a:uFillTx/>
                <a:latin typeface="Poppins"/>
                <a:cs typeface="Arial"/>
                <a:sym typeface="Arial"/>
              </a:endParaRPr>
            </a:p>
          </p:txBody>
        </p:sp>
        <p:sp>
          <p:nvSpPr>
            <p:cNvPr id="39" name="TextBox 38">
              <a:extLst>
                <a:ext uri="{FF2B5EF4-FFF2-40B4-BE49-F238E27FC236}">
                  <a16:creationId xmlns:a16="http://schemas.microsoft.com/office/drawing/2014/main" id="{34943D69-F55D-6515-3CFE-9A335F852DBE}"/>
                </a:ext>
              </a:extLst>
            </p:cNvPr>
            <p:cNvSpPr txBox="1"/>
            <p:nvPr/>
          </p:nvSpPr>
          <p:spPr>
            <a:xfrm>
              <a:off x="6146404" y="2576448"/>
              <a:ext cx="1442720" cy="307777"/>
            </a:xfrm>
            <a:prstGeom prst="rect">
              <a:avLst/>
            </a:prstGeom>
            <a:noFill/>
            <a:effectLst/>
          </p:spPr>
          <p:txBody>
            <a:bodyPr wrap="square" rtlCol="0">
              <a:no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1" u="none" strike="noStrike" kern="0" cap="none" spc="0" normalizeH="0" baseline="0" noProof="0" dirty="0">
                  <a:ln>
                    <a:noFill/>
                  </a:ln>
                  <a:solidFill>
                    <a:srgbClr val="FFFFFF"/>
                  </a:solidFill>
                  <a:effectLst/>
                  <a:uLnTx/>
                  <a:uFillTx/>
                  <a:latin typeface="Poppins"/>
                  <a:cs typeface="Arial"/>
                  <a:sym typeface="Arial"/>
                </a:rPr>
                <a:t>R</a:t>
              </a:r>
              <a:r>
                <a:rPr kumimoji="0" lang="en-US" sz="900" b="0" i="1" u="none" strike="noStrike" kern="0" cap="none" spc="0" normalizeH="0" baseline="30000" noProof="0" dirty="0">
                  <a:ln>
                    <a:noFill/>
                  </a:ln>
                  <a:solidFill>
                    <a:srgbClr val="FFFFFF"/>
                  </a:solidFill>
                  <a:effectLst/>
                  <a:uLnTx/>
                  <a:uFillTx/>
                  <a:latin typeface="Poppins"/>
                  <a:cs typeface="Arial"/>
                  <a:sym typeface="Arial"/>
                </a:rPr>
                <a:t>2</a:t>
              </a:r>
              <a:r>
                <a:rPr kumimoji="0" lang="en-US" sz="900" b="0" i="1" u="none" strike="noStrike" kern="0" cap="none" spc="0" normalizeH="0" baseline="0" noProof="0" dirty="0">
                  <a:ln>
                    <a:noFill/>
                  </a:ln>
                  <a:solidFill>
                    <a:srgbClr val="FFFFFF"/>
                  </a:solidFill>
                  <a:effectLst/>
                  <a:uLnTx/>
                  <a:uFillTx/>
                  <a:latin typeface="Poppins"/>
                  <a:cs typeface="Arial"/>
                  <a:sym typeface="Arial"/>
                </a:rPr>
                <a:t> = 37.61%</a:t>
              </a:r>
              <a:endParaRPr kumimoji="0" lang="en-US" sz="900" b="0" i="1" u="none" strike="noStrike" kern="0" cap="none" spc="0" normalizeH="0" baseline="30000" noProof="0" dirty="0">
                <a:ln>
                  <a:noFill/>
                </a:ln>
                <a:solidFill>
                  <a:srgbClr val="FFFFFF"/>
                </a:solidFill>
                <a:effectLst/>
                <a:uLnTx/>
                <a:uFillTx/>
                <a:latin typeface="Poppins"/>
                <a:cs typeface="Arial"/>
                <a:sym typeface="Arial"/>
              </a:endParaRPr>
            </a:p>
          </p:txBody>
        </p:sp>
        <p:sp>
          <p:nvSpPr>
            <p:cNvPr id="40" name="TextBox 39">
              <a:extLst>
                <a:ext uri="{FF2B5EF4-FFF2-40B4-BE49-F238E27FC236}">
                  <a16:creationId xmlns:a16="http://schemas.microsoft.com/office/drawing/2014/main" id="{5B7A20DD-FF24-719B-9BF0-1F6CCDE2C0CB}"/>
                </a:ext>
              </a:extLst>
            </p:cNvPr>
            <p:cNvSpPr txBox="1"/>
            <p:nvPr/>
          </p:nvSpPr>
          <p:spPr>
            <a:xfrm>
              <a:off x="2438028" y="1828699"/>
              <a:ext cx="144272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1" u="none" strike="noStrike" kern="0" cap="none" spc="0" normalizeH="0" baseline="0" noProof="0" dirty="0">
                  <a:ln>
                    <a:noFill/>
                  </a:ln>
                  <a:solidFill>
                    <a:srgbClr val="FFFFFF"/>
                  </a:solidFill>
                  <a:effectLst/>
                  <a:uLnTx/>
                  <a:uFillTx/>
                  <a:latin typeface="Poppins"/>
                  <a:cs typeface="Arial"/>
                  <a:sym typeface="Arial"/>
                </a:rPr>
                <a:t>R</a:t>
              </a:r>
              <a:r>
                <a:rPr kumimoji="0" lang="en-US" sz="900" b="0" i="1" u="none" strike="noStrike" kern="0" cap="none" spc="0" normalizeH="0" baseline="30000" noProof="0" dirty="0">
                  <a:ln>
                    <a:noFill/>
                  </a:ln>
                  <a:solidFill>
                    <a:srgbClr val="FFFFFF"/>
                  </a:solidFill>
                  <a:effectLst/>
                  <a:uLnTx/>
                  <a:uFillTx/>
                  <a:latin typeface="Poppins"/>
                  <a:cs typeface="Arial"/>
                  <a:sym typeface="Arial"/>
                </a:rPr>
                <a:t>2</a:t>
              </a:r>
              <a:r>
                <a:rPr kumimoji="0" lang="en-US" sz="900" b="0" i="1" u="none" strike="noStrike" kern="0" cap="none" spc="0" normalizeH="0" baseline="0" noProof="0" dirty="0">
                  <a:ln>
                    <a:noFill/>
                  </a:ln>
                  <a:solidFill>
                    <a:srgbClr val="FFFFFF"/>
                  </a:solidFill>
                  <a:effectLst/>
                  <a:uLnTx/>
                  <a:uFillTx/>
                  <a:latin typeface="Poppins"/>
                  <a:cs typeface="Arial"/>
                  <a:sym typeface="Arial"/>
                </a:rPr>
                <a:t> = 10.45%</a:t>
              </a:r>
              <a:endParaRPr kumimoji="0" lang="en-US" sz="900" b="0" i="1" u="none" strike="noStrike" kern="0" cap="none" spc="0" normalizeH="0" baseline="30000" noProof="0" dirty="0">
                <a:ln>
                  <a:noFill/>
                </a:ln>
                <a:solidFill>
                  <a:srgbClr val="FFFFFF"/>
                </a:solidFill>
                <a:effectLst/>
                <a:uLnTx/>
                <a:uFillTx/>
                <a:latin typeface="Poppins"/>
                <a:cs typeface="Arial"/>
                <a:sym typeface="Arial"/>
              </a:endParaRPr>
            </a:p>
          </p:txBody>
        </p:sp>
      </p:grpSp>
      <p:grpSp>
        <p:nvGrpSpPr>
          <p:cNvPr id="41" name="Group 40">
            <a:extLst>
              <a:ext uri="{FF2B5EF4-FFF2-40B4-BE49-F238E27FC236}">
                <a16:creationId xmlns:a16="http://schemas.microsoft.com/office/drawing/2014/main" id="{D68D4456-67EE-1D59-257F-CCCD9125BB1A}"/>
              </a:ext>
            </a:extLst>
          </p:cNvPr>
          <p:cNvGrpSpPr/>
          <p:nvPr/>
        </p:nvGrpSpPr>
        <p:grpSpPr>
          <a:xfrm>
            <a:off x="-27028" y="6203556"/>
            <a:ext cx="12220940" cy="654444"/>
            <a:chOff x="-27028" y="6203556"/>
            <a:chExt cx="12220940" cy="654444"/>
          </a:xfrm>
        </p:grpSpPr>
        <p:sp>
          <p:nvSpPr>
            <p:cNvPr id="42" name="Rectangle 41">
              <a:extLst>
                <a:ext uri="{FF2B5EF4-FFF2-40B4-BE49-F238E27FC236}">
                  <a16:creationId xmlns:a16="http://schemas.microsoft.com/office/drawing/2014/main" id="{8AB9B350-9B34-4AD5-980C-58F300547503}"/>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43" name="Group 42">
              <a:extLst>
                <a:ext uri="{FF2B5EF4-FFF2-40B4-BE49-F238E27FC236}">
                  <a16:creationId xmlns:a16="http://schemas.microsoft.com/office/drawing/2014/main" id="{6B702D95-989F-9AF3-2ECD-E9DC16C06B39}"/>
                </a:ext>
              </a:extLst>
            </p:cNvPr>
            <p:cNvGrpSpPr/>
            <p:nvPr/>
          </p:nvGrpSpPr>
          <p:grpSpPr>
            <a:xfrm>
              <a:off x="-27028" y="6203556"/>
              <a:ext cx="12220940" cy="502558"/>
              <a:chOff x="-27028" y="6203556"/>
              <a:chExt cx="12220940" cy="502558"/>
            </a:xfrm>
          </p:grpSpPr>
          <p:pic>
            <p:nvPicPr>
              <p:cNvPr id="44" name="Graphic 43">
                <a:extLst>
                  <a:ext uri="{FF2B5EF4-FFF2-40B4-BE49-F238E27FC236}">
                    <a16:creationId xmlns:a16="http://schemas.microsoft.com/office/drawing/2014/main" id="{9D7E8451-871A-E77B-FC18-38CECCEF6AB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45" name="TextBox 44">
                <a:extLst>
                  <a:ext uri="{FF2B5EF4-FFF2-40B4-BE49-F238E27FC236}">
                    <a16:creationId xmlns:a16="http://schemas.microsoft.com/office/drawing/2014/main" id="{AB01DC67-A8F4-10FD-466D-81C40BCB4C3A}"/>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Tree>
    <p:extLst>
      <p:ext uri="{BB962C8B-B14F-4D97-AF65-F5344CB8AC3E}">
        <p14:creationId xmlns:p14="http://schemas.microsoft.com/office/powerpoint/2010/main" val="93295769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additive="base">
                                        <p:cTn id="7" dur="500" fill="hold"/>
                                        <p:tgtEl>
                                          <p:spTgt spid="49"/>
                                        </p:tgtEl>
                                        <p:attrNameLst>
                                          <p:attrName>ppt_x</p:attrName>
                                        </p:attrNameLst>
                                      </p:cBhvr>
                                      <p:tavLst>
                                        <p:tav tm="0">
                                          <p:val>
                                            <p:strVal val="#ppt_x"/>
                                          </p:val>
                                        </p:tav>
                                        <p:tav tm="100000">
                                          <p:val>
                                            <p:strVal val="#ppt_x"/>
                                          </p:val>
                                        </p:tav>
                                      </p:tavLst>
                                    </p:anim>
                                    <p:anim calcmode="lin" valueType="num">
                                      <p:cBhvr additive="base">
                                        <p:cTn id="8" dur="500" fill="hold"/>
                                        <p:tgtEl>
                                          <p:spTgt spid="4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77A198D-280D-D496-597F-4639B919B0BD}"/>
              </a:ext>
            </a:extLst>
          </p:cNvPr>
          <p:cNvSpPr txBox="1"/>
          <p:nvPr/>
        </p:nvSpPr>
        <p:spPr>
          <a:xfrm>
            <a:off x="834782" y="399891"/>
            <a:ext cx="10582944" cy="646331"/>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800" b="1" i="0" u="none" strike="noStrike" kern="0" cap="none" spc="0" normalizeH="0" baseline="0" noProof="0" dirty="0">
                <a:ln>
                  <a:noFill/>
                </a:ln>
                <a:solidFill>
                  <a:srgbClr val="FFC000"/>
                </a:solidFill>
                <a:effectLst/>
                <a:uLnTx/>
                <a:uFillTx/>
                <a:latin typeface="Poppins"/>
                <a:cs typeface="Arial"/>
                <a:sym typeface="Arial"/>
              </a:rPr>
              <a:t>Path Analysis</a:t>
            </a:r>
            <a:r>
              <a:rPr kumimoji="0" lang="en-US" sz="1800" b="0" i="0" u="none" strike="noStrike" kern="0" cap="none" spc="0" normalizeH="0" baseline="0" noProof="0" dirty="0">
                <a:ln>
                  <a:noFill/>
                </a:ln>
                <a:solidFill>
                  <a:srgbClr val="FFFFFF"/>
                </a:solidFill>
                <a:effectLst/>
                <a:uLnTx/>
                <a:uFillTx/>
                <a:latin typeface="Poppins"/>
                <a:cs typeface="Arial"/>
                <a:sym typeface="Arial"/>
              </a:rPr>
              <a:t>, is a </a:t>
            </a:r>
            <a:r>
              <a:rPr kumimoji="0" lang="en-US" sz="1800" b="1" i="0" u="none" strike="noStrike" kern="0" cap="none" spc="0" normalizeH="0" baseline="0" noProof="0" dirty="0">
                <a:ln>
                  <a:noFill/>
                </a:ln>
                <a:solidFill>
                  <a:srgbClr val="FFC000"/>
                </a:solidFill>
                <a:effectLst/>
                <a:uLnTx/>
                <a:uFillTx/>
                <a:latin typeface="Poppins"/>
                <a:cs typeface="Arial"/>
                <a:sym typeface="Arial"/>
              </a:rPr>
              <a:t>specialized form of multiple regression</a:t>
            </a:r>
            <a:r>
              <a:rPr kumimoji="0" lang="en-US" sz="1800" b="0" i="0" u="none" strike="noStrike" kern="0" cap="none" spc="0" normalizeH="0" baseline="0" noProof="0" dirty="0">
                <a:ln>
                  <a:noFill/>
                </a:ln>
                <a:solidFill>
                  <a:srgbClr val="FFFFFF"/>
                </a:solidFill>
                <a:effectLst/>
                <a:uLnTx/>
                <a:uFillTx/>
                <a:latin typeface="Poppins"/>
                <a:cs typeface="Arial"/>
                <a:sym typeface="Arial"/>
              </a:rPr>
              <a:t> used to </a:t>
            </a:r>
            <a:r>
              <a:rPr kumimoji="0" lang="en-US" sz="1800" b="1" i="0" u="none" strike="noStrike" kern="0" cap="none" spc="0" normalizeH="0" baseline="0" noProof="0" dirty="0">
                <a:ln>
                  <a:noFill/>
                </a:ln>
                <a:solidFill>
                  <a:srgbClr val="FFC000"/>
                </a:solidFill>
                <a:effectLst/>
                <a:uLnTx/>
                <a:uFillTx/>
                <a:latin typeface="Poppins"/>
                <a:cs typeface="Arial"/>
                <a:sym typeface="Arial"/>
              </a:rPr>
              <a:t>evaluate causal models</a:t>
            </a:r>
            <a:r>
              <a:rPr kumimoji="0" lang="en-US" sz="1800" b="0" i="0" u="none" strike="noStrike" kern="0" cap="none" spc="0" normalizeH="0" baseline="0" noProof="0" dirty="0">
                <a:ln>
                  <a:noFill/>
                </a:ln>
                <a:solidFill>
                  <a:srgbClr val="FFFFFF"/>
                </a:solidFill>
                <a:effectLst/>
                <a:uLnTx/>
                <a:uFillTx/>
                <a:latin typeface="Poppins"/>
                <a:cs typeface="Arial"/>
                <a:sym typeface="Arial"/>
              </a:rPr>
              <a:t> by analyzing the structural relationships between observed variables. </a:t>
            </a:r>
          </a:p>
        </p:txBody>
      </p:sp>
      <p:sp>
        <p:nvSpPr>
          <p:cNvPr id="42" name="TextBox 41">
            <a:extLst>
              <a:ext uri="{FF2B5EF4-FFF2-40B4-BE49-F238E27FC236}">
                <a16:creationId xmlns:a16="http://schemas.microsoft.com/office/drawing/2014/main" id="{962A58AB-2EAE-EE90-1F0A-F218AE031F6E}"/>
              </a:ext>
            </a:extLst>
          </p:cNvPr>
          <p:cNvSpPr txBox="1"/>
          <p:nvPr/>
        </p:nvSpPr>
        <p:spPr>
          <a:xfrm>
            <a:off x="459749" y="2462901"/>
            <a:ext cx="3293625"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00"/>
              </a:spcAft>
              <a:buClr>
                <a:srgbClr val="FFFFFF"/>
              </a:buClr>
              <a:buSzPts val="1200"/>
              <a:buFont typeface="Arial"/>
              <a:buNone/>
              <a:tabLst/>
              <a:defRPr/>
            </a:pPr>
            <a:r>
              <a:rPr kumimoji="0" lang="en-US" sz="3600" b="1" i="0" u="none" strike="noStrike" kern="0" cap="none" spc="0" normalizeH="0" baseline="0" noProof="0" dirty="0">
                <a:ln>
                  <a:noFill/>
                </a:ln>
                <a:solidFill>
                  <a:srgbClr val="FFC000"/>
                </a:solidFill>
                <a:effectLst/>
                <a:uLnTx/>
                <a:uFillTx/>
                <a:latin typeface="Poppins"/>
                <a:cs typeface="Arial"/>
                <a:sym typeface="Arial"/>
              </a:rPr>
              <a:t>Path Coefficients</a:t>
            </a:r>
            <a:endParaRPr kumimoji="0" lang="en-US" sz="3600" b="0" i="0" u="none" strike="noStrike" kern="0" cap="none" spc="0" normalizeH="0" baseline="0" noProof="0" dirty="0">
              <a:ln>
                <a:noFill/>
              </a:ln>
              <a:solidFill>
                <a:srgbClr val="FFFFFF"/>
              </a:solidFill>
              <a:effectLst/>
              <a:uLnTx/>
              <a:uFillTx/>
              <a:latin typeface="Poppins"/>
              <a:cs typeface="Arial"/>
              <a:sym typeface="Arial"/>
            </a:endParaRPr>
          </a:p>
        </p:txBody>
      </p:sp>
      <p:grpSp>
        <p:nvGrpSpPr>
          <p:cNvPr id="49" name="Group 48">
            <a:extLst>
              <a:ext uri="{FF2B5EF4-FFF2-40B4-BE49-F238E27FC236}">
                <a16:creationId xmlns:a16="http://schemas.microsoft.com/office/drawing/2014/main" id="{908E80DD-9976-48BF-6FE0-08B6AFE07E5B}"/>
              </a:ext>
            </a:extLst>
          </p:cNvPr>
          <p:cNvGrpSpPr/>
          <p:nvPr/>
        </p:nvGrpSpPr>
        <p:grpSpPr>
          <a:xfrm>
            <a:off x="0" y="5887126"/>
            <a:ext cx="12220940" cy="448162"/>
            <a:chOff x="0" y="5887126"/>
            <a:chExt cx="12220940" cy="448162"/>
          </a:xfrm>
        </p:grpSpPr>
        <p:sp>
          <p:nvSpPr>
            <p:cNvPr id="50" name="Rectangle 49">
              <a:extLst>
                <a:ext uri="{FF2B5EF4-FFF2-40B4-BE49-F238E27FC236}">
                  <a16:creationId xmlns:a16="http://schemas.microsoft.com/office/drawing/2014/main" id="{850AFABC-5F78-188F-889D-EC002328E44F}"/>
                </a:ext>
              </a:extLst>
            </p:cNvPr>
            <p:cNvSpPr/>
            <p:nvPr/>
          </p:nvSpPr>
          <p:spPr>
            <a:xfrm>
              <a:off x="0" y="5887126"/>
              <a:ext cx="12220940" cy="44816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51" name="TextBox 50">
              <a:extLst>
                <a:ext uri="{FF2B5EF4-FFF2-40B4-BE49-F238E27FC236}">
                  <a16:creationId xmlns:a16="http://schemas.microsoft.com/office/drawing/2014/main" id="{351A5A83-A15F-981C-50C8-FDBA312CCC6E}"/>
                </a:ext>
              </a:extLst>
            </p:cNvPr>
            <p:cNvSpPr txBox="1"/>
            <p:nvPr/>
          </p:nvSpPr>
          <p:spPr>
            <a:xfrm>
              <a:off x="3902765" y="5923106"/>
              <a:ext cx="4386470"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rPr>
                <a:t>DATA SOURCE: </a:t>
              </a:r>
              <a:r>
                <a:rPr kumimoji="0" lang="en-US" sz="1100" b="1"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hlinkClick r:id="rId3"/>
                </a:rPr>
                <a:t>tandfonline.com</a:t>
              </a:r>
              <a:endParaRPr kumimoji="0" lang="en-ZA" sz="1100" b="0"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endParaRPr>
            </a:p>
          </p:txBody>
        </p:sp>
      </p:grpSp>
      <p:grpSp>
        <p:nvGrpSpPr>
          <p:cNvPr id="43" name="Group 42">
            <a:extLst>
              <a:ext uri="{FF2B5EF4-FFF2-40B4-BE49-F238E27FC236}">
                <a16:creationId xmlns:a16="http://schemas.microsoft.com/office/drawing/2014/main" id="{D920AC28-9644-D5CB-7323-B03F6532CEAB}"/>
              </a:ext>
            </a:extLst>
          </p:cNvPr>
          <p:cNvGrpSpPr/>
          <p:nvPr/>
        </p:nvGrpSpPr>
        <p:grpSpPr>
          <a:xfrm>
            <a:off x="-27028" y="6203556"/>
            <a:ext cx="12220940" cy="654444"/>
            <a:chOff x="-27028" y="6203556"/>
            <a:chExt cx="12220940" cy="654444"/>
          </a:xfrm>
        </p:grpSpPr>
        <p:sp>
          <p:nvSpPr>
            <p:cNvPr id="44" name="Rectangle 43">
              <a:extLst>
                <a:ext uri="{FF2B5EF4-FFF2-40B4-BE49-F238E27FC236}">
                  <a16:creationId xmlns:a16="http://schemas.microsoft.com/office/drawing/2014/main" id="{AF9FF4FD-000A-5DAB-4DAD-905373A015FD}"/>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45" name="Group 44">
              <a:extLst>
                <a:ext uri="{FF2B5EF4-FFF2-40B4-BE49-F238E27FC236}">
                  <a16:creationId xmlns:a16="http://schemas.microsoft.com/office/drawing/2014/main" id="{33BF115C-D3AD-3E86-B60B-EC3EB8E7DDAC}"/>
                </a:ext>
              </a:extLst>
            </p:cNvPr>
            <p:cNvGrpSpPr/>
            <p:nvPr/>
          </p:nvGrpSpPr>
          <p:grpSpPr>
            <a:xfrm>
              <a:off x="-27028" y="6203556"/>
              <a:ext cx="12220940" cy="502558"/>
              <a:chOff x="-27028" y="6203556"/>
              <a:chExt cx="12220940" cy="502558"/>
            </a:xfrm>
          </p:grpSpPr>
          <p:pic>
            <p:nvPicPr>
              <p:cNvPr id="46" name="Graphic 45">
                <a:extLst>
                  <a:ext uri="{FF2B5EF4-FFF2-40B4-BE49-F238E27FC236}">
                    <a16:creationId xmlns:a16="http://schemas.microsoft.com/office/drawing/2014/main" id="{D056EFFD-1BD9-4C74-2C8C-C6975230D34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V="1">
                <a:off x="-27028" y="6203556"/>
                <a:ext cx="12220940" cy="49917"/>
              </a:xfrm>
              <a:prstGeom prst="rect">
                <a:avLst/>
              </a:prstGeom>
            </p:spPr>
          </p:pic>
          <p:sp>
            <p:nvSpPr>
              <p:cNvPr id="47" name="TextBox 46">
                <a:extLst>
                  <a:ext uri="{FF2B5EF4-FFF2-40B4-BE49-F238E27FC236}">
                    <a16:creationId xmlns:a16="http://schemas.microsoft.com/office/drawing/2014/main" id="{2FD60436-2FF7-27C5-A111-EA97B386D6E5}"/>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pic>
        <p:nvPicPr>
          <p:cNvPr id="4" name="Picture 3">
            <a:extLst>
              <a:ext uri="{FF2B5EF4-FFF2-40B4-BE49-F238E27FC236}">
                <a16:creationId xmlns:a16="http://schemas.microsoft.com/office/drawing/2014/main" id="{E4E74868-3CDF-499E-B7F7-1C0FE33063A9}"/>
              </a:ext>
            </a:extLst>
          </p:cNvPr>
          <p:cNvPicPr>
            <a:picLocks noChangeAspect="1"/>
          </p:cNvPicPr>
          <p:nvPr/>
        </p:nvPicPr>
        <p:blipFill>
          <a:blip r:embed="rId6"/>
          <a:stretch>
            <a:fillRect/>
          </a:stretch>
        </p:blipFill>
        <p:spPr>
          <a:xfrm>
            <a:off x="3753374" y="1227818"/>
            <a:ext cx="7870618" cy="4371211"/>
          </a:xfrm>
          <a:prstGeom prst="rect">
            <a:avLst/>
          </a:prstGeom>
        </p:spPr>
      </p:pic>
      <p:sp>
        <p:nvSpPr>
          <p:cNvPr id="5" name="TextBox 4">
            <a:extLst>
              <a:ext uri="{FF2B5EF4-FFF2-40B4-BE49-F238E27FC236}">
                <a16:creationId xmlns:a16="http://schemas.microsoft.com/office/drawing/2014/main" id="{776C4E33-71A5-86A2-3A14-465AE9A538CF}"/>
              </a:ext>
            </a:extLst>
          </p:cNvPr>
          <p:cNvSpPr txBox="1"/>
          <p:nvPr/>
        </p:nvSpPr>
        <p:spPr>
          <a:xfrm rot="17898351">
            <a:off x="4116610" y="2507586"/>
            <a:ext cx="714348" cy="224094"/>
          </a:xfrm>
          <a:prstGeom prst="rect">
            <a:avLst/>
          </a:prstGeom>
          <a:noFill/>
          <a:ln w="28575">
            <a:solidFill>
              <a:srgbClr val="FFC000"/>
            </a:solid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1" i="0" u="none" strike="noStrike" kern="0" cap="none" spc="0" normalizeH="0" baseline="0" noProof="0" dirty="0">
                <a:ln>
                  <a:noFill/>
                </a:ln>
                <a:solidFill>
                  <a:srgbClr val="FFFFFF"/>
                </a:solidFill>
                <a:effectLst/>
                <a:uLnTx/>
                <a:uFillTx/>
                <a:latin typeface="Poppins"/>
                <a:cs typeface="Arial"/>
                <a:sym typeface="Arial"/>
              </a:rPr>
              <a:t>0.32</a:t>
            </a:r>
          </a:p>
        </p:txBody>
      </p:sp>
      <p:sp>
        <p:nvSpPr>
          <p:cNvPr id="41" name="TextBox 40">
            <a:extLst>
              <a:ext uri="{FF2B5EF4-FFF2-40B4-BE49-F238E27FC236}">
                <a16:creationId xmlns:a16="http://schemas.microsoft.com/office/drawing/2014/main" id="{038F7C1D-1003-49F8-2781-2CBC9701F268}"/>
              </a:ext>
            </a:extLst>
          </p:cNvPr>
          <p:cNvSpPr txBox="1"/>
          <p:nvPr/>
        </p:nvSpPr>
        <p:spPr>
          <a:xfrm>
            <a:off x="6287139" y="1570710"/>
            <a:ext cx="547418" cy="183851"/>
          </a:xfrm>
          <a:prstGeom prst="rect">
            <a:avLst/>
          </a:prstGeom>
          <a:noFill/>
          <a:ln w="28575">
            <a:solidFill>
              <a:srgbClr val="FFC000"/>
            </a:solid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1" i="0" u="none" strike="noStrike" kern="0" cap="none" spc="0" normalizeH="0" baseline="0" noProof="0" dirty="0">
                <a:ln>
                  <a:noFill/>
                </a:ln>
                <a:solidFill>
                  <a:srgbClr val="FFFFFF"/>
                </a:solidFill>
                <a:effectLst/>
                <a:uLnTx/>
                <a:uFillTx/>
                <a:latin typeface="Poppins"/>
                <a:cs typeface="Arial"/>
                <a:sym typeface="Arial"/>
              </a:rPr>
              <a:t>0.55</a:t>
            </a:r>
          </a:p>
        </p:txBody>
      </p:sp>
      <p:sp>
        <p:nvSpPr>
          <p:cNvPr id="48" name="TextBox 47">
            <a:extLst>
              <a:ext uri="{FF2B5EF4-FFF2-40B4-BE49-F238E27FC236}">
                <a16:creationId xmlns:a16="http://schemas.microsoft.com/office/drawing/2014/main" id="{5F9683A9-7CD0-09FE-5031-0589E86F0443}"/>
              </a:ext>
            </a:extLst>
          </p:cNvPr>
          <p:cNvSpPr txBox="1"/>
          <p:nvPr/>
        </p:nvSpPr>
        <p:spPr>
          <a:xfrm rot="2558904">
            <a:off x="6141598" y="2428749"/>
            <a:ext cx="1050452" cy="224094"/>
          </a:xfrm>
          <a:prstGeom prst="rect">
            <a:avLst/>
          </a:prstGeom>
          <a:noFill/>
          <a:ln w="28575">
            <a:solidFill>
              <a:srgbClr val="FFC000"/>
            </a:solid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1" i="0" u="none" strike="noStrike" kern="0" cap="none" spc="0" normalizeH="0" baseline="0" noProof="0" dirty="0">
                <a:ln>
                  <a:noFill/>
                </a:ln>
                <a:solidFill>
                  <a:srgbClr val="FFFFFF"/>
                </a:solidFill>
                <a:effectLst/>
                <a:uLnTx/>
                <a:uFillTx/>
                <a:latin typeface="Poppins"/>
                <a:cs typeface="Arial"/>
                <a:sym typeface="Arial"/>
              </a:rPr>
              <a:t>0.39</a:t>
            </a:r>
          </a:p>
        </p:txBody>
      </p:sp>
      <p:sp>
        <p:nvSpPr>
          <p:cNvPr id="52" name="TextBox 51">
            <a:extLst>
              <a:ext uri="{FF2B5EF4-FFF2-40B4-BE49-F238E27FC236}">
                <a16:creationId xmlns:a16="http://schemas.microsoft.com/office/drawing/2014/main" id="{2A77F16A-BCD5-4C52-4D7F-60814FC3DC5B}"/>
              </a:ext>
            </a:extLst>
          </p:cNvPr>
          <p:cNvSpPr txBox="1"/>
          <p:nvPr/>
        </p:nvSpPr>
        <p:spPr>
          <a:xfrm>
            <a:off x="5328695" y="3248124"/>
            <a:ext cx="1050452" cy="224094"/>
          </a:xfrm>
          <a:prstGeom prst="rect">
            <a:avLst/>
          </a:prstGeom>
          <a:noFill/>
          <a:ln w="28575">
            <a:solidFill>
              <a:srgbClr val="FFC000"/>
            </a:solid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1" i="0" u="none" strike="noStrike" kern="0" cap="none" spc="0" normalizeH="0" baseline="0" noProof="0" dirty="0">
                <a:ln>
                  <a:noFill/>
                </a:ln>
                <a:solidFill>
                  <a:srgbClr val="FFFFFF"/>
                </a:solidFill>
                <a:effectLst/>
                <a:uLnTx/>
                <a:uFillTx/>
                <a:latin typeface="Poppins"/>
                <a:cs typeface="Arial"/>
                <a:sym typeface="Arial"/>
              </a:rPr>
              <a:t>0.16</a:t>
            </a:r>
          </a:p>
        </p:txBody>
      </p:sp>
      <p:sp>
        <p:nvSpPr>
          <p:cNvPr id="53" name="TextBox 52">
            <a:extLst>
              <a:ext uri="{FF2B5EF4-FFF2-40B4-BE49-F238E27FC236}">
                <a16:creationId xmlns:a16="http://schemas.microsoft.com/office/drawing/2014/main" id="{35F40DF5-DAD3-B4B1-4FBC-BEA4E832A63B}"/>
              </a:ext>
            </a:extLst>
          </p:cNvPr>
          <p:cNvSpPr txBox="1"/>
          <p:nvPr/>
        </p:nvSpPr>
        <p:spPr>
          <a:xfrm>
            <a:off x="8622320" y="3193978"/>
            <a:ext cx="1050452" cy="224094"/>
          </a:xfrm>
          <a:prstGeom prst="rect">
            <a:avLst/>
          </a:prstGeom>
          <a:noFill/>
          <a:ln w="28575">
            <a:solidFill>
              <a:srgbClr val="FFC000"/>
            </a:solid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1" i="0" u="none" strike="noStrike" kern="0" cap="none" spc="0" normalizeH="0" baseline="0" noProof="0" dirty="0">
                <a:ln>
                  <a:noFill/>
                </a:ln>
                <a:solidFill>
                  <a:srgbClr val="FFFFFF"/>
                </a:solidFill>
                <a:effectLst/>
                <a:uLnTx/>
                <a:uFillTx/>
                <a:latin typeface="Poppins"/>
                <a:cs typeface="Arial"/>
                <a:sym typeface="Arial"/>
              </a:rPr>
              <a:t>0.21</a:t>
            </a:r>
          </a:p>
        </p:txBody>
      </p:sp>
      <p:sp>
        <p:nvSpPr>
          <p:cNvPr id="54" name="TextBox 53">
            <a:extLst>
              <a:ext uri="{FF2B5EF4-FFF2-40B4-BE49-F238E27FC236}">
                <a16:creationId xmlns:a16="http://schemas.microsoft.com/office/drawing/2014/main" id="{7429FA68-AEBD-3AA3-8604-BBA0281C2651}"/>
              </a:ext>
            </a:extLst>
          </p:cNvPr>
          <p:cNvSpPr txBox="1"/>
          <p:nvPr/>
        </p:nvSpPr>
        <p:spPr>
          <a:xfrm rot="20322774">
            <a:off x="8484016" y="4011772"/>
            <a:ext cx="1050452" cy="224094"/>
          </a:xfrm>
          <a:prstGeom prst="rect">
            <a:avLst/>
          </a:prstGeom>
          <a:noFill/>
          <a:ln w="28575">
            <a:solidFill>
              <a:srgbClr val="FFC000"/>
            </a:solid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1" i="0" u="none" strike="noStrike" kern="0" cap="none" spc="0" normalizeH="0" baseline="0" noProof="0" dirty="0">
                <a:ln>
                  <a:noFill/>
                </a:ln>
                <a:solidFill>
                  <a:srgbClr val="FFFFFF"/>
                </a:solidFill>
                <a:effectLst/>
                <a:uLnTx/>
                <a:uFillTx/>
                <a:latin typeface="Poppins"/>
                <a:cs typeface="Arial"/>
                <a:sym typeface="Arial"/>
              </a:rPr>
              <a:t>0.38</a:t>
            </a:r>
          </a:p>
        </p:txBody>
      </p:sp>
      <p:sp>
        <p:nvSpPr>
          <p:cNvPr id="55" name="TextBox 54">
            <a:extLst>
              <a:ext uri="{FF2B5EF4-FFF2-40B4-BE49-F238E27FC236}">
                <a16:creationId xmlns:a16="http://schemas.microsoft.com/office/drawing/2014/main" id="{591E6CE7-0F5B-DAF0-101B-4DED1EAFD295}"/>
              </a:ext>
            </a:extLst>
          </p:cNvPr>
          <p:cNvSpPr txBox="1"/>
          <p:nvPr/>
        </p:nvSpPr>
        <p:spPr>
          <a:xfrm rot="2078827">
            <a:off x="8868783" y="2210471"/>
            <a:ext cx="1050452" cy="224094"/>
          </a:xfrm>
          <a:prstGeom prst="rect">
            <a:avLst/>
          </a:prstGeom>
          <a:noFill/>
          <a:ln w="28575">
            <a:solidFill>
              <a:srgbClr val="FFC000"/>
            </a:solid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1" i="0" u="none" strike="noStrike" kern="0" cap="none" spc="0" normalizeH="0" baseline="0" noProof="0" dirty="0">
                <a:ln>
                  <a:noFill/>
                </a:ln>
                <a:solidFill>
                  <a:srgbClr val="FFFFFF"/>
                </a:solidFill>
                <a:effectLst/>
                <a:uLnTx/>
                <a:uFillTx/>
                <a:latin typeface="Poppins"/>
                <a:cs typeface="Arial"/>
                <a:sym typeface="Arial"/>
              </a:rPr>
              <a:t>0.35</a:t>
            </a:r>
          </a:p>
        </p:txBody>
      </p:sp>
      <p:sp>
        <p:nvSpPr>
          <p:cNvPr id="56" name="TextBox 55">
            <a:extLst>
              <a:ext uri="{FF2B5EF4-FFF2-40B4-BE49-F238E27FC236}">
                <a16:creationId xmlns:a16="http://schemas.microsoft.com/office/drawing/2014/main" id="{FDA97E88-47C5-27BB-4CF4-A6256CFD9F5C}"/>
              </a:ext>
            </a:extLst>
          </p:cNvPr>
          <p:cNvSpPr txBox="1"/>
          <p:nvPr/>
        </p:nvSpPr>
        <p:spPr>
          <a:xfrm>
            <a:off x="7765154" y="2462901"/>
            <a:ext cx="461992" cy="224094"/>
          </a:xfrm>
          <a:prstGeom prst="rect">
            <a:avLst/>
          </a:prstGeom>
          <a:noFill/>
          <a:ln w="28575">
            <a:solidFill>
              <a:srgbClr val="FFC000"/>
            </a:solidFill>
            <a:prstDash val="sysDot"/>
          </a:ln>
          <a:effectLst/>
        </p:spPr>
        <p:txBody>
          <a:bodyPr wrap="square" rtlCol="0">
            <a:no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1" i="0" u="none" strike="noStrike" kern="0" cap="none" spc="0" normalizeH="0" baseline="0" noProof="0" dirty="0">
                <a:ln>
                  <a:noFill/>
                </a:ln>
                <a:solidFill>
                  <a:srgbClr val="FFFFFF"/>
                </a:solidFill>
                <a:effectLst/>
                <a:uLnTx/>
                <a:uFillTx/>
                <a:latin typeface="Poppins"/>
                <a:cs typeface="Arial"/>
                <a:sym typeface="Arial"/>
              </a:rPr>
              <a:t>0.23</a:t>
            </a:r>
          </a:p>
        </p:txBody>
      </p:sp>
      <p:sp>
        <p:nvSpPr>
          <p:cNvPr id="57" name="TextBox 56">
            <a:extLst>
              <a:ext uri="{FF2B5EF4-FFF2-40B4-BE49-F238E27FC236}">
                <a16:creationId xmlns:a16="http://schemas.microsoft.com/office/drawing/2014/main" id="{3B3B5CA8-A2B9-C97B-094C-4DC4D7DF3DEA}"/>
              </a:ext>
            </a:extLst>
          </p:cNvPr>
          <p:cNvSpPr txBox="1"/>
          <p:nvPr/>
        </p:nvSpPr>
        <p:spPr>
          <a:xfrm>
            <a:off x="7765154" y="4011772"/>
            <a:ext cx="461992" cy="224094"/>
          </a:xfrm>
          <a:prstGeom prst="rect">
            <a:avLst/>
          </a:prstGeom>
          <a:noFill/>
          <a:ln w="28575">
            <a:solidFill>
              <a:srgbClr val="FFC000"/>
            </a:solidFill>
            <a:prstDash val="sysDot"/>
          </a:ln>
          <a:effectLst/>
        </p:spPr>
        <p:txBody>
          <a:bodyPr wrap="square" rtlCol="0">
            <a:no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1" i="0" u="none" strike="noStrike" kern="0" cap="none" spc="0" normalizeH="0" baseline="0" noProof="0" dirty="0">
                <a:ln>
                  <a:noFill/>
                </a:ln>
                <a:solidFill>
                  <a:srgbClr val="FFFFFF"/>
                </a:solidFill>
                <a:effectLst/>
                <a:uLnTx/>
                <a:uFillTx/>
                <a:latin typeface="Poppins"/>
                <a:cs typeface="Arial"/>
                <a:sym typeface="Arial"/>
              </a:rPr>
              <a:t>0.66</a:t>
            </a:r>
          </a:p>
        </p:txBody>
      </p:sp>
    </p:spTree>
    <p:extLst>
      <p:ext uri="{BB962C8B-B14F-4D97-AF65-F5344CB8AC3E}">
        <p14:creationId xmlns:p14="http://schemas.microsoft.com/office/powerpoint/2010/main" val="8376604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down)">
                                      <p:cBhvr>
                                        <p:cTn id="18" dur="500"/>
                                        <p:tgtEl>
                                          <p:spTgt spid="5"/>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48"/>
                                        </p:tgtEl>
                                        <p:attrNameLst>
                                          <p:attrName>style.visibility</p:attrName>
                                        </p:attrNameLst>
                                      </p:cBhvr>
                                      <p:to>
                                        <p:strVal val="visible"/>
                                      </p:to>
                                    </p:set>
                                    <p:animEffect transition="in" filter="wipe(down)">
                                      <p:cBhvr>
                                        <p:cTn id="21" dur="500"/>
                                        <p:tgtEl>
                                          <p:spTgt spid="48"/>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41"/>
                                        </p:tgtEl>
                                        <p:attrNameLst>
                                          <p:attrName>style.visibility</p:attrName>
                                        </p:attrNameLst>
                                      </p:cBhvr>
                                      <p:to>
                                        <p:strVal val="visible"/>
                                      </p:to>
                                    </p:set>
                                    <p:animEffect transition="in" filter="wipe(down)">
                                      <p:cBhvr>
                                        <p:cTn id="24" dur="500"/>
                                        <p:tgtEl>
                                          <p:spTgt spid="41"/>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55"/>
                                        </p:tgtEl>
                                        <p:attrNameLst>
                                          <p:attrName>style.visibility</p:attrName>
                                        </p:attrNameLst>
                                      </p:cBhvr>
                                      <p:to>
                                        <p:strVal val="visible"/>
                                      </p:to>
                                    </p:set>
                                    <p:animEffect transition="in" filter="wipe(down)">
                                      <p:cBhvr>
                                        <p:cTn id="27" dur="500"/>
                                        <p:tgtEl>
                                          <p:spTgt spid="55"/>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56"/>
                                        </p:tgtEl>
                                        <p:attrNameLst>
                                          <p:attrName>style.visibility</p:attrName>
                                        </p:attrNameLst>
                                      </p:cBhvr>
                                      <p:to>
                                        <p:strVal val="visible"/>
                                      </p:to>
                                    </p:set>
                                    <p:animEffect transition="in" filter="wipe(down)">
                                      <p:cBhvr>
                                        <p:cTn id="30" dur="500"/>
                                        <p:tgtEl>
                                          <p:spTgt spid="56"/>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53"/>
                                        </p:tgtEl>
                                        <p:attrNameLst>
                                          <p:attrName>style.visibility</p:attrName>
                                        </p:attrNameLst>
                                      </p:cBhvr>
                                      <p:to>
                                        <p:strVal val="visible"/>
                                      </p:to>
                                    </p:set>
                                    <p:animEffect transition="in" filter="wipe(down)">
                                      <p:cBhvr>
                                        <p:cTn id="33" dur="500"/>
                                        <p:tgtEl>
                                          <p:spTgt spid="53"/>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52"/>
                                        </p:tgtEl>
                                        <p:attrNameLst>
                                          <p:attrName>style.visibility</p:attrName>
                                        </p:attrNameLst>
                                      </p:cBhvr>
                                      <p:to>
                                        <p:strVal val="visible"/>
                                      </p:to>
                                    </p:set>
                                    <p:animEffect transition="in" filter="wipe(down)">
                                      <p:cBhvr>
                                        <p:cTn id="36" dur="500"/>
                                        <p:tgtEl>
                                          <p:spTgt spid="52"/>
                                        </p:tgtEl>
                                      </p:cBhvr>
                                    </p:animEffect>
                                  </p:childTnLst>
                                </p:cTn>
                              </p:par>
                              <p:par>
                                <p:cTn id="37" presetID="22" presetClass="entr" presetSubtype="4" fill="hold" grpId="0" nodeType="withEffect">
                                  <p:stCondLst>
                                    <p:cond delay="0"/>
                                  </p:stCondLst>
                                  <p:childTnLst>
                                    <p:set>
                                      <p:cBhvr>
                                        <p:cTn id="38" dur="1" fill="hold">
                                          <p:stCondLst>
                                            <p:cond delay="0"/>
                                          </p:stCondLst>
                                        </p:cTn>
                                        <p:tgtEl>
                                          <p:spTgt spid="54"/>
                                        </p:tgtEl>
                                        <p:attrNameLst>
                                          <p:attrName>style.visibility</p:attrName>
                                        </p:attrNameLst>
                                      </p:cBhvr>
                                      <p:to>
                                        <p:strVal val="visible"/>
                                      </p:to>
                                    </p:set>
                                    <p:animEffect transition="in" filter="wipe(down)">
                                      <p:cBhvr>
                                        <p:cTn id="39" dur="500"/>
                                        <p:tgtEl>
                                          <p:spTgt spid="54"/>
                                        </p:tgtEl>
                                      </p:cBhvr>
                                    </p:animEffect>
                                  </p:childTnLst>
                                </p:cTn>
                              </p:par>
                              <p:par>
                                <p:cTn id="40" presetID="22" presetClass="entr" presetSubtype="4" fill="hold" grpId="0" nodeType="withEffect">
                                  <p:stCondLst>
                                    <p:cond delay="0"/>
                                  </p:stCondLst>
                                  <p:childTnLst>
                                    <p:set>
                                      <p:cBhvr>
                                        <p:cTn id="41" dur="1" fill="hold">
                                          <p:stCondLst>
                                            <p:cond delay="0"/>
                                          </p:stCondLst>
                                        </p:cTn>
                                        <p:tgtEl>
                                          <p:spTgt spid="57"/>
                                        </p:tgtEl>
                                        <p:attrNameLst>
                                          <p:attrName>style.visibility</p:attrName>
                                        </p:attrNameLst>
                                      </p:cBhvr>
                                      <p:to>
                                        <p:strVal val="visible"/>
                                      </p:to>
                                    </p:set>
                                    <p:animEffect transition="in" filter="wipe(down)">
                                      <p:cBhvr>
                                        <p:cTn id="42" dur="500"/>
                                        <p:tgtEl>
                                          <p:spTgt spid="57"/>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42"/>
                                        </p:tgtEl>
                                        <p:attrNameLst>
                                          <p:attrName>style.visibility</p:attrName>
                                        </p:attrNameLst>
                                      </p:cBhvr>
                                      <p:to>
                                        <p:strVal val="visible"/>
                                      </p:to>
                                    </p:set>
                                    <p:animEffect transition="in" filter="wipe(down)">
                                      <p:cBhvr>
                                        <p:cTn id="4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2" grpId="0"/>
      <p:bldP spid="5" grpId="0" animBg="1"/>
      <p:bldP spid="41" grpId="0" animBg="1"/>
      <p:bldP spid="48" grpId="0" animBg="1"/>
      <p:bldP spid="52" grpId="0" animBg="1"/>
      <p:bldP spid="53" grpId="0" animBg="1"/>
      <p:bldP spid="54" grpId="0" animBg="1"/>
      <p:bldP spid="55" grpId="0" animBg="1"/>
      <p:bldP spid="56" grpId="0" animBg="1"/>
      <p:bldP spid="57"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36EE0C-E22F-653B-A368-6F48C7E98BCF}"/>
            </a:ext>
          </a:extLst>
        </p:cNvPr>
        <p:cNvGrpSpPr/>
        <p:nvPr/>
      </p:nvGrpSpPr>
      <p:grpSpPr>
        <a:xfrm>
          <a:off x="0" y="0"/>
          <a:ext cx="0" cy="0"/>
          <a:chOff x="0" y="0"/>
          <a:chExt cx="0" cy="0"/>
        </a:xfrm>
      </p:grpSpPr>
      <p:sp>
        <p:nvSpPr>
          <p:cNvPr id="42" name="TextBox 41">
            <a:extLst>
              <a:ext uri="{FF2B5EF4-FFF2-40B4-BE49-F238E27FC236}">
                <a16:creationId xmlns:a16="http://schemas.microsoft.com/office/drawing/2014/main" id="{6C267C31-87A6-11DF-4FC6-3619E9358A5C}"/>
              </a:ext>
            </a:extLst>
          </p:cNvPr>
          <p:cNvSpPr txBox="1"/>
          <p:nvPr/>
        </p:nvSpPr>
        <p:spPr>
          <a:xfrm>
            <a:off x="433013" y="2261063"/>
            <a:ext cx="2772727" cy="10772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00"/>
              </a:spcAft>
              <a:buClr>
                <a:srgbClr val="FFFFFF"/>
              </a:buClr>
              <a:buSzPts val="1200"/>
              <a:buFont typeface="Arial"/>
              <a:buNone/>
              <a:tabLst/>
              <a:defRPr/>
            </a:pPr>
            <a:r>
              <a:rPr kumimoji="0" lang="en-US" sz="3200" b="1" i="0" u="none" strike="noStrike" kern="0" cap="none" spc="0" normalizeH="0" baseline="0" noProof="0" dirty="0">
                <a:ln>
                  <a:noFill/>
                </a:ln>
                <a:solidFill>
                  <a:srgbClr val="FFC000"/>
                </a:solidFill>
                <a:effectLst/>
                <a:uLnTx/>
                <a:uFillTx/>
                <a:latin typeface="Poppins"/>
                <a:cs typeface="Arial"/>
                <a:sym typeface="Arial"/>
              </a:rPr>
              <a:t>Explained Variance</a:t>
            </a:r>
            <a:endParaRPr kumimoji="0" lang="en-US" sz="3200" b="0" i="0" u="none" strike="noStrike" kern="0" cap="none" spc="0" normalizeH="0" baseline="0" noProof="0" dirty="0">
              <a:ln>
                <a:noFill/>
              </a:ln>
              <a:solidFill>
                <a:srgbClr val="FFFFFF"/>
              </a:solidFill>
              <a:effectLst/>
              <a:uLnTx/>
              <a:uFillTx/>
              <a:latin typeface="Poppins"/>
              <a:cs typeface="Arial"/>
              <a:sym typeface="Arial"/>
            </a:endParaRPr>
          </a:p>
        </p:txBody>
      </p:sp>
      <p:grpSp>
        <p:nvGrpSpPr>
          <p:cNvPr id="47" name="Group 46">
            <a:extLst>
              <a:ext uri="{FF2B5EF4-FFF2-40B4-BE49-F238E27FC236}">
                <a16:creationId xmlns:a16="http://schemas.microsoft.com/office/drawing/2014/main" id="{CDCB9ADA-CBED-F98B-1FEB-7B0FA62F84AD}"/>
              </a:ext>
            </a:extLst>
          </p:cNvPr>
          <p:cNvGrpSpPr/>
          <p:nvPr/>
        </p:nvGrpSpPr>
        <p:grpSpPr>
          <a:xfrm>
            <a:off x="0" y="5887126"/>
            <a:ext cx="12220940" cy="448162"/>
            <a:chOff x="0" y="5887126"/>
            <a:chExt cx="12220940" cy="448162"/>
          </a:xfrm>
        </p:grpSpPr>
        <p:sp>
          <p:nvSpPr>
            <p:cNvPr id="48" name="Rectangle 47">
              <a:extLst>
                <a:ext uri="{FF2B5EF4-FFF2-40B4-BE49-F238E27FC236}">
                  <a16:creationId xmlns:a16="http://schemas.microsoft.com/office/drawing/2014/main" id="{C9C3421E-F642-3A64-20B0-50C2E39AB91D}"/>
                </a:ext>
              </a:extLst>
            </p:cNvPr>
            <p:cNvSpPr/>
            <p:nvPr/>
          </p:nvSpPr>
          <p:spPr>
            <a:xfrm>
              <a:off x="0" y="5887126"/>
              <a:ext cx="12220940" cy="44816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49" name="TextBox 48">
              <a:extLst>
                <a:ext uri="{FF2B5EF4-FFF2-40B4-BE49-F238E27FC236}">
                  <a16:creationId xmlns:a16="http://schemas.microsoft.com/office/drawing/2014/main" id="{AEB558CD-175A-7190-4EDC-8CFE0BEBE3E9}"/>
                </a:ext>
              </a:extLst>
            </p:cNvPr>
            <p:cNvSpPr txBox="1"/>
            <p:nvPr/>
          </p:nvSpPr>
          <p:spPr>
            <a:xfrm>
              <a:off x="3902765" y="5923106"/>
              <a:ext cx="4386470"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rPr>
                <a:t>DATA SOURCE: </a:t>
              </a:r>
              <a:r>
                <a:rPr kumimoji="0" lang="en-US" sz="1100" b="1"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hlinkClick r:id="rId3"/>
                </a:rPr>
                <a:t>tandfonline.com</a:t>
              </a:r>
              <a:endParaRPr kumimoji="0" lang="en-ZA" sz="1100" b="0"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endParaRPr>
            </a:p>
          </p:txBody>
        </p:sp>
      </p:grpSp>
      <p:grpSp>
        <p:nvGrpSpPr>
          <p:cNvPr id="41" name="Group 40">
            <a:extLst>
              <a:ext uri="{FF2B5EF4-FFF2-40B4-BE49-F238E27FC236}">
                <a16:creationId xmlns:a16="http://schemas.microsoft.com/office/drawing/2014/main" id="{398B63E6-09CA-F58B-3EE1-8ECECC4BDAEE}"/>
              </a:ext>
            </a:extLst>
          </p:cNvPr>
          <p:cNvGrpSpPr/>
          <p:nvPr/>
        </p:nvGrpSpPr>
        <p:grpSpPr>
          <a:xfrm>
            <a:off x="-27028" y="6203556"/>
            <a:ext cx="12220940" cy="654444"/>
            <a:chOff x="-27028" y="6203556"/>
            <a:chExt cx="12220940" cy="654444"/>
          </a:xfrm>
        </p:grpSpPr>
        <p:sp>
          <p:nvSpPr>
            <p:cNvPr id="43" name="Rectangle 42">
              <a:extLst>
                <a:ext uri="{FF2B5EF4-FFF2-40B4-BE49-F238E27FC236}">
                  <a16:creationId xmlns:a16="http://schemas.microsoft.com/office/drawing/2014/main" id="{A6928A72-BCCA-658F-9D0B-AA96F65AF7CE}"/>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44" name="Group 43">
              <a:extLst>
                <a:ext uri="{FF2B5EF4-FFF2-40B4-BE49-F238E27FC236}">
                  <a16:creationId xmlns:a16="http://schemas.microsoft.com/office/drawing/2014/main" id="{7B85C53A-B2F8-ACDD-EEF9-2846A4F59E57}"/>
                </a:ext>
              </a:extLst>
            </p:cNvPr>
            <p:cNvGrpSpPr/>
            <p:nvPr/>
          </p:nvGrpSpPr>
          <p:grpSpPr>
            <a:xfrm>
              <a:off x="-27028" y="6203556"/>
              <a:ext cx="12220940" cy="502558"/>
              <a:chOff x="-27028" y="6203556"/>
              <a:chExt cx="12220940" cy="502558"/>
            </a:xfrm>
          </p:grpSpPr>
          <p:pic>
            <p:nvPicPr>
              <p:cNvPr id="45" name="Graphic 44">
                <a:extLst>
                  <a:ext uri="{FF2B5EF4-FFF2-40B4-BE49-F238E27FC236}">
                    <a16:creationId xmlns:a16="http://schemas.microsoft.com/office/drawing/2014/main" id="{F3674EBD-0024-03A5-8727-6C1F7BCD97D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V="1">
                <a:off x="-27028" y="6203556"/>
                <a:ext cx="12220940" cy="49917"/>
              </a:xfrm>
              <a:prstGeom prst="rect">
                <a:avLst/>
              </a:prstGeom>
            </p:spPr>
          </p:pic>
          <p:sp>
            <p:nvSpPr>
              <p:cNvPr id="46" name="TextBox 45">
                <a:extLst>
                  <a:ext uri="{FF2B5EF4-FFF2-40B4-BE49-F238E27FC236}">
                    <a16:creationId xmlns:a16="http://schemas.microsoft.com/office/drawing/2014/main" id="{09ED71A1-9DD5-3788-F690-97C8B11A82A3}"/>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pic>
        <p:nvPicPr>
          <p:cNvPr id="6" name="Picture 5">
            <a:extLst>
              <a:ext uri="{FF2B5EF4-FFF2-40B4-BE49-F238E27FC236}">
                <a16:creationId xmlns:a16="http://schemas.microsoft.com/office/drawing/2014/main" id="{2E729AEC-2CDE-D43F-2AB1-5141ED897369}"/>
              </a:ext>
            </a:extLst>
          </p:cNvPr>
          <p:cNvPicPr>
            <a:picLocks noChangeAspect="1"/>
          </p:cNvPicPr>
          <p:nvPr/>
        </p:nvPicPr>
        <p:blipFill>
          <a:blip r:embed="rId6"/>
          <a:stretch>
            <a:fillRect/>
          </a:stretch>
        </p:blipFill>
        <p:spPr>
          <a:xfrm>
            <a:off x="3404212" y="522712"/>
            <a:ext cx="8719098" cy="4842443"/>
          </a:xfrm>
          <a:prstGeom prst="rect">
            <a:avLst/>
          </a:prstGeom>
        </p:spPr>
      </p:pic>
      <p:sp>
        <p:nvSpPr>
          <p:cNvPr id="54" name="Rectangle 53">
            <a:extLst>
              <a:ext uri="{FF2B5EF4-FFF2-40B4-BE49-F238E27FC236}">
                <a16:creationId xmlns:a16="http://schemas.microsoft.com/office/drawing/2014/main" id="{455D4902-5279-9552-3FEC-87F1C8B54D16}"/>
              </a:ext>
            </a:extLst>
          </p:cNvPr>
          <p:cNvSpPr/>
          <p:nvPr/>
        </p:nvSpPr>
        <p:spPr>
          <a:xfrm>
            <a:off x="4913523" y="1729648"/>
            <a:ext cx="947450" cy="308472"/>
          </a:xfrm>
          <a:prstGeom prst="rect">
            <a:avLst/>
          </a:prstGeom>
          <a:noFill/>
          <a:ln w="19050">
            <a:solidFill>
              <a:srgbClr val="FFCB2C"/>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GH" sz="14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55" name="Rectangle 54">
            <a:extLst>
              <a:ext uri="{FF2B5EF4-FFF2-40B4-BE49-F238E27FC236}">
                <a16:creationId xmlns:a16="http://schemas.microsoft.com/office/drawing/2014/main" id="{ED5075D1-C10E-34EC-597B-C4564E2437BB}"/>
              </a:ext>
            </a:extLst>
          </p:cNvPr>
          <p:cNvSpPr/>
          <p:nvPr/>
        </p:nvSpPr>
        <p:spPr>
          <a:xfrm>
            <a:off x="7256985" y="462930"/>
            <a:ext cx="947450" cy="308472"/>
          </a:xfrm>
          <a:prstGeom prst="rect">
            <a:avLst/>
          </a:prstGeom>
          <a:noFill/>
          <a:ln w="19050">
            <a:solidFill>
              <a:srgbClr val="FFCB2C"/>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GH" sz="14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56" name="Rectangle 55">
            <a:extLst>
              <a:ext uri="{FF2B5EF4-FFF2-40B4-BE49-F238E27FC236}">
                <a16:creationId xmlns:a16="http://schemas.microsoft.com/office/drawing/2014/main" id="{955E15AA-2E6A-C16C-6D2F-69C3B8137DD9}"/>
              </a:ext>
            </a:extLst>
          </p:cNvPr>
          <p:cNvSpPr/>
          <p:nvPr/>
        </p:nvSpPr>
        <p:spPr>
          <a:xfrm>
            <a:off x="7815510" y="2261063"/>
            <a:ext cx="947450" cy="308472"/>
          </a:xfrm>
          <a:prstGeom prst="rect">
            <a:avLst/>
          </a:prstGeom>
          <a:noFill/>
          <a:ln w="19050">
            <a:solidFill>
              <a:srgbClr val="FFCB2C"/>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GH" sz="14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57" name="Rectangle 56">
            <a:extLst>
              <a:ext uri="{FF2B5EF4-FFF2-40B4-BE49-F238E27FC236}">
                <a16:creationId xmlns:a16="http://schemas.microsoft.com/office/drawing/2014/main" id="{001B6A40-32D0-A1D4-B666-E3FDAB4F47D2}"/>
              </a:ext>
            </a:extLst>
          </p:cNvPr>
          <p:cNvSpPr/>
          <p:nvPr/>
        </p:nvSpPr>
        <p:spPr>
          <a:xfrm>
            <a:off x="10811537" y="2261063"/>
            <a:ext cx="947450" cy="308472"/>
          </a:xfrm>
          <a:prstGeom prst="rect">
            <a:avLst/>
          </a:prstGeom>
          <a:noFill/>
          <a:ln w="19050">
            <a:solidFill>
              <a:srgbClr val="FFCB2C"/>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GH" sz="14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58" name="Rectangle 57">
            <a:extLst>
              <a:ext uri="{FF2B5EF4-FFF2-40B4-BE49-F238E27FC236}">
                <a16:creationId xmlns:a16="http://schemas.microsoft.com/office/drawing/2014/main" id="{BD7039AF-08CF-EEB4-DD7A-6CF53DFCFCCE}"/>
              </a:ext>
            </a:extLst>
          </p:cNvPr>
          <p:cNvSpPr/>
          <p:nvPr/>
        </p:nvSpPr>
        <p:spPr>
          <a:xfrm>
            <a:off x="7286904" y="5066959"/>
            <a:ext cx="947450" cy="308472"/>
          </a:xfrm>
          <a:prstGeom prst="rect">
            <a:avLst/>
          </a:prstGeom>
          <a:noFill/>
          <a:ln w="19050">
            <a:solidFill>
              <a:srgbClr val="FFCB2C"/>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GH" sz="1400" b="0" i="0" u="none" strike="noStrike" kern="0" cap="none" spc="0" normalizeH="0" baseline="0" noProof="0">
              <a:ln>
                <a:noFill/>
              </a:ln>
              <a:solidFill>
                <a:srgbClr val="FFFFFF"/>
              </a:solidFill>
              <a:effectLst/>
              <a:uLnTx/>
              <a:uFillTx/>
              <a:latin typeface="Poppins"/>
              <a:ea typeface="+mn-ea"/>
              <a:cs typeface="+mn-cs"/>
              <a:sym typeface="Arial"/>
            </a:endParaRPr>
          </a:p>
        </p:txBody>
      </p:sp>
    </p:spTree>
    <p:extLst>
      <p:ext uri="{BB962C8B-B14F-4D97-AF65-F5344CB8AC3E}">
        <p14:creationId xmlns:p14="http://schemas.microsoft.com/office/powerpoint/2010/main" val="18369360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55"/>
                                        </p:tgtEl>
                                        <p:attrNameLst>
                                          <p:attrName>style.visibility</p:attrName>
                                        </p:attrNameLst>
                                      </p:cBhvr>
                                      <p:to>
                                        <p:strVal val="visible"/>
                                      </p:to>
                                    </p:set>
                                    <p:animEffect transition="in" filter="wipe(down)">
                                      <p:cBhvr>
                                        <p:cTn id="13" dur="500"/>
                                        <p:tgtEl>
                                          <p:spTgt spid="55"/>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54"/>
                                        </p:tgtEl>
                                        <p:attrNameLst>
                                          <p:attrName>style.visibility</p:attrName>
                                        </p:attrNameLst>
                                      </p:cBhvr>
                                      <p:to>
                                        <p:strVal val="visible"/>
                                      </p:to>
                                    </p:set>
                                    <p:animEffect transition="in" filter="wipe(down)">
                                      <p:cBhvr>
                                        <p:cTn id="16" dur="500"/>
                                        <p:tgtEl>
                                          <p:spTgt spid="54"/>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56"/>
                                        </p:tgtEl>
                                        <p:attrNameLst>
                                          <p:attrName>style.visibility</p:attrName>
                                        </p:attrNameLst>
                                      </p:cBhvr>
                                      <p:to>
                                        <p:strVal val="visible"/>
                                      </p:to>
                                    </p:set>
                                    <p:animEffect transition="in" filter="wipe(down)">
                                      <p:cBhvr>
                                        <p:cTn id="19" dur="500"/>
                                        <p:tgtEl>
                                          <p:spTgt spid="56"/>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57"/>
                                        </p:tgtEl>
                                        <p:attrNameLst>
                                          <p:attrName>style.visibility</p:attrName>
                                        </p:attrNameLst>
                                      </p:cBhvr>
                                      <p:to>
                                        <p:strVal val="visible"/>
                                      </p:to>
                                    </p:set>
                                    <p:animEffect transition="in" filter="wipe(down)">
                                      <p:cBhvr>
                                        <p:cTn id="22" dur="500"/>
                                        <p:tgtEl>
                                          <p:spTgt spid="57"/>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58"/>
                                        </p:tgtEl>
                                        <p:attrNameLst>
                                          <p:attrName>style.visibility</p:attrName>
                                        </p:attrNameLst>
                                      </p:cBhvr>
                                      <p:to>
                                        <p:strVal val="visible"/>
                                      </p:to>
                                    </p:set>
                                    <p:animEffect transition="in" filter="wipe(down)">
                                      <p:cBhvr>
                                        <p:cTn id="25" dur="500"/>
                                        <p:tgtEl>
                                          <p:spTgt spid="58"/>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nodeType="clickEffect">
                                  <p:stCondLst>
                                    <p:cond delay="0"/>
                                  </p:stCondLst>
                                  <p:childTnLst>
                                    <p:set>
                                      <p:cBhvr>
                                        <p:cTn id="29" dur="1" fill="hold">
                                          <p:stCondLst>
                                            <p:cond delay="0"/>
                                          </p:stCondLst>
                                        </p:cTn>
                                        <p:tgtEl>
                                          <p:spTgt spid="42">
                                            <p:txEl>
                                              <p:pRg st="0" end="0"/>
                                            </p:txEl>
                                          </p:spTgt>
                                        </p:tgtEl>
                                        <p:attrNameLst>
                                          <p:attrName>style.visibility</p:attrName>
                                        </p:attrNameLst>
                                      </p:cBhvr>
                                      <p:to>
                                        <p:strVal val="visible"/>
                                      </p:to>
                                    </p:set>
                                    <p:animEffect transition="in" filter="wipe(down)">
                                      <p:cBhvr>
                                        <p:cTn id="30" dur="500"/>
                                        <p:tgtEl>
                                          <p:spTgt spid="4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P spid="55" grpId="0" animBg="1"/>
      <p:bldP spid="56" grpId="0" animBg="1"/>
      <p:bldP spid="57" grpId="0" animBg="1"/>
      <p:bldP spid="58"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8B3EE8-EF66-B744-27AF-893CB1E17572}"/>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12AD51A1-41D8-920A-6AA1-973E0FFF2310}"/>
              </a:ext>
            </a:extLst>
          </p:cNvPr>
          <p:cNvGrpSpPr>
            <a:grpSpLocks noChangeAspect="1"/>
          </p:cNvGrpSpPr>
          <p:nvPr/>
        </p:nvGrpSpPr>
        <p:grpSpPr>
          <a:xfrm>
            <a:off x="925975" y="306210"/>
            <a:ext cx="9930949" cy="5487089"/>
            <a:chOff x="707792" y="301316"/>
            <a:chExt cx="10776416" cy="5954230"/>
          </a:xfrm>
        </p:grpSpPr>
        <p:sp>
          <p:nvSpPr>
            <p:cNvPr id="3" name="Oval 2">
              <a:extLst>
                <a:ext uri="{FF2B5EF4-FFF2-40B4-BE49-F238E27FC236}">
                  <a16:creationId xmlns:a16="http://schemas.microsoft.com/office/drawing/2014/main" id="{75387780-56EB-2883-C918-E38C49928240}"/>
                </a:ext>
              </a:extLst>
            </p:cNvPr>
            <p:cNvSpPr/>
            <p:nvPr/>
          </p:nvSpPr>
          <p:spPr>
            <a:xfrm>
              <a:off x="707792" y="2904763"/>
              <a:ext cx="2000684" cy="1048473"/>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9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7" name="Oval 6">
              <a:extLst>
                <a:ext uri="{FF2B5EF4-FFF2-40B4-BE49-F238E27FC236}">
                  <a16:creationId xmlns:a16="http://schemas.microsoft.com/office/drawing/2014/main" id="{F5CF60F5-5125-8B1B-700C-748A54610234}"/>
                </a:ext>
              </a:extLst>
            </p:cNvPr>
            <p:cNvSpPr/>
            <p:nvPr/>
          </p:nvSpPr>
          <p:spPr>
            <a:xfrm>
              <a:off x="5095658" y="2904763"/>
              <a:ext cx="2000684" cy="1048473"/>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9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8" name="Oval 7">
              <a:extLst>
                <a:ext uri="{FF2B5EF4-FFF2-40B4-BE49-F238E27FC236}">
                  <a16:creationId xmlns:a16="http://schemas.microsoft.com/office/drawing/2014/main" id="{0B5280E7-27E8-AD4E-D49E-D6046BB155EC}"/>
                </a:ext>
              </a:extLst>
            </p:cNvPr>
            <p:cNvSpPr/>
            <p:nvPr/>
          </p:nvSpPr>
          <p:spPr>
            <a:xfrm>
              <a:off x="9483524" y="2904763"/>
              <a:ext cx="2000684" cy="1048473"/>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9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9" name="Oval 8">
              <a:extLst>
                <a:ext uri="{FF2B5EF4-FFF2-40B4-BE49-F238E27FC236}">
                  <a16:creationId xmlns:a16="http://schemas.microsoft.com/office/drawing/2014/main" id="{E1990F15-3E3E-2EF0-0704-077C16FAC2D5}"/>
                </a:ext>
              </a:extLst>
            </p:cNvPr>
            <p:cNvSpPr/>
            <p:nvPr/>
          </p:nvSpPr>
          <p:spPr>
            <a:xfrm>
              <a:off x="5095658" y="679723"/>
              <a:ext cx="2000684" cy="1048473"/>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900" b="0" i="0" u="none" strike="noStrike" kern="0" cap="none" spc="0" normalizeH="0" baseline="0" noProof="0" dirty="0">
                <a:ln>
                  <a:noFill/>
                </a:ln>
                <a:solidFill>
                  <a:srgbClr val="FFFFFF"/>
                </a:solidFill>
                <a:effectLst/>
                <a:uLnTx/>
                <a:uFillTx/>
                <a:latin typeface="Poppins"/>
                <a:ea typeface="+mn-ea"/>
                <a:cs typeface="+mn-cs"/>
                <a:sym typeface="Arial"/>
              </a:endParaRPr>
            </a:p>
          </p:txBody>
        </p:sp>
        <p:sp>
          <p:nvSpPr>
            <p:cNvPr id="10" name="Oval 9">
              <a:extLst>
                <a:ext uri="{FF2B5EF4-FFF2-40B4-BE49-F238E27FC236}">
                  <a16:creationId xmlns:a16="http://schemas.microsoft.com/office/drawing/2014/main" id="{A3576140-F6BE-5272-8C7B-2522996B5E64}"/>
                </a:ext>
              </a:extLst>
            </p:cNvPr>
            <p:cNvSpPr/>
            <p:nvPr/>
          </p:nvSpPr>
          <p:spPr>
            <a:xfrm>
              <a:off x="5095658" y="4825003"/>
              <a:ext cx="2000684" cy="1048473"/>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9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11" name="Oval 10">
              <a:extLst>
                <a:ext uri="{FF2B5EF4-FFF2-40B4-BE49-F238E27FC236}">
                  <a16:creationId xmlns:a16="http://schemas.microsoft.com/office/drawing/2014/main" id="{1C3B621D-D5A5-845B-7C23-5B0C2655A770}"/>
                </a:ext>
              </a:extLst>
            </p:cNvPr>
            <p:cNvSpPr/>
            <p:nvPr/>
          </p:nvSpPr>
          <p:spPr>
            <a:xfrm>
              <a:off x="2094632" y="679723"/>
              <a:ext cx="2000684" cy="1048473"/>
            </a:xfrm>
            <a:prstGeom prst="ellipse">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900" b="0" i="0" u="none" strike="noStrike" kern="0" cap="none" spc="0" normalizeH="0" baseline="0" noProof="0">
                <a:ln>
                  <a:noFill/>
                </a:ln>
                <a:solidFill>
                  <a:srgbClr val="FFFFFF"/>
                </a:solidFill>
                <a:effectLst/>
                <a:uLnTx/>
                <a:uFillTx/>
                <a:latin typeface="Poppins"/>
                <a:ea typeface="+mn-ea"/>
                <a:cs typeface="+mn-cs"/>
                <a:sym typeface="Arial"/>
              </a:endParaRPr>
            </a:p>
          </p:txBody>
        </p:sp>
        <p:cxnSp>
          <p:nvCxnSpPr>
            <p:cNvPr id="12" name="Straight Arrow Connector 11">
              <a:extLst>
                <a:ext uri="{FF2B5EF4-FFF2-40B4-BE49-F238E27FC236}">
                  <a16:creationId xmlns:a16="http://schemas.microsoft.com/office/drawing/2014/main" id="{EFF9A18E-E1CB-933F-A259-E00C4AD3AB40}"/>
                </a:ext>
              </a:extLst>
            </p:cNvPr>
            <p:cNvCxnSpPr>
              <a:stCxn id="3" idx="0"/>
              <a:endCxn id="11" idx="3"/>
            </p:cNvCxnSpPr>
            <p:nvPr/>
          </p:nvCxnSpPr>
          <p:spPr>
            <a:xfrm flipV="1">
              <a:off x="1708134" y="1574651"/>
              <a:ext cx="679491" cy="1330112"/>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137AF1C-3469-4D3E-E2CA-6A98E08B77EA}"/>
                </a:ext>
              </a:extLst>
            </p:cNvPr>
            <p:cNvCxnSpPr>
              <a:cxnSpLocks/>
            </p:cNvCxnSpPr>
            <p:nvPr/>
          </p:nvCxnSpPr>
          <p:spPr>
            <a:xfrm>
              <a:off x="6096000" y="1728196"/>
              <a:ext cx="0" cy="1176567"/>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5ED82615-B9E9-F441-5DAF-9A8032DF0D08}"/>
                </a:ext>
              </a:extLst>
            </p:cNvPr>
            <p:cNvCxnSpPr>
              <a:cxnSpLocks/>
              <a:stCxn id="7" idx="4"/>
              <a:endCxn id="10" idx="0"/>
            </p:cNvCxnSpPr>
            <p:nvPr/>
          </p:nvCxnSpPr>
          <p:spPr>
            <a:xfrm>
              <a:off x="6096001" y="3953237"/>
              <a:ext cx="0" cy="871767"/>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A5365263-0925-2535-8AF2-A263AC1BDA2E}"/>
                </a:ext>
              </a:extLst>
            </p:cNvPr>
            <p:cNvCxnSpPr>
              <a:cxnSpLocks/>
              <a:stCxn id="9" idx="6"/>
              <a:endCxn id="8" idx="1"/>
            </p:cNvCxnSpPr>
            <p:nvPr/>
          </p:nvCxnSpPr>
          <p:spPr>
            <a:xfrm>
              <a:off x="7096342" y="1203960"/>
              <a:ext cx="2680175" cy="1854348"/>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2AE0B3-FECC-7CCB-4AA9-45C169B28C84}"/>
                </a:ext>
              </a:extLst>
            </p:cNvPr>
            <p:cNvCxnSpPr>
              <a:cxnSpLocks/>
              <a:stCxn id="10" idx="7"/>
              <a:endCxn id="8" idx="3"/>
            </p:cNvCxnSpPr>
            <p:nvPr/>
          </p:nvCxnSpPr>
          <p:spPr>
            <a:xfrm flipV="1">
              <a:off x="6803349" y="3799691"/>
              <a:ext cx="2973168" cy="1178857"/>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36714D18-D267-1D9A-1BD9-D4522A9168DC}"/>
                </a:ext>
              </a:extLst>
            </p:cNvPr>
            <p:cNvCxnSpPr>
              <a:cxnSpLocks/>
              <a:stCxn id="3" idx="6"/>
              <a:endCxn id="7" idx="2"/>
            </p:cNvCxnSpPr>
            <p:nvPr/>
          </p:nvCxnSpPr>
          <p:spPr>
            <a:xfrm>
              <a:off x="2708476" y="3429000"/>
              <a:ext cx="2387182" cy="0"/>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4953FF3-D2F4-AECB-E1DD-AF15626B3F1F}"/>
                </a:ext>
              </a:extLst>
            </p:cNvPr>
            <p:cNvCxnSpPr>
              <a:cxnSpLocks/>
            </p:cNvCxnSpPr>
            <p:nvPr/>
          </p:nvCxnSpPr>
          <p:spPr>
            <a:xfrm>
              <a:off x="7096342" y="3429000"/>
              <a:ext cx="2387182" cy="0"/>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D440EBD-7EC2-002F-633C-04E59B8DA3E1}"/>
                </a:ext>
              </a:extLst>
            </p:cNvPr>
            <p:cNvCxnSpPr>
              <a:cxnSpLocks/>
              <a:stCxn id="11" idx="5"/>
              <a:endCxn id="7" idx="1"/>
            </p:cNvCxnSpPr>
            <p:nvPr/>
          </p:nvCxnSpPr>
          <p:spPr>
            <a:xfrm>
              <a:off x="3802323" y="1574651"/>
              <a:ext cx="1586328" cy="1483657"/>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067C6E4-5AB5-093E-5D4C-4D8F05CBE17B}"/>
                </a:ext>
              </a:extLst>
            </p:cNvPr>
            <p:cNvCxnSpPr>
              <a:cxnSpLocks/>
              <a:stCxn id="11" idx="6"/>
              <a:endCxn id="9" idx="2"/>
            </p:cNvCxnSpPr>
            <p:nvPr/>
          </p:nvCxnSpPr>
          <p:spPr>
            <a:xfrm>
              <a:off x="4095316" y="1203960"/>
              <a:ext cx="1000342" cy="0"/>
            </a:xfrm>
            <a:prstGeom prst="straightConnector1">
              <a:avLst/>
            </a:prstGeom>
            <a:ln>
              <a:solidFill>
                <a:schemeClr val="bg1"/>
              </a:solidFill>
              <a:tailEnd type="triangle" w="lg" len="lg"/>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D54A0547-CCED-DC64-A18E-B4343F86A18C}"/>
                </a:ext>
              </a:extLst>
            </p:cNvPr>
            <p:cNvSpPr txBox="1"/>
            <p:nvPr/>
          </p:nvSpPr>
          <p:spPr>
            <a:xfrm>
              <a:off x="2552025" y="1050070"/>
              <a:ext cx="1085898"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0" i="0" u="none" strike="noStrike" kern="0" cap="none" spc="0" normalizeH="0" baseline="0" noProof="0" dirty="0">
                  <a:ln>
                    <a:noFill/>
                  </a:ln>
                  <a:solidFill>
                    <a:srgbClr val="FFFFFF"/>
                  </a:solidFill>
                  <a:effectLst/>
                  <a:uLnTx/>
                  <a:uFillTx/>
                  <a:latin typeface="Poppins"/>
                  <a:cs typeface="Arial"/>
                  <a:sym typeface="Arial"/>
                </a:rPr>
                <a:t>TRUST</a:t>
              </a:r>
            </a:p>
          </p:txBody>
        </p:sp>
        <p:sp>
          <p:nvSpPr>
            <p:cNvPr id="22" name="TextBox 21">
              <a:extLst>
                <a:ext uri="{FF2B5EF4-FFF2-40B4-BE49-F238E27FC236}">
                  <a16:creationId xmlns:a16="http://schemas.microsoft.com/office/drawing/2014/main" id="{2BAD4515-5B52-01D9-C30F-BAE4C758253A}"/>
                </a:ext>
              </a:extLst>
            </p:cNvPr>
            <p:cNvSpPr txBox="1"/>
            <p:nvPr/>
          </p:nvSpPr>
          <p:spPr>
            <a:xfrm>
              <a:off x="5344160" y="1050070"/>
              <a:ext cx="150368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0" i="0" u="none" strike="noStrike" kern="0" cap="none" spc="0" normalizeH="0" baseline="0" noProof="0" dirty="0">
                  <a:ln>
                    <a:noFill/>
                  </a:ln>
                  <a:solidFill>
                    <a:srgbClr val="FFFFFF"/>
                  </a:solidFill>
                  <a:effectLst/>
                  <a:uLnTx/>
                  <a:uFillTx/>
                  <a:latin typeface="Poppins"/>
                  <a:cs typeface="Arial"/>
                  <a:sym typeface="Arial"/>
                </a:rPr>
                <a:t>COMMITMENT</a:t>
              </a:r>
            </a:p>
          </p:txBody>
        </p:sp>
        <p:sp>
          <p:nvSpPr>
            <p:cNvPr id="23" name="TextBox 22">
              <a:extLst>
                <a:ext uri="{FF2B5EF4-FFF2-40B4-BE49-F238E27FC236}">
                  <a16:creationId xmlns:a16="http://schemas.microsoft.com/office/drawing/2014/main" id="{A4A3FD04-DC0F-88E3-C05A-72D61BF31EF2}"/>
                </a:ext>
              </a:extLst>
            </p:cNvPr>
            <p:cNvSpPr txBox="1"/>
            <p:nvPr/>
          </p:nvSpPr>
          <p:spPr>
            <a:xfrm>
              <a:off x="5455584" y="3199239"/>
              <a:ext cx="1280831" cy="523220"/>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0" i="0" u="none" strike="noStrike" kern="0" cap="none" spc="0" normalizeH="0" baseline="0" noProof="0" dirty="0">
                  <a:ln>
                    <a:noFill/>
                  </a:ln>
                  <a:solidFill>
                    <a:srgbClr val="FFFFFF"/>
                  </a:solidFill>
                  <a:effectLst/>
                  <a:uLnTx/>
                  <a:uFillTx/>
                  <a:latin typeface="Poppins"/>
                  <a:cs typeface="Arial"/>
                  <a:sym typeface="Arial"/>
                </a:rPr>
                <a:t>PERCEIVED VALUE</a:t>
              </a:r>
            </a:p>
          </p:txBody>
        </p:sp>
        <p:sp>
          <p:nvSpPr>
            <p:cNvPr id="24" name="TextBox 23">
              <a:extLst>
                <a:ext uri="{FF2B5EF4-FFF2-40B4-BE49-F238E27FC236}">
                  <a16:creationId xmlns:a16="http://schemas.microsoft.com/office/drawing/2014/main" id="{5166725F-B8EC-7B74-6D37-9B598B5935BF}"/>
                </a:ext>
              </a:extLst>
            </p:cNvPr>
            <p:cNvSpPr txBox="1"/>
            <p:nvPr/>
          </p:nvSpPr>
          <p:spPr>
            <a:xfrm>
              <a:off x="5374640" y="5198942"/>
              <a:ext cx="144272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0" i="0" u="none" strike="noStrike" kern="0" cap="none" spc="0" normalizeH="0" baseline="0" noProof="0" dirty="0">
                  <a:ln>
                    <a:noFill/>
                  </a:ln>
                  <a:solidFill>
                    <a:srgbClr val="FFFFFF"/>
                  </a:solidFill>
                  <a:effectLst/>
                  <a:uLnTx/>
                  <a:uFillTx/>
                  <a:latin typeface="Poppins"/>
                  <a:cs typeface="Arial"/>
                  <a:sym typeface="Arial"/>
                </a:rPr>
                <a:t>SATISFACTION</a:t>
              </a:r>
            </a:p>
          </p:txBody>
        </p:sp>
        <p:sp>
          <p:nvSpPr>
            <p:cNvPr id="25" name="TextBox 24">
              <a:extLst>
                <a:ext uri="{FF2B5EF4-FFF2-40B4-BE49-F238E27FC236}">
                  <a16:creationId xmlns:a16="http://schemas.microsoft.com/office/drawing/2014/main" id="{725FC928-B64A-DEC4-7A90-FF647A70294E}"/>
                </a:ext>
              </a:extLst>
            </p:cNvPr>
            <p:cNvSpPr txBox="1"/>
            <p:nvPr/>
          </p:nvSpPr>
          <p:spPr>
            <a:xfrm>
              <a:off x="986774" y="3306960"/>
              <a:ext cx="1442720" cy="523220"/>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0" i="0" u="none" strike="noStrike" kern="0" cap="none" spc="0" normalizeH="0" baseline="0" noProof="0" dirty="0">
                  <a:ln>
                    <a:noFill/>
                  </a:ln>
                  <a:solidFill>
                    <a:srgbClr val="FFFFFF"/>
                  </a:solidFill>
                  <a:effectLst/>
                  <a:uLnTx/>
                  <a:uFillTx/>
                  <a:latin typeface="Poppins"/>
                  <a:cs typeface="Arial"/>
                  <a:sym typeface="Arial"/>
                </a:rPr>
                <a:t>CSR CUSTOMERS</a:t>
              </a:r>
            </a:p>
          </p:txBody>
        </p:sp>
        <p:sp>
          <p:nvSpPr>
            <p:cNvPr id="26" name="TextBox 25">
              <a:extLst>
                <a:ext uri="{FF2B5EF4-FFF2-40B4-BE49-F238E27FC236}">
                  <a16:creationId xmlns:a16="http://schemas.microsoft.com/office/drawing/2014/main" id="{80C41144-9663-4834-3E24-9826849C2442}"/>
                </a:ext>
              </a:extLst>
            </p:cNvPr>
            <p:cNvSpPr txBox="1"/>
            <p:nvPr/>
          </p:nvSpPr>
          <p:spPr>
            <a:xfrm>
              <a:off x="9762506" y="3306960"/>
              <a:ext cx="144272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0" i="0" u="none" strike="noStrike" kern="0" cap="none" spc="0" normalizeH="0" baseline="0" noProof="0" dirty="0">
                  <a:ln>
                    <a:noFill/>
                  </a:ln>
                  <a:solidFill>
                    <a:srgbClr val="FFFFFF"/>
                  </a:solidFill>
                  <a:effectLst/>
                  <a:uLnTx/>
                  <a:uFillTx/>
                  <a:latin typeface="Poppins"/>
                  <a:cs typeface="Arial"/>
                  <a:sym typeface="Arial"/>
                </a:rPr>
                <a:t>LOYALTY </a:t>
              </a:r>
            </a:p>
          </p:txBody>
        </p:sp>
        <p:sp>
          <p:nvSpPr>
            <p:cNvPr id="27" name="TextBox 26">
              <a:extLst>
                <a:ext uri="{FF2B5EF4-FFF2-40B4-BE49-F238E27FC236}">
                  <a16:creationId xmlns:a16="http://schemas.microsoft.com/office/drawing/2014/main" id="{D015B94C-C918-A5F6-A986-9B96E37620C0}"/>
                </a:ext>
              </a:extLst>
            </p:cNvPr>
            <p:cNvSpPr txBox="1"/>
            <p:nvPr/>
          </p:nvSpPr>
          <p:spPr>
            <a:xfrm rot="17898351">
              <a:off x="1356345" y="2085818"/>
              <a:ext cx="981106" cy="307777"/>
            </a:xfrm>
            <a:prstGeom prst="rect">
              <a:avLst/>
            </a:prstGeom>
            <a:noFill/>
            <a:ln w="28575">
              <a:no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50" b="1" i="0" u="none" strike="noStrike" kern="0" cap="none" spc="0" normalizeH="0" baseline="0" noProof="0" dirty="0">
                  <a:ln>
                    <a:noFill/>
                  </a:ln>
                  <a:solidFill>
                    <a:srgbClr val="FFFFFF"/>
                  </a:solidFill>
                  <a:effectLst/>
                  <a:uLnTx/>
                  <a:uFillTx/>
                  <a:latin typeface="Poppins"/>
                  <a:cs typeface="Arial"/>
                  <a:sym typeface="Arial"/>
                </a:rPr>
                <a:t>0.32</a:t>
              </a:r>
            </a:p>
          </p:txBody>
        </p:sp>
        <p:sp>
          <p:nvSpPr>
            <p:cNvPr id="28" name="TextBox 27">
              <a:extLst>
                <a:ext uri="{FF2B5EF4-FFF2-40B4-BE49-F238E27FC236}">
                  <a16:creationId xmlns:a16="http://schemas.microsoft.com/office/drawing/2014/main" id="{97726B09-CE76-8654-C0D1-41571A0849B7}"/>
                </a:ext>
              </a:extLst>
            </p:cNvPr>
            <p:cNvSpPr txBox="1"/>
            <p:nvPr/>
          </p:nvSpPr>
          <p:spPr>
            <a:xfrm>
              <a:off x="4258262" y="927640"/>
              <a:ext cx="588894" cy="307777"/>
            </a:xfrm>
            <a:prstGeom prst="rect">
              <a:avLst/>
            </a:prstGeom>
            <a:noFill/>
            <a:ln w="28575">
              <a:no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50" b="1" i="0" u="none" strike="noStrike" kern="0" cap="none" spc="0" normalizeH="0" baseline="0" noProof="0" dirty="0">
                  <a:ln>
                    <a:noFill/>
                  </a:ln>
                  <a:solidFill>
                    <a:srgbClr val="FFFFFF"/>
                  </a:solidFill>
                  <a:effectLst/>
                  <a:uLnTx/>
                  <a:uFillTx/>
                  <a:latin typeface="Poppins"/>
                  <a:cs typeface="Arial"/>
                  <a:sym typeface="Arial"/>
                </a:rPr>
                <a:t>0.55</a:t>
              </a:r>
            </a:p>
          </p:txBody>
        </p:sp>
        <p:sp>
          <p:nvSpPr>
            <p:cNvPr id="29" name="TextBox 28">
              <a:extLst>
                <a:ext uri="{FF2B5EF4-FFF2-40B4-BE49-F238E27FC236}">
                  <a16:creationId xmlns:a16="http://schemas.microsoft.com/office/drawing/2014/main" id="{FCB070DB-3415-E12B-ED18-B21FEE4E45CA}"/>
                </a:ext>
              </a:extLst>
            </p:cNvPr>
            <p:cNvSpPr txBox="1"/>
            <p:nvPr/>
          </p:nvSpPr>
          <p:spPr>
            <a:xfrm rot="2558904">
              <a:off x="3945608" y="2040564"/>
              <a:ext cx="1442720" cy="307777"/>
            </a:xfrm>
            <a:prstGeom prst="rect">
              <a:avLst/>
            </a:prstGeom>
            <a:noFill/>
            <a:ln w="28575">
              <a:no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50" b="1" i="0" u="none" strike="noStrike" kern="0" cap="none" spc="0" normalizeH="0" baseline="0" noProof="0" dirty="0">
                  <a:ln>
                    <a:noFill/>
                  </a:ln>
                  <a:solidFill>
                    <a:srgbClr val="FFFFFF"/>
                  </a:solidFill>
                  <a:effectLst/>
                  <a:uLnTx/>
                  <a:uFillTx/>
                  <a:latin typeface="Poppins"/>
                  <a:cs typeface="Arial"/>
                  <a:sym typeface="Arial"/>
                </a:rPr>
                <a:t>0.39</a:t>
              </a:r>
            </a:p>
          </p:txBody>
        </p:sp>
        <p:sp>
          <p:nvSpPr>
            <p:cNvPr id="30" name="TextBox 29">
              <a:extLst>
                <a:ext uri="{FF2B5EF4-FFF2-40B4-BE49-F238E27FC236}">
                  <a16:creationId xmlns:a16="http://schemas.microsoft.com/office/drawing/2014/main" id="{8870A9AE-C29A-B7E1-557D-F83273A8A147}"/>
                </a:ext>
              </a:extLst>
            </p:cNvPr>
            <p:cNvSpPr txBox="1"/>
            <p:nvPr/>
          </p:nvSpPr>
          <p:spPr>
            <a:xfrm>
              <a:off x="2916563" y="3102893"/>
              <a:ext cx="1442720" cy="307777"/>
            </a:xfrm>
            <a:prstGeom prst="rect">
              <a:avLst/>
            </a:prstGeom>
            <a:noFill/>
            <a:ln w="28575">
              <a:no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50" b="1" i="0" u="none" strike="noStrike" kern="0" cap="none" spc="0" normalizeH="0" baseline="0" noProof="0" dirty="0">
                  <a:ln>
                    <a:noFill/>
                  </a:ln>
                  <a:solidFill>
                    <a:srgbClr val="FFFFFF"/>
                  </a:solidFill>
                  <a:effectLst/>
                  <a:uLnTx/>
                  <a:uFillTx/>
                  <a:latin typeface="Poppins"/>
                  <a:cs typeface="Arial"/>
                  <a:sym typeface="Arial"/>
                </a:rPr>
                <a:t>0.16</a:t>
              </a:r>
            </a:p>
          </p:txBody>
        </p:sp>
        <p:sp>
          <p:nvSpPr>
            <p:cNvPr id="31" name="TextBox 30">
              <a:extLst>
                <a:ext uri="{FF2B5EF4-FFF2-40B4-BE49-F238E27FC236}">
                  <a16:creationId xmlns:a16="http://schemas.microsoft.com/office/drawing/2014/main" id="{F06EF485-2C5F-7E04-B5C8-E35037FED4B3}"/>
                </a:ext>
              </a:extLst>
            </p:cNvPr>
            <p:cNvSpPr txBox="1"/>
            <p:nvPr/>
          </p:nvSpPr>
          <p:spPr>
            <a:xfrm>
              <a:off x="7460085" y="3102893"/>
              <a:ext cx="1442720" cy="307777"/>
            </a:xfrm>
            <a:prstGeom prst="rect">
              <a:avLst/>
            </a:prstGeom>
            <a:noFill/>
            <a:ln w="28575">
              <a:no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50" b="1" i="0" u="none" strike="noStrike" kern="0" cap="none" spc="0" normalizeH="0" baseline="0" noProof="0" dirty="0">
                  <a:ln>
                    <a:noFill/>
                  </a:ln>
                  <a:solidFill>
                    <a:srgbClr val="FFFFFF"/>
                  </a:solidFill>
                  <a:effectLst/>
                  <a:uLnTx/>
                  <a:uFillTx/>
                  <a:latin typeface="Poppins"/>
                  <a:cs typeface="Arial"/>
                  <a:sym typeface="Arial"/>
                </a:rPr>
                <a:t>0.21</a:t>
              </a:r>
            </a:p>
          </p:txBody>
        </p:sp>
        <p:sp>
          <p:nvSpPr>
            <p:cNvPr id="32" name="TextBox 31">
              <a:extLst>
                <a:ext uri="{FF2B5EF4-FFF2-40B4-BE49-F238E27FC236}">
                  <a16:creationId xmlns:a16="http://schemas.microsoft.com/office/drawing/2014/main" id="{BB177ABE-9557-894E-8220-4750AE37545C}"/>
                </a:ext>
              </a:extLst>
            </p:cNvPr>
            <p:cNvSpPr txBox="1"/>
            <p:nvPr/>
          </p:nvSpPr>
          <p:spPr>
            <a:xfrm rot="20322774">
              <a:off x="7354662" y="4151709"/>
              <a:ext cx="1442720" cy="307777"/>
            </a:xfrm>
            <a:prstGeom prst="rect">
              <a:avLst/>
            </a:prstGeom>
            <a:noFill/>
            <a:ln w="28575">
              <a:no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50" b="1" i="0" u="none" strike="noStrike" kern="0" cap="none" spc="0" normalizeH="0" baseline="0" noProof="0" dirty="0">
                  <a:ln>
                    <a:noFill/>
                  </a:ln>
                  <a:solidFill>
                    <a:srgbClr val="FFFFFF"/>
                  </a:solidFill>
                  <a:effectLst/>
                  <a:uLnTx/>
                  <a:uFillTx/>
                  <a:latin typeface="Poppins"/>
                  <a:cs typeface="Arial"/>
                  <a:sym typeface="Arial"/>
                </a:rPr>
                <a:t>0.38</a:t>
              </a:r>
            </a:p>
          </p:txBody>
        </p:sp>
        <p:sp>
          <p:nvSpPr>
            <p:cNvPr id="33" name="TextBox 32">
              <a:extLst>
                <a:ext uri="{FF2B5EF4-FFF2-40B4-BE49-F238E27FC236}">
                  <a16:creationId xmlns:a16="http://schemas.microsoft.com/office/drawing/2014/main" id="{C3AAB0FF-5744-DF12-9BEC-96F16DDC4A01}"/>
                </a:ext>
              </a:extLst>
            </p:cNvPr>
            <p:cNvSpPr txBox="1"/>
            <p:nvPr/>
          </p:nvSpPr>
          <p:spPr>
            <a:xfrm rot="2078827">
              <a:off x="7715068" y="1740666"/>
              <a:ext cx="1442720" cy="307777"/>
            </a:xfrm>
            <a:prstGeom prst="rect">
              <a:avLst/>
            </a:prstGeom>
            <a:noFill/>
            <a:ln w="28575">
              <a:no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50" b="1" i="0" u="none" strike="noStrike" kern="0" cap="none" spc="0" normalizeH="0" baseline="0" noProof="0" dirty="0">
                  <a:ln>
                    <a:noFill/>
                  </a:ln>
                  <a:solidFill>
                    <a:srgbClr val="FFFFFF"/>
                  </a:solidFill>
                  <a:effectLst/>
                  <a:uLnTx/>
                  <a:uFillTx/>
                  <a:latin typeface="Poppins"/>
                  <a:cs typeface="Arial"/>
                  <a:sym typeface="Arial"/>
                </a:rPr>
                <a:t>0.35</a:t>
              </a:r>
            </a:p>
          </p:txBody>
        </p:sp>
        <p:sp>
          <p:nvSpPr>
            <p:cNvPr id="34" name="TextBox 33">
              <a:extLst>
                <a:ext uri="{FF2B5EF4-FFF2-40B4-BE49-F238E27FC236}">
                  <a16:creationId xmlns:a16="http://schemas.microsoft.com/office/drawing/2014/main" id="{0E5A7861-28C4-17F2-4031-BDF4C1C1471B}"/>
                </a:ext>
              </a:extLst>
            </p:cNvPr>
            <p:cNvSpPr txBox="1"/>
            <p:nvPr/>
          </p:nvSpPr>
          <p:spPr>
            <a:xfrm>
              <a:off x="6146404" y="2131431"/>
              <a:ext cx="634513" cy="307777"/>
            </a:xfrm>
            <a:prstGeom prst="rect">
              <a:avLst/>
            </a:prstGeom>
            <a:noFill/>
            <a:ln w="28575">
              <a:noFill/>
              <a:prstDash val="sysDot"/>
            </a:ln>
            <a:effectLst/>
          </p:spPr>
          <p:txBody>
            <a:bodyPr wrap="square" rtlCol="0">
              <a:no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50" b="1" i="0" u="none" strike="noStrike" kern="0" cap="none" spc="0" normalizeH="0" baseline="0" noProof="0" dirty="0">
                  <a:ln>
                    <a:noFill/>
                  </a:ln>
                  <a:solidFill>
                    <a:srgbClr val="FFFFFF"/>
                  </a:solidFill>
                  <a:effectLst/>
                  <a:uLnTx/>
                  <a:uFillTx/>
                  <a:latin typeface="Poppins"/>
                  <a:cs typeface="Arial"/>
                  <a:sym typeface="Arial"/>
                </a:rPr>
                <a:t>0.23</a:t>
              </a:r>
            </a:p>
          </p:txBody>
        </p:sp>
        <p:sp>
          <p:nvSpPr>
            <p:cNvPr id="35" name="TextBox 34">
              <a:extLst>
                <a:ext uri="{FF2B5EF4-FFF2-40B4-BE49-F238E27FC236}">
                  <a16:creationId xmlns:a16="http://schemas.microsoft.com/office/drawing/2014/main" id="{A8A18354-80D8-BA72-AF45-849A94A981AF}"/>
                </a:ext>
              </a:extLst>
            </p:cNvPr>
            <p:cNvSpPr txBox="1"/>
            <p:nvPr/>
          </p:nvSpPr>
          <p:spPr>
            <a:xfrm>
              <a:off x="6146404" y="4177754"/>
              <a:ext cx="634513" cy="307777"/>
            </a:xfrm>
            <a:prstGeom prst="rect">
              <a:avLst/>
            </a:prstGeom>
            <a:noFill/>
            <a:ln w="28575">
              <a:noFill/>
              <a:prstDash val="sysDot"/>
            </a:ln>
            <a:effectLst/>
          </p:spPr>
          <p:txBody>
            <a:bodyPr wrap="square" rtlCol="0">
              <a:no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50" b="1" i="0" u="none" strike="noStrike" kern="0" cap="none" spc="0" normalizeH="0" baseline="0" noProof="0" dirty="0">
                  <a:ln>
                    <a:noFill/>
                  </a:ln>
                  <a:solidFill>
                    <a:srgbClr val="FFFFFF"/>
                  </a:solidFill>
                  <a:effectLst/>
                  <a:uLnTx/>
                  <a:uFillTx/>
                  <a:latin typeface="Poppins"/>
                  <a:cs typeface="Arial"/>
                  <a:sym typeface="Arial"/>
                </a:rPr>
                <a:t>0.66</a:t>
              </a:r>
            </a:p>
          </p:txBody>
        </p:sp>
        <p:sp>
          <p:nvSpPr>
            <p:cNvPr id="36" name="TextBox 35">
              <a:extLst>
                <a:ext uri="{FF2B5EF4-FFF2-40B4-BE49-F238E27FC236}">
                  <a16:creationId xmlns:a16="http://schemas.microsoft.com/office/drawing/2014/main" id="{63234D0D-2F39-6DD1-27FF-D05386961775}"/>
                </a:ext>
              </a:extLst>
            </p:cNvPr>
            <p:cNvSpPr txBox="1"/>
            <p:nvPr/>
          </p:nvSpPr>
          <p:spPr>
            <a:xfrm>
              <a:off x="5344160" y="301316"/>
              <a:ext cx="1442720" cy="307777"/>
            </a:xfrm>
            <a:prstGeom prst="rect">
              <a:avLst/>
            </a:prstGeom>
            <a:noFill/>
            <a:ln w="28575">
              <a:no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50" b="0" i="1" u="none" strike="noStrike" kern="0" cap="none" spc="0" normalizeH="0" baseline="0" noProof="0" dirty="0">
                  <a:ln>
                    <a:noFill/>
                  </a:ln>
                  <a:solidFill>
                    <a:srgbClr val="FFFFFF"/>
                  </a:solidFill>
                  <a:effectLst/>
                  <a:uLnTx/>
                  <a:uFillTx/>
                  <a:latin typeface="Poppins"/>
                  <a:cs typeface="Arial"/>
                  <a:sym typeface="Arial"/>
                </a:rPr>
                <a:t>R</a:t>
              </a:r>
              <a:r>
                <a:rPr kumimoji="0" lang="en-US" sz="1050" b="0" i="1" u="none" strike="noStrike" kern="0" cap="none" spc="0" normalizeH="0" baseline="30000" noProof="0" dirty="0">
                  <a:ln>
                    <a:noFill/>
                  </a:ln>
                  <a:solidFill>
                    <a:srgbClr val="FFFFFF"/>
                  </a:solidFill>
                  <a:effectLst/>
                  <a:uLnTx/>
                  <a:uFillTx/>
                  <a:latin typeface="Poppins"/>
                  <a:cs typeface="Arial"/>
                  <a:sym typeface="Arial"/>
                </a:rPr>
                <a:t>2</a:t>
              </a:r>
              <a:r>
                <a:rPr kumimoji="0" lang="en-US" sz="1050" b="0" i="1" u="none" strike="noStrike" kern="0" cap="none" spc="0" normalizeH="0" baseline="0" noProof="0" dirty="0">
                  <a:ln>
                    <a:noFill/>
                  </a:ln>
                  <a:solidFill>
                    <a:srgbClr val="FFFFFF"/>
                  </a:solidFill>
                  <a:effectLst/>
                  <a:uLnTx/>
                  <a:uFillTx/>
                  <a:latin typeface="Poppins"/>
                  <a:cs typeface="Arial"/>
                  <a:sym typeface="Arial"/>
                </a:rPr>
                <a:t> = 30.55%</a:t>
              </a:r>
              <a:endParaRPr kumimoji="0" lang="en-US" sz="1050" b="0" i="1" u="none" strike="noStrike" kern="0" cap="none" spc="0" normalizeH="0" baseline="30000" noProof="0" dirty="0">
                <a:ln>
                  <a:noFill/>
                </a:ln>
                <a:solidFill>
                  <a:srgbClr val="FFFFFF"/>
                </a:solidFill>
                <a:effectLst/>
                <a:uLnTx/>
                <a:uFillTx/>
                <a:latin typeface="Poppins"/>
                <a:cs typeface="Arial"/>
                <a:sym typeface="Arial"/>
              </a:endParaRPr>
            </a:p>
          </p:txBody>
        </p:sp>
        <p:sp>
          <p:nvSpPr>
            <p:cNvPr id="37" name="TextBox 36">
              <a:extLst>
                <a:ext uri="{FF2B5EF4-FFF2-40B4-BE49-F238E27FC236}">
                  <a16:creationId xmlns:a16="http://schemas.microsoft.com/office/drawing/2014/main" id="{D7670305-EEA2-1E17-7598-E2E239DD7CD9}"/>
                </a:ext>
              </a:extLst>
            </p:cNvPr>
            <p:cNvSpPr txBox="1"/>
            <p:nvPr/>
          </p:nvSpPr>
          <p:spPr>
            <a:xfrm>
              <a:off x="5344160" y="5947769"/>
              <a:ext cx="1442720" cy="307777"/>
            </a:xfrm>
            <a:prstGeom prst="rect">
              <a:avLst/>
            </a:prstGeom>
            <a:noFill/>
            <a:ln w="28575">
              <a:no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900" b="0" i="1" u="none" strike="noStrike" kern="0" cap="none" spc="0" normalizeH="0" baseline="0" noProof="0" dirty="0">
                  <a:ln>
                    <a:noFill/>
                  </a:ln>
                  <a:solidFill>
                    <a:srgbClr val="FFFFFF"/>
                  </a:solidFill>
                  <a:effectLst/>
                  <a:uLnTx/>
                  <a:uFillTx/>
                  <a:latin typeface="Poppins"/>
                  <a:cs typeface="Arial"/>
                  <a:sym typeface="Arial"/>
                </a:rPr>
                <a:t>R</a:t>
              </a:r>
              <a:r>
                <a:rPr kumimoji="0" lang="en-US" sz="900" b="0" i="1" u="none" strike="noStrike" kern="0" cap="none" spc="0" normalizeH="0" baseline="30000" noProof="0" dirty="0">
                  <a:ln>
                    <a:noFill/>
                  </a:ln>
                  <a:solidFill>
                    <a:srgbClr val="FFFFFF"/>
                  </a:solidFill>
                  <a:effectLst/>
                  <a:uLnTx/>
                  <a:uFillTx/>
                  <a:latin typeface="Poppins"/>
                  <a:cs typeface="Arial"/>
                  <a:sym typeface="Arial"/>
                </a:rPr>
                <a:t>2</a:t>
              </a:r>
              <a:r>
                <a:rPr kumimoji="0" lang="en-US" sz="900" b="0" i="1" u="none" strike="noStrike" kern="0" cap="none" spc="0" normalizeH="0" baseline="0" noProof="0" dirty="0">
                  <a:ln>
                    <a:noFill/>
                  </a:ln>
                  <a:solidFill>
                    <a:srgbClr val="FFFFFF"/>
                  </a:solidFill>
                  <a:effectLst/>
                  <a:uLnTx/>
                  <a:uFillTx/>
                  <a:latin typeface="Poppins"/>
                  <a:cs typeface="Arial"/>
                  <a:sym typeface="Arial"/>
                </a:rPr>
                <a:t> = 44.19%</a:t>
              </a:r>
              <a:endParaRPr kumimoji="0" lang="en-US" sz="900" b="0" i="1" u="none" strike="noStrike" kern="0" cap="none" spc="0" normalizeH="0" baseline="30000" noProof="0" dirty="0">
                <a:ln>
                  <a:noFill/>
                </a:ln>
                <a:solidFill>
                  <a:srgbClr val="FFFFFF"/>
                </a:solidFill>
                <a:effectLst/>
                <a:uLnTx/>
                <a:uFillTx/>
                <a:latin typeface="Poppins"/>
                <a:cs typeface="Arial"/>
                <a:sym typeface="Arial"/>
              </a:endParaRPr>
            </a:p>
          </p:txBody>
        </p:sp>
        <p:sp>
          <p:nvSpPr>
            <p:cNvPr id="38" name="TextBox 37">
              <a:extLst>
                <a:ext uri="{FF2B5EF4-FFF2-40B4-BE49-F238E27FC236}">
                  <a16:creationId xmlns:a16="http://schemas.microsoft.com/office/drawing/2014/main" id="{5693CD27-EA8E-448F-538B-04C51179BF3F}"/>
                </a:ext>
              </a:extLst>
            </p:cNvPr>
            <p:cNvSpPr txBox="1"/>
            <p:nvPr/>
          </p:nvSpPr>
          <p:spPr>
            <a:xfrm>
              <a:off x="9776517" y="2576448"/>
              <a:ext cx="1442720" cy="307777"/>
            </a:xfrm>
            <a:prstGeom prst="rect">
              <a:avLst/>
            </a:prstGeom>
            <a:noFill/>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50" b="0" i="1" u="none" strike="noStrike" kern="0" cap="none" spc="0" normalizeH="0" baseline="0" noProof="0" dirty="0">
                  <a:ln>
                    <a:noFill/>
                  </a:ln>
                  <a:solidFill>
                    <a:srgbClr val="FFFFFF"/>
                  </a:solidFill>
                  <a:effectLst/>
                  <a:uLnTx/>
                  <a:uFillTx/>
                  <a:latin typeface="Poppins"/>
                  <a:cs typeface="Arial"/>
                  <a:sym typeface="Arial"/>
                </a:rPr>
                <a:t>R</a:t>
              </a:r>
              <a:r>
                <a:rPr kumimoji="0" lang="en-US" sz="1050" b="0" i="1" u="none" strike="noStrike" kern="0" cap="none" spc="0" normalizeH="0" baseline="30000" noProof="0" dirty="0">
                  <a:ln>
                    <a:noFill/>
                  </a:ln>
                  <a:solidFill>
                    <a:srgbClr val="FFFFFF"/>
                  </a:solidFill>
                  <a:effectLst/>
                  <a:uLnTx/>
                  <a:uFillTx/>
                  <a:latin typeface="Poppins"/>
                  <a:cs typeface="Arial"/>
                  <a:sym typeface="Arial"/>
                </a:rPr>
                <a:t>2</a:t>
              </a:r>
              <a:r>
                <a:rPr kumimoji="0" lang="en-US" sz="1050" b="0" i="1" u="none" strike="noStrike" kern="0" cap="none" spc="0" normalizeH="0" baseline="0" noProof="0" dirty="0">
                  <a:ln>
                    <a:noFill/>
                  </a:ln>
                  <a:solidFill>
                    <a:srgbClr val="FFFFFF"/>
                  </a:solidFill>
                  <a:effectLst/>
                  <a:uLnTx/>
                  <a:uFillTx/>
                  <a:latin typeface="Poppins"/>
                  <a:cs typeface="Arial"/>
                  <a:sym typeface="Arial"/>
                </a:rPr>
                <a:t> = 60.54%</a:t>
              </a:r>
              <a:endParaRPr kumimoji="0" lang="en-US" sz="1050" b="0" i="1" u="none" strike="noStrike" kern="0" cap="none" spc="0" normalizeH="0" baseline="30000" noProof="0" dirty="0">
                <a:ln>
                  <a:noFill/>
                </a:ln>
                <a:solidFill>
                  <a:srgbClr val="FFFFFF"/>
                </a:solidFill>
                <a:effectLst/>
                <a:uLnTx/>
                <a:uFillTx/>
                <a:latin typeface="Poppins"/>
                <a:cs typeface="Arial"/>
                <a:sym typeface="Arial"/>
              </a:endParaRPr>
            </a:p>
          </p:txBody>
        </p:sp>
        <p:sp>
          <p:nvSpPr>
            <p:cNvPr id="39" name="TextBox 38">
              <a:extLst>
                <a:ext uri="{FF2B5EF4-FFF2-40B4-BE49-F238E27FC236}">
                  <a16:creationId xmlns:a16="http://schemas.microsoft.com/office/drawing/2014/main" id="{7D565313-A9C3-9A67-BC34-B0A229A94C69}"/>
                </a:ext>
              </a:extLst>
            </p:cNvPr>
            <p:cNvSpPr txBox="1"/>
            <p:nvPr/>
          </p:nvSpPr>
          <p:spPr>
            <a:xfrm>
              <a:off x="6146404" y="2576448"/>
              <a:ext cx="1442720" cy="307777"/>
            </a:xfrm>
            <a:prstGeom prst="rect">
              <a:avLst/>
            </a:prstGeom>
            <a:noFill/>
            <a:ln w="28575">
              <a:noFill/>
              <a:prstDash val="sysDot"/>
            </a:ln>
            <a:effectLst/>
          </p:spPr>
          <p:txBody>
            <a:bodyPr wrap="square" rtlCol="0">
              <a:no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50" b="0" i="1" u="none" strike="noStrike" kern="0" cap="none" spc="0" normalizeH="0" baseline="0" noProof="0" dirty="0">
                  <a:ln>
                    <a:noFill/>
                  </a:ln>
                  <a:solidFill>
                    <a:srgbClr val="FFFFFF"/>
                  </a:solidFill>
                  <a:effectLst/>
                  <a:uLnTx/>
                  <a:uFillTx/>
                  <a:latin typeface="Poppins"/>
                  <a:cs typeface="Arial"/>
                  <a:sym typeface="Arial"/>
                </a:rPr>
                <a:t>R</a:t>
              </a:r>
              <a:r>
                <a:rPr kumimoji="0" lang="en-US" sz="1050" b="0" i="1" u="none" strike="noStrike" kern="0" cap="none" spc="0" normalizeH="0" baseline="30000" noProof="0" dirty="0">
                  <a:ln>
                    <a:noFill/>
                  </a:ln>
                  <a:solidFill>
                    <a:srgbClr val="FFFFFF"/>
                  </a:solidFill>
                  <a:effectLst/>
                  <a:uLnTx/>
                  <a:uFillTx/>
                  <a:latin typeface="Poppins"/>
                  <a:cs typeface="Arial"/>
                  <a:sym typeface="Arial"/>
                </a:rPr>
                <a:t>2</a:t>
              </a:r>
              <a:r>
                <a:rPr kumimoji="0" lang="en-US" sz="1050" b="0" i="1" u="none" strike="noStrike" kern="0" cap="none" spc="0" normalizeH="0" baseline="0" noProof="0" dirty="0">
                  <a:ln>
                    <a:noFill/>
                  </a:ln>
                  <a:solidFill>
                    <a:srgbClr val="FFFFFF"/>
                  </a:solidFill>
                  <a:effectLst/>
                  <a:uLnTx/>
                  <a:uFillTx/>
                  <a:latin typeface="Poppins"/>
                  <a:cs typeface="Arial"/>
                  <a:sym typeface="Arial"/>
                </a:rPr>
                <a:t> = 37.61%</a:t>
              </a:r>
              <a:endParaRPr kumimoji="0" lang="en-US" sz="1050" b="0" i="1" u="none" strike="noStrike" kern="0" cap="none" spc="0" normalizeH="0" baseline="30000" noProof="0" dirty="0">
                <a:ln>
                  <a:noFill/>
                </a:ln>
                <a:solidFill>
                  <a:srgbClr val="FFFFFF"/>
                </a:solidFill>
                <a:effectLst/>
                <a:uLnTx/>
                <a:uFillTx/>
                <a:latin typeface="Poppins"/>
                <a:cs typeface="Arial"/>
                <a:sym typeface="Arial"/>
              </a:endParaRPr>
            </a:p>
          </p:txBody>
        </p:sp>
        <p:sp>
          <p:nvSpPr>
            <p:cNvPr id="40" name="TextBox 39">
              <a:extLst>
                <a:ext uri="{FF2B5EF4-FFF2-40B4-BE49-F238E27FC236}">
                  <a16:creationId xmlns:a16="http://schemas.microsoft.com/office/drawing/2014/main" id="{BAD8284C-19B1-0BB4-E41E-83E2DBAA9BC2}"/>
                </a:ext>
              </a:extLst>
            </p:cNvPr>
            <p:cNvSpPr txBox="1"/>
            <p:nvPr/>
          </p:nvSpPr>
          <p:spPr>
            <a:xfrm>
              <a:off x="2438028" y="1828699"/>
              <a:ext cx="1442720" cy="307777"/>
            </a:xfrm>
            <a:prstGeom prst="rect">
              <a:avLst/>
            </a:prstGeom>
            <a:noFill/>
            <a:ln w="28575">
              <a:noFill/>
              <a:prstDash val="sysDot"/>
            </a:ln>
            <a:effectLst/>
          </p:spPr>
          <p:txBody>
            <a:bodyPr wrap="square" rtlCol="0">
              <a:no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050" b="0" i="1" u="none" strike="noStrike" kern="0" cap="none" spc="0" normalizeH="0" baseline="0" noProof="0" dirty="0">
                  <a:ln>
                    <a:noFill/>
                  </a:ln>
                  <a:solidFill>
                    <a:srgbClr val="FFFFFF"/>
                  </a:solidFill>
                  <a:effectLst/>
                  <a:uLnTx/>
                  <a:uFillTx/>
                  <a:latin typeface="Poppins"/>
                  <a:cs typeface="Arial"/>
                  <a:sym typeface="Arial"/>
                </a:rPr>
                <a:t>R</a:t>
              </a:r>
              <a:r>
                <a:rPr kumimoji="0" lang="en-US" sz="1050" b="0" i="1" u="none" strike="noStrike" kern="0" cap="none" spc="0" normalizeH="0" baseline="30000" noProof="0" dirty="0">
                  <a:ln>
                    <a:noFill/>
                  </a:ln>
                  <a:solidFill>
                    <a:srgbClr val="FFFFFF"/>
                  </a:solidFill>
                  <a:effectLst/>
                  <a:uLnTx/>
                  <a:uFillTx/>
                  <a:latin typeface="Poppins"/>
                  <a:cs typeface="Arial"/>
                  <a:sym typeface="Arial"/>
                </a:rPr>
                <a:t>2</a:t>
              </a:r>
              <a:r>
                <a:rPr kumimoji="0" lang="en-US" sz="1050" b="0" i="1" u="none" strike="noStrike" kern="0" cap="none" spc="0" normalizeH="0" baseline="0" noProof="0" dirty="0">
                  <a:ln>
                    <a:noFill/>
                  </a:ln>
                  <a:solidFill>
                    <a:srgbClr val="FFFFFF"/>
                  </a:solidFill>
                  <a:effectLst/>
                  <a:uLnTx/>
                  <a:uFillTx/>
                  <a:latin typeface="Poppins"/>
                  <a:cs typeface="Arial"/>
                  <a:sym typeface="Arial"/>
                </a:rPr>
                <a:t> = 10.45%</a:t>
              </a:r>
              <a:endParaRPr kumimoji="0" lang="en-US" sz="1050" b="0" i="1" u="none" strike="noStrike" kern="0" cap="none" spc="0" normalizeH="0" baseline="30000" noProof="0" dirty="0">
                <a:ln>
                  <a:noFill/>
                </a:ln>
                <a:solidFill>
                  <a:srgbClr val="FFFFFF"/>
                </a:solidFill>
                <a:effectLst/>
                <a:uLnTx/>
                <a:uFillTx/>
                <a:latin typeface="Poppins"/>
                <a:cs typeface="Arial"/>
                <a:sym typeface="Arial"/>
              </a:endParaRPr>
            </a:p>
          </p:txBody>
        </p:sp>
      </p:grpSp>
      <p:grpSp>
        <p:nvGrpSpPr>
          <p:cNvPr id="47" name="Group 46">
            <a:extLst>
              <a:ext uri="{FF2B5EF4-FFF2-40B4-BE49-F238E27FC236}">
                <a16:creationId xmlns:a16="http://schemas.microsoft.com/office/drawing/2014/main" id="{BFBCEA43-D9D3-2570-E6B6-2C1AB4582EA8}"/>
              </a:ext>
            </a:extLst>
          </p:cNvPr>
          <p:cNvGrpSpPr/>
          <p:nvPr/>
        </p:nvGrpSpPr>
        <p:grpSpPr>
          <a:xfrm>
            <a:off x="0" y="5887126"/>
            <a:ext cx="12220940" cy="448162"/>
            <a:chOff x="0" y="5887126"/>
            <a:chExt cx="12220940" cy="448162"/>
          </a:xfrm>
        </p:grpSpPr>
        <p:sp>
          <p:nvSpPr>
            <p:cNvPr id="48" name="Rectangle 47">
              <a:extLst>
                <a:ext uri="{FF2B5EF4-FFF2-40B4-BE49-F238E27FC236}">
                  <a16:creationId xmlns:a16="http://schemas.microsoft.com/office/drawing/2014/main" id="{6FCAC337-809E-39BD-B9E4-36F629F97027}"/>
                </a:ext>
              </a:extLst>
            </p:cNvPr>
            <p:cNvSpPr/>
            <p:nvPr/>
          </p:nvSpPr>
          <p:spPr>
            <a:xfrm>
              <a:off x="0" y="5887126"/>
              <a:ext cx="12220940" cy="44816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FFFFFF"/>
                </a:solidFill>
                <a:effectLst/>
                <a:uLnTx/>
                <a:uFillTx/>
                <a:latin typeface="Poppins"/>
                <a:ea typeface="+mn-ea"/>
                <a:cs typeface="+mn-cs"/>
                <a:sym typeface="Arial"/>
              </a:endParaRPr>
            </a:p>
          </p:txBody>
        </p:sp>
        <p:sp>
          <p:nvSpPr>
            <p:cNvPr id="49" name="TextBox 48">
              <a:extLst>
                <a:ext uri="{FF2B5EF4-FFF2-40B4-BE49-F238E27FC236}">
                  <a16:creationId xmlns:a16="http://schemas.microsoft.com/office/drawing/2014/main" id="{AD22B9DE-562A-5A72-99BC-1680E78D0C1A}"/>
                </a:ext>
              </a:extLst>
            </p:cNvPr>
            <p:cNvSpPr txBox="1"/>
            <p:nvPr/>
          </p:nvSpPr>
          <p:spPr>
            <a:xfrm>
              <a:off x="3902765" y="5923106"/>
              <a:ext cx="4386470" cy="2616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rPr>
                <a:t>DATA SOURCE: </a:t>
              </a:r>
              <a:r>
                <a:rPr kumimoji="0" lang="en-US" sz="1100" b="1"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hlinkClick r:id="rId3"/>
                </a:rPr>
                <a:t>tandfonline.com</a:t>
              </a:r>
              <a:endParaRPr kumimoji="0" lang="en-ZA" sz="1100" b="0" i="0" u="none" strike="noStrike" kern="0" cap="none" spc="0" normalizeH="0" baseline="0" noProof="0" dirty="0">
                <a:ln>
                  <a:noFill/>
                </a:ln>
                <a:solidFill>
                  <a:srgbClr val="000000"/>
                </a:solidFill>
                <a:effectLst/>
                <a:uLnTx/>
                <a:uFillTx/>
                <a:latin typeface="Poppins"/>
                <a:cs typeface="Poppins Light" panose="00000400000000000000" pitchFamily="2" charset="0"/>
                <a:sym typeface="Arial"/>
              </a:endParaRPr>
            </a:p>
          </p:txBody>
        </p:sp>
      </p:grpSp>
      <p:grpSp>
        <p:nvGrpSpPr>
          <p:cNvPr id="41" name="Group 40">
            <a:extLst>
              <a:ext uri="{FF2B5EF4-FFF2-40B4-BE49-F238E27FC236}">
                <a16:creationId xmlns:a16="http://schemas.microsoft.com/office/drawing/2014/main" id="{91BBE715-E53C-F7C5-5FF7-A5C543519F40}"/>
              </a:ext>
            </a:extLst>
          </p:cNvPr>
          <p:cNvGrpSpPr/>
          <p:nvPr/>
        </p:nvGrpSpPr>
        <p:grpSpPr>
          <a:xfrm>
            <a:off x="-27028" y="6203556"/>
            <a:ext cx="12220940" cy="654444"/>
            <a:chOff x="-27028" y="6203556"/>
            <a:chExt cx="12220940" cy="654444"/>
          </a:xfrm>
        </p:grpSpPr>
        <p:sp>
          <p:nvSpPr>
            <p:cNvPr id="43" name="Rectangle 42">
              <a:extLst>
                <a:ext uri="{FF2B5EF4-FFF2-40B4-BE49-F238E27FC236}">
                  <a16:creationId xmlns:a16="http://schemas.microsoft.com/office/drawing/2014/main" id="{F7364014-B062-5B73-A3BC-41245B475D36}"/>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44" name="Group 43">
              <a:extLst>
                <a:ext uri="{FF2B5EF4-FFF2-40B4-BE49-F238E27FC236}">
                  <a16:creationId xmlns:a16="http://schemas.microsoft.com/office/drawing/2014/main" id="{71256728-5B91-88A2-E51D-2CEF22FD002E}"/>
                </a:ext>
              </a:extLst>
            </p:cNvPr>
            <p:cNvGrpSpPr/>
            <p:nvPr/>
          </p:nvGrpSpPr>
          <p:grpSpPr>
            <a:xfrm>
              <a:off x="-27028" y="6203556"/>
              <a:ext cx="12220940" cy="502558"/>
              <a:chOff x="-27028" y="6203556"/>
              <a:chExt cx="12220940" cy="502558"/>
            </a:xfrm>
          </p:grpSpPr>
          <p:pic>
            <p:nvPicPr>
              <p:cNvPr id="45" name="Graphic 44">
                <a:extLst>
                  <a:ext uri="{FF2B5EF4-FFF2-40B4-BE49-F238E27FC236}">
                    <a16:creationId xmlns:a16="http://schemas.microsoft.com/office/drawing/2014/main" id="{0674CCB4-6FA8-3281-2EF3-F91BFED450F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V="1">
                <a:off x="-27028" y="6203556"/>
                <a:ext cx="12220940" cy="49917"/>
              </a:xfrm>
              <a:prstGeom prst="rect">
                <a:avLst/>
              </a:prstGeom>
            </p:spPr>
          </p:pic>
          <p:sp>
            <p:nvSpPr>
              <p:cNvPr id="46" name="TextBox 45">
                <a:extLst>
                  <a:ext uri="{FF2B5EF4-FFF2-40B4-BE49-F238E27FC236}">
                    <a16:creationId xmlns:a16="http://schemas.microsoft.com/office/drawing/2014/main" id="{E9880E5D-C1A0-DEA5-A758-0F0E58F815C4}"/>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Tree>
    <p:extLst>
      <p:ext uri="{BB962C8B-B14F-4D97-AF65-F5344CB8AC3E}">
        <p14:creationId xmlns:p14="http://schemas.microsoft.com/office/powerpoint/2010/main" val="1095548179"/>
      </p:ext>
    </p:extLst>
  </p:cSld>
  <p:clrMapOvr>
    <a:masterClrMapping/>
  </p:clrMapOvr>
  <p:transition spd="med"/>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heerful friends enjoying a fun cute and joyful celebration together generated by artificial intelligence">
            <a:extLst>
              <a:ext uri="{FF2B5EF4-FFF2-40B4-BE49-F238E27FC236}">
                <a16:creationId xmlns:a16="http://schemas.microsoft.com/office/drawing/2014/main" id="{9ED6DD0F-0E92-6789-D720-C5937F297F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649" r="12318"/>
          <a:stretch/>
        </p:blipFill>
        <p:spPr bwMode="auto">
          <a:xfrm>
            <a:off x="6220438" y="0"/>
            <a:ext cx="6045200" cy="628208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E00DE7A-EE42-E65C-89B3-D2BCFBBFE1BB}"/>
              </a:ext>
            </a:extLst>
          </p:cNvPr>
          <p:cNvSpPr txBox="1"/>
          <p:nvPr/>
        </p:nvSpPr>
        <p:spPr>
          <a:xfrm>
            <a:off x="458662" y="999561"/>
            <a:ext cx="5624780" cy="4463273"/>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50000"/>
              </a:lnSpc>
              <a:spcBef>
                <a:spcPts val="0"/>
              </a:spcBef>
              <a:spcAft>
                <a:spcPts val="0"/>
              </a:spcAft>
              <a:buClr>
                <a:srgbClr val="FFFFFF"/>
              </a:buClr>
              <a:buSzPts val="1200"/>
              <a:buFont typeface="Arial"/>
              <a:buNone/>
              <a:tabLst/>
              <a:defRPr/>
            </a:pPr>
            <a:r>
              <a:rPr kumimoji="0" lang="en-US" sz="2800" b="1" i="0" u="none" strike="noStrike" kern="0" cap="none" spc="0" normalizeH="0" baseline="0" noProof="0" dirty="0">
                <a:ln>
                  <a:noFill/>
                </a:ln>
                <a:solidFill>
                  <a:srgbClr val="FFC000"/>
                </a:solidFill>
                <a:effectLst/>
                <a:uLnTx/>
                <a:uFillTx/>
                <a:latin typeface="Poppins"/>
                <a:cs typeface="Arial"/>
                <a:sym typeface="Arial"/>
              </a:rPr>
              <a:t>The study predicted that CSR influences consumers </a:t>
            </a:r>
            <a:r>
              <a:rPr kumimoji="0" lang="en-US" sz="2400" b="0" i="0" u="none" strike="noStrike" kern="0" cap="none" spc="0" normalizeH="0" baseline="0" noProof="0" dirty="0">
                <a:ln>
                  <a:noFill/>
                </a:ln>
                <a:solidFill>
                  <a:srgbClr val="FFFFFF"/>
                </a:solidFill>
                <a:effectLst/>
                <a:uLnTx/>
                <a:uFillTx/>
                <a:latin typeface="Poppins"/>
                <a:cs typeface="Arial"/>
                <a:sym typeface="Arial"/>
              </a:rPr>
              <a:t>mainly through a set of variables, such as </a:t>
            </a:r>
            <a:r>
              <a:rPr kumimoji="0" lang="en-US" sz="2800" b="1" i="0" u="none" strike="noStrike" kern="0" cap="none" spc="0" normalizeH="0" baseline="0" noProof="0" dirty="0">
                <a:ln>
                  <a:noFill/>
                </a:ln>
                <a:solidFill>
                  <a:srgbClr val="FFC000"/>
                </a:solidFill>
                <a:effectLst/>
                <a:uLnTx/>
                <a:uFillTx/>
                <a:latin typeface="Poppins"/>
                <a:cs typeface="Arial"/>
                <a:sym typeface="Arial"/>
              </a:rPr>
              <a:t>perceived value, trust and commitment,</a:t>
            </a:r>
            <a:r>
              <a:rPr kumimoji="0" lang="en-US" sz="2400" b="1" i="0" u="none" strike="noStrike" kern="0" cap="none" spc="0" normalizeH="0" baseline="0" noProof="0" dirty="0">
                <a:ln>
                  <a:noFill/>
                </a:ln>
                <a:solidFill>
                  <a:srgbClr val="FFC000"/>
                </a:solidFill>
                <a:effectLst/>
                <a:uLnTx/>
                <a:uFillTx/>
                <a:latin typeface="Poppins"/>
                <a:cs typeface="Arial"/>
                <a:sym typeface="Arial"/>
              </a:rPr>
              <a:t> </a:t>
            </a:r>
            <a:r>
              <a:rPr kumimoji="0" lang="en-US" sz="2400" b="0" i="0" u="none" strike="noStrike" kern="0" cap="none" spc="0" normalizeH="0" baseline="0" noProof="0" dirty="0">
                <a:ln>
                  <a:noFill/>
                </a:ln>
                <a:solidFill>
                  <a:srgbClr val="FFFFFF"/>
                </a:solidFill>
                <a:effectLst/>
                <a:uLnTx/>
                <a:uFillTx/>
                <a:latin typeface="Poppins"/>
                <a:cs typeface="Arial"/>
                <a:sym typeface="Arial"/>
              </a:rPr>
              <a:t>which in turn results in an </a:t>
            </a:r>
            <a:r>
              <a:rPr kumimoji="0" lang="en-US" sz="2800" b="1" i="0" u="none" strike="noStrike" kern="0" cap="none" spc="0" normalizeH="0" baseline="0" noProof="0" dirty="0">
                <a:ln>
                  <a:noFill/>
                </a:ln>
                <a:solidFill>
                  <a:srgbClr val="FFC000"/>
                </a:solidFill>
                <a:effectLst/>
                <a:uLnTx/>
                <a:uFillTx/>
                <a:latin typeface="Poppins"/>
                <a:cs typeface="Arial"/>
                <a:sym typeface="Arial"/>
              </a:rPr>
              <a:t>increase in satisfaction and loyalty.</a:t>
            </a:r>
          </a:p>
        </p:txBody>
      </p:sp>
      <p:grpSp>
        <p:nvGrpSpPr>
          <p:cNvPr id="3" name="Group 2">
            <a:extLst>
              <a:ext uri="{FF2B5EF4-FFF2-40B4-BE49-F238E27FC236}">
                <a16:creationId xmlns:a16="http://schemas.microsoft.com/office/drawing/2014/main" id="{DDB32538-3A95-1746-9A3A-80EADF475FA7}"/>
              </a:ext>
            </a:extLst>
          </p:cNvPr>
          <p:cNvGrpSpPr/>
          <p:nvPr/>
        </p:nvGrpSpPr>
        <p:grpSpPr>
          <a:xfrm>
            <a:off x="-27028" y="6203556"/>
            <a:ext cx="12220940" cy="654444"/>
            <a:chOff x="-27028" y="6203556"/>
            <a:chExt cx="12220940" cy="654444"/>
          </a:xfrm>
        </p:grpSpPr>
        <p:sp>
          <p:nvSpPr>
            <p:cNvPr id="6" name="Rectangle 5">
              <a:extLst>
                <a:ext uri="{FF2B5EF4-FFF2-40B4-BE49-F238E27FC236}">
                  <a16:creationId xmlns:a16="http://schemas.microsoft.com/office/drawing/2014/main" id="{0502197E-D436-5513-49EE-58A6ACBF5475}"/>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7" name="Group 6">
              <a:extLst>
                <a:ext uri="{FF2B5EF4-FFF2-40B4-BE49-F238E27FC236}">
                  <a16:creationId xmlns:a16="http://schemas.microsoft.com/office/drawing/2014/main" id="{CF7DFED0-D628-00FE-C549-BA7B2B5014E7}"/>
                </a:ext>
              </a:extLst>
            </p:cNvPr>
            <p:cNvGrpSpPr/>
            <p:nvPr/>
          </p:nvGrpSpPr>
          <p:grpSpPr>
            <a:xfrm>
              <a:off x="-27028" y="6203556"/>
              <a:ext cx="12220940" cy="502558"/>
              <a:chOff x="-27028" y="6203556"/>
              <a:chExt cx="12220940" cy="502558"/>
            </a:xfrm>
          </p:grpSpPr>
          <p:pic>
            <p:nvPicPr>
              <p:cNvPr id="8" name="Graphic 7">
                <a:extLst>
                  <a:ext uri="{FF2B5EF4-FFF2-40B4-BE49-F238E27FC236}">
                    <a16:creationId xmlns:a16="http://schemas.microsoft.com/office/drawing/2014/main" id="{2904569B-F09E-5ED2-0EF9-C92684A70E3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9" name="TextBox 8">
                <a:extLst>
                  <a:ext uri="{FF2B5EF4-FFF2-40B4-BE49-F238E27FC236}">
                    <a16:creationId xmlns:a16="http://schemas.microsoft.com/office/drawing/2014/main" id="{BD7FDA65-D373-5B5A-E85D-D66FDD27E984}"/>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Tree>
    <p:extLst>
      <p:ext uri="{BB962C8B-B14F-4D97-AF65-F5344CB8AC3E}">
        <p14:creationId xmlns:p14="http://schemas.microsoft.com/office/powerpoint/2010/main" val="34756019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edium shot woman working as a lawyer">
            <a:extLst>
              <a:ext uri="{FF2B5EF4-FFF2-40B4-BE49-F238E27FC236}">
                <a16:creationId xmlns:a16="http://schemas.microsoft.com/office/drawing/2014/main" id="{18204C00-6C8C-EFCA-A012-0926097E54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4468"/>
          <a:stretch/>
        </p:blipFill>
        <p:spPr bwMode="auto">
          <a:xfrm>
            <a:off x="-1" y="-1"/>
            <a:ext cx="5262881" cy="631310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E00DE7A-EE42-E65C-89B3-D2BCFBBFE1BB}"/>
              </a:ext>
            </a:extLst>
          </p:cNvPr>
          <p:cNvSpPr txBox="1"/>
          <p:nvPr/>
        </p:nvSpPr>
        <p:spPr>
          <a:xfrm>
            <a:off x="5558293" y="1448391"/>
            <a:ext cx="6123006" cy="3416320"/>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400" b="0" i="0" u="none" strike="noStrike" kern="0" cap="none" spc="0" normalizeH="0" baseline="0" noProof="0" dirty="0">
                <a:ln>
                  <a:noFill/>
                </a:ln>
                <a:solidFill>
                  <a:srgbClr val="FFFFFF"/>
                </a:solidFill>
                <a:effectLst/>
                <a:uLnTx/>
                <a:uFillTx/>
                <a:latin typeface="Poppins"/>
                <a:cs typeface="Arial"/>
                <a:sym typeface="Arial"/>
              </a:rPr>
              <a:t>Businesses that </a:t>
            </a:r>
            <a:r>
              <a:rPr kumimoji="0" lang="en-US" sz="2400" b="1" i="0" u="none" strike="noStrike" kern="0" cap="none" spc="0" normalizeH="0" baseline="0" noProof="0" dirty="0">
                <a:ln>
                  <a:noFill/>
                </a:ln>
                <a:solidFill>
                  <a:srgbClr val="FFC000"/>
                </a:solidFill>
                <a:effectLst/>
                <a:uLnTx/>
                <a:uFillTx/>
                <a:latin typeface="Poppins"/>
                <a:cs typeface="Arial"/>
                <a:sym typeface="Arial"/>
              </a:rPr>
              <a:t>ignore </a:t>
            </a:r>
            <a:r>
              <a:rPr kumimoji="0" lang="en-US" sz="2400" b="0" i="0" u="none" strike="noStrike" kern="0" cap="none" spc="0" normalizeH="0" baseline="0" noProof="0" dirty="0">
                <a:ln>
                  <a:noFill/>
                </a:ln>
                <a:solidFill>
                  <a:srgbClr val="FFFFFF"/>
                </a:solidFill>
                <a:effectLst/>
                <a:uLnTx/>
                <a:uFillTx/>
                <a:latin typeface="Poppins"/>
                <a:cs typeface="Arial"/>
                <a:sym typeface="Arial"/>
              </a:rPr>
              <a:t>this shift in </a:t>
            </a:r>
            <a:r>
              <a:rPr kumimoji="0" lang="en-US" sz="2400" b="1" i="0" u="none" strike="noStrike" kern="0" cap="none" spc="0" normalizeH="0" baseline="0" noProof="0" dirty="0">
                <a:ln>
                  <a:noFill/>
                </a:ln>
                <a:solidFill>
                  <a:srgbClr val="FFC000"/>
                </a:solidFill>
                <a:effectLst/>
                <a:uLnTx/>
                <a:uFillTx/>
                <a:latin typeface="Poppins"/>
                <a:cs typeface="Arial"/>
                <a:sym typeface="Arial"/>
              </a:rPr>
              <a:t>consumer perception </a:t>
            </a:r>
            <a:r>
              <a:rPr kumimoji="0" lang="en-US" sz="2400" b="0" i="0" u="none" strike="noStrike" kern="0" cap="none" spc="0" normalizeH="0" baseline="0" noProof="0" dirty="0">
                <a:ln>
                  <a:noFill/>
                </a:ln>
                <a:solidFill>
                  <a:srgbClr val="FFFFFF"/>
                </a:solidFill>
                <a:effectLst/>
                <a:uLnTx/>
                <a:uFillTx/>
                <a:latin typeface="Poppins"/>
                <a:cs typeface="Arial"/>
                <a:sym typeface="Arial"/>
              </a:rPr>
              <a:t>of </a:t>
            </a:r>
            <a:r>
              <a:rPr kumimoji="0" lang="en-US" sz="2400" b="1" i="0" u="none" strike="noStrike" kern="0" cap="none" spc="0" normalizeH="0" baseline="0" noProof="0" dirty="0">
                <a:ln>
                  <a:noFill/>
                </a:ln>
                <a:solidFill>
                  <a:srgbClr val="FFC000"/>
                </a:solidFill>
                <a:effectLst/>
                <a:uLnTx/>
                <a:uFillTx/>
                <a:latin typeface="Poppins"/>
                <a:cs typeface="Arial"/>
                <a:sym typeface="Arial"/>
              </a:rPr>
              <a:t>brands</a:t>
            </a:r>
            <a:r>
              <a:rPr kumimoji="0" lang="en-US" sz="2400" b="0" i="0" u="none" strike="noStrike" kern="0" cap="none" spc="0" normalizeH="0" baseline="0" noProof="0" dirty="0">
                <a:ln>
                  <a:noFill/>
                </a:ln>
                <a:solidFill>
                  <a:srgbClr val="FFFFFF"/>
                </a:solidFill>
                <a:effectLst/>
                <a:uLnTx/>
                <a:uFillTx/>
                <a:latin typeface="Poppins"/>
                <a:cs typeface="Arial"/>
                <a:sym typeface="Arial"/>
              </a:rPr>
              <a:t> who </a:t>
            </a:r>
            <a:r>
              <a:rPr kumimoji="0" lang="en-US" sz="2400" b="1" i="0" u="none" strike="noStrike" kern="0" cap="none" spc="0" normalizeH="0" baseline="0" noProof="0" dirty="0">
                <a:ln>
                  <a:noFill/>
                </a:ln>
                <a:solidFill>
                  <a:srgbClr val="FFC000"/>
                </a:solidFill>
                <a:effectLst/>
                <a:uLnTx/>
                <a:uFillTx/>
                <a:latin typeface="Poppins"/>
                <a:cs typeface="Arial"/>
                <a:sym typeface="Arial"/>
              </a:rPr>
              <a:t>engage in CSR </a:t>
            </a:r>
            <a:r>
              <a:rPr kumimoji="0" lang="en-US" sz="2400" b="0" i="0" u="none" strike="noStrike" kern="0" cap="none" spc="0" normalizeH="0" baseline="0" noProof="0" dirty="0">
                <a:ln>
                  <a:noFill/>
                </a:ln>
                <a:solidFill>
                  <a:srgbClr val="FFFFFF"/>
                </a:solidFill>
                <a:effectLst/>
                <a:uLnTx/>
                <a:uFillTx/>
                <a:latin typeface="Poppins"/>
                <a:cs typeface="Arial"/>
                <a:sym typeface="Arial"/>
              </a:rPr>
              <a:t>activities </a:t>
            </a:r>
            <a:r>
              <a:rPr kumimoji="0" lang="en-US" sz="2400" b="1" i="0" u="none" strike="noStrike" kern="0" cap="none" spc="0" normalizeH="0" baseline="0" noProof="0" dirty="0">
                <a:ln>
                  <a:noFill/>
                </a:ln>
                <a:solidFill>
                  <a:srgbClr val="FFC000"/>
                </a:solidFill>
                <a:effectLst/>
                <a:uLnTx/>
                <a:uFillTx/>
                <a:latin typeface="Poppins"/>
                <a:cs typeface="Arial"/>
                <a:sym typeface="Arial"/>
              </a:rPr>
              <a:t>risk being left behind. </a:t>
            </a:r>
          </a:p>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endParaRPr kumimoji="0" lang="en-US" sz="2400" b="0" i="0" u="none" strike="noStrike" kern="0" cap="none" spc="0" normalizeH="0" baseline="0" noProof="0" dirty="0">
              <a:ln>
                <a:noFill/>
              </a:ln>
              <a:solidFill>
                <a:srgbClr val="FFFFFF"/>
              </a:solidFill>
              <a:effectLst/>
              <a:uLnTx/>
              <a:uFillTx/>
              <a:latin typeface="Poppins"/>
              <a:cs typeface="Arial"/>
              <a:sym typeface="Arial"/>
            </a:endParaRPr>
          </a:p>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400" b="0" i="0" u="none" strike="noStrike" kern="0" cap="none" spc="0" normalizeH="0" baseline="0" noProof="0" dirty="0">
                <a:ln>
                  <a:noFill/>
                </a:ln>
                <a:solidFill>
                  <a:srgbClr val="FFFFFF"/>
                </a:solidFill>
                <a:effectLst/>
                <a:uLnTx/>
                <a:uFillTx/>
                <a:latin typeface="Poppins"/>
                <a:cs typeface="Arial"/>
                <a:sym typeface="Arial"/>
              </a:rPr>
              <a:t>Those that </a:t>
            </a:r>
            <a:r>
              <a:rPr kumimoji="0" lang="en-US" sz="2400" b="1" i="0" u="none" strike="noStrike" kern="0" cap="none" spc="0" normalizeH="0" baseline="0" noProof="0" dirty="0">
                <a:ln>
                  <a:noFill/>
                </a:ln>
                <a:solidFill>
                  <a:srgbClr val="FFC000"/>
                </a:solidFill>
                <a:effectLst/>
                <a:uLnTx/>
                <a:uFillTx/>
                <a:latin typeface="Poppins"/>
                <a:cs typeface="Arial"/>
                <a:sym typeface="Arial"/>
              </a:rPr>
              <a:t>embrace</a:t>
            </a:r>
            <a:r>
              <a:rPr kumimoji="0" lang="en-US" sz="2400" b="0" i="0" u="none" strike="noStrike" kern="0" cap="none" spc="0" normalizeH="0" baseline="0" noProof="0" dirty="0">
                <a:ln>
                  <a:noFill/>
                </a:ln>
                <a:solidFill>
                  <a:srgbClr val="FFFFFF"/>
                </a:solidFill>
                <a:effectLst/>
                <a:uLnTx/>
                <a:uFillTx/>
                <a:latin typeface="Poppins"/>
                <a:cs typeface="Arial"/>
                <a:sym typeface="Arial"/>
              </a:rPr>
              <a:t> it, however, </a:t>
            </a:r>
            <a:r>
              <a:rPr kumimoji="0" lang="en-US" sz="2400" b="1" i="0" u="none" strike="noStrike" kern="0" cap="none" spc="0" normalizeH="0" baseline="0" noProof="0" dirty="0">
                <a:ln>
                  <a:noFill/>
                </a:ln>
                <a:solidFill>
                  <a:srgbClr val="FFC000"/>
                </a:solidFill>
                <a:effectLst/>
                <a:uLnTx/>
                <a:uFillTx/>
                <a:latin typeface="Poppins"/>
                <a:cs typeface="Arial"/>
                <a:sym typeface="Arial"/>
              </a:rPr>
              <a:t>position themselves as leaders </a:t>
            </a:r>
            <a:r>
              <a:rPr kumimoji="0" lang="en-US" sz="2400" b="0" i="0" u="none" strike="noStrike" kern="0" cap="none" spc="0" normalizeH="0" baseline="0" noProof="0" dirty="0">
                <a:ln>
                  <a:noFill/>
                </a:ln>
                <a:solidFill>
                  <a:srgbClr val="FFFFFF"/>
                </a:solidFill>
                <a:effectLst/>
                <a:uLnTx/>
                <a:uFillTx/>
                <a:latin typeface="Poppins"/>
                <a:cs typeface="Arial"/>
                <a:sym typeface="Arial"/>
              </a:rPr>
              <a:t>in an evolving marketplace that values both </a:t>
            </a:r>
            <a:r>
              <a:rPr kumimoji="0" lang="en-US" sz="2400" b="1" i="0" u="none" strike="noStrike" kern="0" cap="none" spc="0" normalizeH="0" baseline="0" noProof="0" dirty="0">
                <a:ln>
                  <a:noFill/>
                </a:ln>
                <a:solidFill>
                  <a:srgbClr val="FFC000"/>
                </a:solidFill>
                <a:effectLst/>
                <a:uLnTx/>
                <a:uFillTx/>
                <a:latin typeface="Poppins"/>
                <a:cs typeface="Arial"/>
                <a:sym typeface="Arial"/>
              </a:rPr>
              <a:t>profit and purpose.</a:t>
            </a:r>
          </a:p>
        </p:txBody>
      </p:sp>
      <p:grpSp>
        <p:nvGrpSpPr>
          <p:cNvPr id="6" name="Group 5">
            <a:extLst>
              <a:ext uri="{FF2B5EF4-FFF2-40B4-BE49-F238E27FC236}">
                <a16:creationId xmlns:a16="http://schemas.microsoft.com/office/drawing/2014/main" id="{B5F74FC3-A1BA-F9A7-1CF6-ED707B64D4FF}"/>
              </a:ext>
            </a:extLst>
          </p:cNvPr>
          <p:cNvGrpSpPr/>
          <p:nvPr/>
        </p:nvGrpSpPr>
        <p:grpSpPr>
          <a:xfrm>
            <a:off x="-27028" y="6203556"/>
            <a:ext cx="12220940" cy="654444"/>
            <a:chOff x="-27028" y="6203556"/>
            <a:chExt cx="12220940" cy="654444"/>
          </a:xfrm>
        </p:grpSpPr>
        <p:sp>
          <p:nvSpPr>
            <p:cNvPr id="7" name="Rectangle 6">
              <a:extLst>
                <a:ext uri="{FF2B5EF4-FFF2-40B4-BE49-F238E27FC236}">
                  <a16:creationId xmlns:a16="http://schemas.microsoft.com/office/drawing/2014/main" id="{F7C5F6D4-F8A7-8377-C163-A3115A06997A}"/>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8" name="Group 7">
              <a:extLst>
                <a:ext uri="{FF2B5EF4-FFF2-40B4-BE49-F238E27FC236}">
                  <a16:creationId xmlns:a16="http://schemas.microsoft.com/office/drawing/2014/main" id="{1E25785E-4CE1-427D-FE72-17942BA993E2}"/>
                </a:ext>
              </a:extLst>
            </p:cNvPr>
            <p:cNvGrpSpPr/>
            <p:nvPr/>
          </p:nvGrpSpPr>
          <p:grpSpPr>
            <a:xfrm>
              <a:off x="-27028" y="6203556"/>
              <a:ext cx="12220940" cy="502558"/>
              <a:chOff x="-27028" y="6203556"/>
              <a:chExt cx="12220940" cy="502558"/>
            </a:xfrm>
          </p:grpSpPr>
          <p:pic>
            <p:nvPicPr>
              <p:cNvPr id="9" name="Graphic 8">
                <a:extLst>
                  <a:ext uri="{FF2B5EF4-FFF2-40B4-BE49-F238E27FC236}">
                    <a16:creationId xmlns:a16="http://schemas.microsoft.com/office/drawing/2014/main" id="{1E10176C-6646-1F42-982D-8A516AD6CBD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10" name="TextBox 9">
                <a:extLst>
                  <a:ext uri="{FF2B5EF4-FFF2-40B4-BE49-F238E27FC236}">
                    <a16:creationId xmlns:a16="http://schemas.microsoft.com/office/drawing/2014/main" id="{A15F8856-46C5-42A8-1F60-A06AC78DB1C0}"/>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Tree>
    <p:extLst>
      <p:ext uri="{BB962C8B-B14F-4D97-AF65-F5344CB8AC3E}">
        <p14:creationId xmlns:p14="http://schemas.microsoft.com/office/powerpoint/2010/main" val="370825496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wipe(down)">
                                      <p:cBhvr>
                                        <p:cTn id="12"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689E79E-0BA3-7CFE-734F-F7B139F67E04}"/>
              </a:ext>
            </a:extLst>
          </p:cNvPr>
          <p:cNvPicPr>
            <a:picLocks noChangeAspect="1"/>
          </p:cNvPicPr>
          <p:nvPr/>
        </p:nvPicPr>
        <p:blipFill>
          <a:blip r:embed="rId2"/>
          <a:srcRect t="27087"/>
          <a:stretch/>
        </p:blipFill>
        <p:spPr>
          <a:xfrm>
            <a:off x="3246120" y="0"/>
            <a:ext cx="8945880" cy="6522720"/>
          </a:xfrm>
          <a:prstGeom prst="rect">
            <a:avLst/>
          </a:prstGeom>
        </p:spPr>
      </p:pic>
      <p:sp>
        <p:nvSpPr>
          <p:cNvPr id="2" name="TextBox 1">
            <a:extLst>
              <a:ext uri="{FF2B5EF4-FFF2-40B4-BE49-F238E27FC236}">
                <a16:creationId xmlns:a16="http://schemas.microsoft.com/office/drawing/2014/main" id="{8CB8AA36-95E6-8D21-E707-19FE7E88742F}"/>
              </a:ext>
            </a:extLst>
          </p:cNvPr>
          <p:cNvSpPr txBox="1"/>
          <p:nvPr/>
        </p:nvSpPr>
        <p:spPr>
          <a:xfrm>
            <a:off x="207656" y="620479"/>
            <a:ext cx="9219436" cy="1938992"/>
          </a:xfrm>
          <a:prstGeom prst="rect">
            <a:avLst/>
          </a:prstGeom>
          <a:noFill/>
          <a:effectLst>
            <a:outerShdw blurRad="50800" dist="38100" dir="2700000" sx="102000" sy="102000" algn="tl" rotWithShape="0">
              <a:prstClr val="black"/>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6000" b="1" kern="0" dirty="0">
                <a:solidFill>
                  <a:srgbClr val="FFFFFF"/>
                </a:solidFill>
                <a:latin typeface="Poppins Bold"/>
                <a:ea typeface="Roboto Condensed Bold" panose="02000000000000000000" pitchFamily="2" charset="0"/>
                <a:cs typeface="Arial"/>
                <a:sym typeface="Arial"/>
              </a:rPr>
              <a:t>INTEGRATING</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000" b="1" i="0" u="none" strike="noStrike" kern="0" cap="none" spc="0" normalizeH="0" baseline="0" noProof="0" dirty="0">
                <a:ln>
                  <a:noFill/>
                </a:ln>
                <a:solidFill>
                  <a:srgbClr val="FFFFFF"/>
                </a:solidFill>
                <a:effectLst/>
                <a:uLnTx/>
                <a:uFillTx/>
                <a:latin typeface="Poppins Bold"/>
                <a:ea typeface="Roboto Condensed Bold" panose="02000000000000000000" pitchFamily="2" charset="0"/>
                <a:cs typeface="Arial"/>
                <a:sym typeface="Arial"/>
              </a:rPr>
              <a:t>CSR</a:t>
            </a:r>
            <a:endParaRPr kumimoji="0" lang="en-US" sz="6000" b="1" i="0" u="none" strike="noStrike" kern="0" cap="none" spc="0" normalizeH="0" baseline="0" noProof="0" dirty="0">
              <a:ln>
                <a:noFill/>
              </a:ln>
              <a:solidFill>
                <a:srgbClr val="FFC000"/>
              </a:solidFill>
              <a:effectLst/>
              <a:uLnTx/>
              <a:uFillTx/>
              <a:latin typeface="Poppins Bold"/>
              <a:ea typeface="Roboto Condensed Bold" panose="02000000000000000000" pitchFamily="2" charset="0"/>
              <a:cs typeface="Arial"/>
              <a:sym typeface="Arial"/>
            </a:endParaRPr>
          </a:p>
        </p:txBody>
      </p:sp>
      <p:sp>
        <p:nvSpPr>
          <p:cNvPr id="3" name="TextBox 2">
            <a:extLst>
              <a:ext uri="{FF2B5EF4-FFF2-40B4-BE49-F238E27FC236}">
                <a16:creationId xmlns:a16="http://schemas.microsoft.com/office/drawing/2014/main" id="{1BF21E51-7D03-2941-2BA8-53AC93A9E6B6}"/>
              </a:ext>
            </a:extLst>
          </p:cNvPr>
          <p:cNvSpPr txBox="1"/>
          <p:nvPr/>
        </p:nvSpPr>
        <p:spPr>
          <a:xfrm>
            <a:off x="207656" y="2655305"/>
            <a:ext cx="9706556" cy="2862322"/>
          </a:xfrm>
          <a:prstGeom prst="rect">
            <a:avLst/>
          </a:prstGeom>
          <a:noFill/>
          <a:effectLst>
            <a:outerShdw blurRad="50800" dist="38100" dir="2700000" sx="102000" sy="102000" algn="tl" rotWithShape="0">
              <a:prstClr val="black"/>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000" b="1" i="0" u="none" strike="noStrike" kern="0" cap="none" spc="0" normalizeH="0" baseline="0" noProof="0" dirty="0">
                <a:ln>
                  <a:noFill/>
                </a:ln>
                <a:solidFill>
                  <a:srgbClr val="FFC000"/>
                </a:solidFill>
                <a:effectLst/>
                <a:uLnTx/>
                <a:uFillTx/>
                <a:latin typeface="Poppins Bold"/>
                <a:ea typeface="Roboto Condensed Bold" panose="02000000000000000000" pitchFamily="2" charset="0"/>
                <a:cs typeface="Arial"/>
                <a:sym typeface="Arial"/>
              </a:rPr>
              <a:t>= BUSINESS</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000" b="1" i="0" u="none" strike="noStrike" kern="0" cap="none" spc="0" normalizeH="0" baseline="0" noProof="0" dirty="0">
                <a:ln>
                  <a:noFill/>
                </a:ln>
                <a:solidFill>
                  <a:srgbClr val="FFC000"/>
                </a:solidFill>
                <a:effectLst/>
                <a:uLnTx/>
                <a:uFillTx/>
                <a:latin typeface="Poppins Bold"/>
                <a:ea typeface="Roboto Condensed Bold" panose="02000000000000000000" pitchFamily="2" charset="0"/>
                <a:cs typeface="Arial"/>
                <a:sym typeface="Arial"/>
              </a:rPr>
              <a:t> MAKING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000" b="1" i="0" u="none" strike="noStrike" kern="0" cap="none" spc="0" normalizeH="0" baseline="0" noProof="0" dirty="0">
                <a:ln>
                  <a:noFill/>
                </a:ln>
                <a:solidFill>
                  <a:srgbClr val="FFC000"/>
                </a:solidFill>
                <a:effectLst/>
                <a:uLnTx/>
                <a:uFillTx/>
                <a:latin typeface="Poppins Bold"/>
                <a:ea typeface="Roboto Condensed Bold" panose="02000000000000000000" pitchFamily="2" charset="0"/>
                <a:cs typeface="Arial"/>
                <a:sym typeface="Arial"/>
              </a:rPr>
              <a:t>SOCIAL IMPACT</a:t>
            </a:r>
            <a:endParaRPr kumimoji="0" lang="en-ZA" sz="6000" b="1" i="0" u="none" strike="noStrike" kern="0" cap="none" spc="0" normalizeH="0" baseline="0" noProof="0" dirty="0">
              <a:ln>
                <a:noFill/>
              </a:ln>
              <a:solidFill>
                <a:srgbClr val="FFC000"/>
              </a:solidFill>
              <a:effectLst/>
              <a:uLnTx/>
              <a:uFillTx/>
              <a:latin typeface="Poppins Bold"/>
              <a:ea typeface="Roboto Condensed Bold" panose="02000000000000000000" pitchFamily="2" charset="0"/>
              <a:cs typeface="Arial"/>
              <a:sym typeface="Arial"/>
            </a:endParaRPr>
          </a:p>
        </p:txBody>
      </p:sp>
      <p:grpSp>
        <p:nvGrpSpPr>
          <p:cNvPr id="7" name="Group 6">
            <a:extLst>
              <a:ext uri="{FF2B5EF4-FFF2-40B4-BE49-F238E27FC236}">
                <a16:creationId xmlns:a16="http://schemas.microsoft.com/office/drawing/2014/main" id="{2E4062BF-48D9-24B9-0D4A-FBF6EF94EC6B}"/>
              </a:ext>
            </a:extLst>
          </p:cNvPr>
          <p:cNvGrpSpPr/>
          <p:nvPr/>
        </p:nvGrpSpPr>
        <p:grpSpPr>
          <a:xfrm>
            <a:off x="-27028" y="6203556"/>
            <a:ext cx="12220940" cy="654444"/>
            <a:chOff x="-27028" y="6203556"/>
            <a:chExt cx="12220940" cy="654444"/>
          </a:xfrm>
        </p:grpSpPr>
        <p:sp>
          <p:nvSpPr>
            <p:cNvPr id="8" name="Rectangle 7">
              <a:extLst>
                <a:ext uri="{FF2B5EF4-FFF2-40B4-BE49-F238E27FC236}">
                  <a16:creationId xmlns:a16="http://schemas.microsoft.com/office/drawing/2014/main" id="{446B4F93-A4C0-CF81-8706-ADFFD84C74B2}"/>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9" name="Group 8">
              <a:extLst>
                <a:ext uri="{FF2B5EF4-FFF2-40B4-BE49-F238E27FC236}">
                  <a16:creationId xmlns:a16="http://schemas.microsoft.com/office/drawing/2014/main" id="{EAD0FE77-D8E5-C9D5-8663-1D144493F508}"/>
                </a:ext>
              </a:extLst>
            </p:cNvPr>
            <p:cNvGrpSpPr/>
            <p:nvPr/>
          </p:nvGrpSpPr>
          <p:grpSpPr>
            <a:xfrm>
              <a:off x="-27028" y="6203556"/>
              <a:ext cx="12220940" cy="502558"/>
              <a:chOff x="-27028" y="6203556"/>
              <a:chExt cx="12220940" cy="502558"/>
            </a:xfrm>
          </p:grpSpPr>
          <p:pic>
            <p:nvPicPr>
              <p:cNvPr id="10" name="Graphic 9">
                <a:extLst>
                  <a:ext uri="{FF2B5EF4-FFF2-40B4-BE49-F238E27FC236}">
                    <a16:creationId xmlns:a16="http://schemas.microsoft.com/office/drawing/2014/main" id="{A67D6BC7-4AA8-C708-7CED-3FF3F3FFDD8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11" name="TextBox 10">
                <a:extLst>
                  <a:ext uri="{FF2B5EF4-FFF2-40B4-BE49-F238E27FC236}">
                    <a16:creationId xmlns:a16="http://schemas.microsoft.com/office/drawing/2014/main" id="{5C5C55F0-F7F6-2161-4B84-F2B55DFDC636}"/>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Tree>
    <p:extLst>
      <p:ext uri="{BB962C8B-B14F-4D97-AF65-F5344CB8AC3E}">
        <p14:creationId xmlns:p14="http://schemas.microsoft.com/office/powerpoint/2010/main" val="78427182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1+#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1C9A2D4-61C1-6E6A-0F62-25407F827CBA}"/>
              </a:ext>
            </a:extLst>
          </p:cNvPr>
          <p:cNvPicPr>
            <a:picLocks noChangeAspect="1"/>
          </p:cNvPicPr>
          <p:nvPr/>
        </p:nvPicPr>
        <p:blipFill>
          <a:blip r:embed="rId2"/>
          <a:srcRect b="8534"/>
          <a:stretch/>
        </p:blipFill>
        <p:spPr>
          <a:xfrm>
            <a:off x="5055145" y="0"/>
            <a:ext cx="7187878" cy="6574420"/>
          </a:xfrm>
          <a:prstGeom prst="rect">
            <a:avLst/>
          </a:prstGeom>
        </p:spPr>
      </p:pic>
      <p:sp>
        <p:nvSpPr>
          <p:cNvPr id="2" name="Rectangle 1">
            <a:extLst>
              <a:ext uri="{FF2B5EF4-FFF2-40B4-BE49-F238E27FC236}">
                <a16:creationId xmlns:a16="http://schemas.microsoft.com/office/drawing/2014/main" id="{15D7BF70-B24E-A3B4-B9AB-79BCD1F43551}"/>
              </a:ext>
            </a:extLst>
          </p:cNvPr>
          <p:cNvSpPr/>
          <p:nvPr/>
        </p:nvSpPr>
        <p:spPr>
          <a:xfrm>
            <a:off x="-27027" y="-353"/>
            <a:ext cx="5212486" cy="6290038"/>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5FC7C7"/>
              </a:solidFill>
              <a:effectLst/>
              <a:uLnTx/>
              <a:uFillTx/>
              <a:latin typeface="Poppins"/>
              <a:ea typeface="+mn-ea"/>
              <a:cs typeface="+mn-cs"/>
              <a:sym typeface="Arial"/>
            </a:endParaRPr>
          </a:p>
        </p:txBody>
      </p:sp>
      <p:sp>
        <p:nvSpPr>
          <p:cNvPr id="8" name="TextBox 7">
            <a:extLst>
              <a:ext uri="{FF2B5EF4-FFF2-40B4-BE49-F238E27FC236}">
                <a16:creationId xmlns:a16="http://schemas.microsoft.com/office/drawing/2014/main" id="{B6CFC79F-8930-3FA8-8F46-100E45D7D433}"/>
              </a:ext>
            </a:extLst>
          </p:cNvPr>
          <p:cNvSpPr txBox="1"/>
          <p:nvPr/>
        </p:nvSpPr>
        <p:spPr>
          <a:xfrm>
            <a:off x="265943" y="119486"/>
            <a:ext cx="4626545" cy="6133987"/>
          </a:xfrm>
          <a:prstGeom prst="rect">
            <a:avLst/>
          </a:prstGeom>
          <a:noFill/>
          <a:effectLst/>
        </p:spPr>
        <p:txBody>
          <a:bodyPr wrap="square" rtlCol="0">
            <a:spAutoFit/>
          </a:bodyPr>
          <a:lstStyle/>
          <a:p>
            <a:pPr marL="0" marR="0" lvl="0" indent="0" algn="ctr" defTabSz="914400" rtl="0" eaLnBrk="1" fontAlgn="auto" latinLnBrk="0" hangingPunct="1">
              <a:lnSpc>
                <a:spcPct val="150000"/>
              </a:lnSpc>
              <a:spcBef>
                <a:spcPts val="0"/>
              </a:spcBef>
              <a:spcAft>
                <a:spcPts val="0"/>
              </a:spcAft>
              <a:buClr>
                <a:srgbClr val="000000"/>
              </a:buClr>
              <a:buSzPts val="1100"/>
              <a:buFont typeface="Arial"/>
              <a:buNone/>
              <a:tabLst/>
              <a:defRPr/>
            </a:pPr>
            <a:endParaRPr kumimoji="0" lang="en-US" sz="2400" b="1" i="0" u="none" strike="noStrike" kern="0" cap="none" spc="0" normalizeH="0" baseline="0" noProof="0" dirty="0">
              <a:ln>
                <a:noFill/>
              </a:ln>
              <a:solidFill>
                <a:srgbClr val="000000"/>
              </a:solidFill>
              <a:effectLst/>
              <a:uLnTx/>
              <a:uFillTx/>
              <a:latin typeface="Poppins"/>
              <a:cs typeface="Arial"/>
              <a:sym typeface="Arial"/>
            </a:endParaRPr>
          </a:p>
          <a:p>
            <a:pPr marL="0" marR="0" lvl="0" indent="0" algn="ctr" defTabSz="914400" rtl="0" eaLnBrk="1" fontAlgn="auto" latinLnBrk="0" hangingPunct="1">
              <a:lnSpc>
                <a:spcPct val="150000"/>
              </a:lnSpc>
              <a:spcBef>
                <a:spcPts val="0"/>
              </a:spcBef>
              <a:spcAft>
                <a:spcPts val="0"/>
              </a:spcAft>
              <a:buClr>
                <a:srgbClr val="000000"/>
              </a:buClr>
              <a:buSzPts val="1100"/>
              <a:buFont typeface="Arial"/>
              <a:buNone/>
              <a:tabLst/>
              <a:defRPr/>
            </a:pPr>
            <a:r>
              <a:rPr kumimoji="0" lang="en-US" sz="2400" b="1" i="0" u="none" strike="noStrike" kern="0" cap="none" spc="0" normalizeH="0" baseline="0" noProof="0" dirty="0">
                <a:ln>
                  <a:noFill/>
                </a:ln>
                <a:solidFill>
                  <a:srgbClr val="FFFFFF"/>
                </a:solidFill>
                <a:effectLst/>
                <a:uLnTx/>
                <a:uFillTx/>
                <a:latin typeface="Poppins"/>
                <a:cs typeface="Arial"/>
                <a:sym typeface="Arial"/>
              </a:rPr>
              <a:t>CSR = Corporate Social Responsibility</a:t>
            </a:r>
          </a:p>
          <a:p>
            <a:pPr marL="0" marR="0" lvl="0" indent="0" algn="ctr" defTabSz="914400" rtl="0" eaLnBrk="1" fontAlgn="auto" latinLnBrk="0" hangingPunct="1">
              <a:lnSpc>
                <a:spcPct val="150000"/>
              </a:lnSpc>
              <a:spcBef>
                <a:spcPts val="0"/>
              </a:spcBef>
              <a:spcAft>
                <a:spcPts val="0"/>
              </a:spcAft>
              <a:buClr>
                <a:srgbClr val="000000"/>
              </a:buClr>
              <a:buSzPts val="1100"/>
              <a:buFont typeface="Arial"/>
              <a:buNone/>
              <a:tabLst/>
              <a:defRPr/>
            </a:pPr>
            <a:r>
              <a:rPr kumimoji="0" lang="en-US" sz="2400" b="1" i="0" u="none" strike="noStrike" kern="0" cap="none" spc="0" normalizeH="0" baseline="0" noProof="0" dirty="0">
                <a:ln>
                  <a:noFill/>
                </a:ln>
                <a:solidFill>
                  <a:srgbClr val="FFFFFF"/>
                </a:solidFill>
                <a:effectLst/>
                <a:uLnTx/>
                <a:uFillTx/>
                <a:latin typeface="Poppins"/>
                <a:cs typeface="Arial"/>
                <a:sym typeface="Arial"/>
              </a:rPr>
              <a:t> </a:t>
            </a:r>
          </a:p>
          <a:p>
            <a:pPr marL="0" marR="0" lvl="0" indent="0" algn="ctr" defTabSz="914400" rtl="0" eaLnBrk="1" fontAlgn="auto" latinLnBrk="0" hangingPunct="1">
              <a:lnSpc>
                <a:spcPct val="150000"/>
              </a:lnSpc>
              <a:spcBef>
                <a:spcPts val="0"/>
              </a:spcBef>
              <a:spcAft>
                <a:spcPts val="0"/>
              </a:spcAft>
              <a:buClr>
                <a:srgbClr val="000000"/>
              </a:buClr>
              <a:buSzPts val="1100"/>
              <a:buFont typeface="Arial"/>
              <a:buNone/>
              <a:tabLst/>
              <a:defRPr/>
            </a:pPr>
            <a:r>
              <a:rPr kumimoji="0" lang="en-US" sz="2400" b="0" i="0" u="none" strike="noStrike" kern="0" cap="none" spc="0" normalizeH="0" baseline="0" noProof="0" dirty="0">
                <a:ln>
                  <a:noFill/>
                </a:ln>
                <a:solidFill>
                  <a:srgbClr val="FFFFFF"/>
                </a:solidFill>
                <a:effectLst/>
                <a:uLnTx/>
                <a:uFillTx/>
                <a:latin typeface="Poppins"/>
                <a:cs typeface="Arial"/>
                <a:sym typeface="Arial"/>
              </a:rPr>
              <a:t>Is a business approach that </a:t>
            </a:r>
            <a:r>
              <a:rPr kumimoji="0" lang="en-US" sz="2400" b="1" i="0" u="none" strike="noStrike" kern="0" cap="none" spc="0" normalizeH="0" baseline="0" noProof="0" dirty="0">
                <a:ln>
                  <a:noFill/>
                </a:ln>
                <a:solidFill>
                  <a:srgbClr val="FFFFFF"/>
                </a:solidFill>
                <a:effectLst/>
                <a:uLnTx/>
                <a:uFillTx/>
                <a:latin typeface="Poppins"/>
                <a:cs typeface="Arial"/>
                <a:sym typeface="Arial"/>
              </a:rPr>
              <a:t>integrates social and environmental concerns into a company's operations and decision-making.</a:t>
            </a:r>
          </a:p>
          <a:p>
            <a:pPr marL="0" marR="0" lvl="0" indent="0" algn="ctr" defTabSz="914400" rtl="0" eaLnBrk="1" fontAlgn="auto" latinLnBrk="0" hangingPunct="1">
              <a:lnSpc>
                <a:spcPct val="150000"/>
              </a:lnSpc>
              <a:spcBef>
                <a:spcPts val="0"/>
              </a:spcBef>
              <a:spcAft>
                <a:spcPts val="0"/>
              </a:spcAft>
              <a:buClr>
                <a:srgbClr val="000000"/>
              </a:buClr>
              <a:buSzPts val="1100"/>
              <a:buFont typeface="Arial"/>
              <a:buNone/>
              <a:tabLst/>
              <a:defRPr/>
            </a:pPr>
            <a:endParaRPr kumimoji="0" lang="en-US" sz="2400" b="1" i="0" u="none" strike="noStrike" kern="0" cap="none" spc="0" normalizeH="0" baseline="0" noProof="0" dirty="0">
              <a:ln>
                <a:noFill/>
              </a:ln>
              <a:solidFill>
                <a:srgbClr val="000000"/>
              </a:solidFill>
              <a:effectLst/>
              <a:uLnTx/>
              <a:uFillTx/>
              <a:latin typeface="Poppins"/>
              <a:cs typeface="Arial"/>
              <a:sym typeface="Arial"/>
            </a:endParaRPr>
          </a:p>
        </p:txBody>
      </p:sp>
      <p:grpSp>
        <p:nvGrpSpPr>
          <p:cNvPr id="3" name="Group 2">
            <a:extLst>
              <a:ext uri="{FF2B5EF4-FFF2-40B4-BE49-F238E27FC236}">
                <a16:creationId xmlns:a16="http://schemas.microsoft.com/office/drawing/2014/main" id="{E0EB530F-A796-C48C-03A1-CBF1135A24D2}"/>
              </a:ext>
            </a:extLst>
          </p:cNvPr>
          <p:cNvGrpSpPr/>
          <p:nvPr/>
        </p:nvGrpSpPr>
        <p:grpSpPr>
          <a:xfrm>
            <a:off x="-27028" y="6203556"/>
            <a:ext cx="12220940" cy="654444"/>
            <a:chOff x="-27028" y="6203556"/>
            <a:chExt cx="12220940" cy="654444"/>
          </a:xfrm>
        </p:grpSpPr>
        <p:sp>
          <p:nvSpPr>
            <p:cNvPr id="4" name="Rectangle 3">
              <a:extLst>
                <a:ext uri="{FF2B5EF4-FFF2-40B4-BE49-F238E27FC236}">
                  <a16:creationId xmlns:a16="http://schemas.microsoft.com/office/drawing/2014/main" id="{833DC2C1-DD04-453D-BC9F-DD0F03ED672C}"/>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5" name="Group 4">
              <a:extLst>
                <a:ext uri="{FF2B5EF4-FFF2-40B4-BE49-F238E27FC236}">
                  <a16:creationId xmlns:a16="http://schemas.microsoft.com/office/drawing/2014/main" id="{11EEBBE3-FD42-EB21-D838-100E3A1FC743}"/>
                </a:ext>
              </a:extLst>
            </p:cNvPr>
            <p:cNvGrpSpPr/>
            <p:nvPr/>
          </p:nvGrpSpPr>
          <p:grpSpPr>
            <a:xfrm>
              <a:off x="-27028" y="6203556"/>
              <a:ext cx="12220940" cy="502558"/>
              <a:chOff x="-27028" y="6203556"/>
              <a:chExt cx="12220940" cy="502558"/>
            </a:xfrm>
          </p:grpSpPr>
          <p:pic>
            <p:nvPicPr>
              <p:cNvPr id="6" name="Graphic 5">
                <a:extLst>
                  <a:ext uri="{FF2B5EF4-FFF2-40B4-BE49-F238E27FC236}">
                    <a16:creationId xmlns:a16="http://schemas.microsoft.com/office/drawing/2014/main" id="{5A154E16-6670-8FAB-2936-31D0F8CF7BD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7" name="TextBox 6">
                <a:extLst>
                  <a:ext uri="{FF2B5EF4-FFF2-40B4-BE49-F238E27FC236}">
                    <a16:creationId xmlns:a16="http://schemas.microsoft.com/office/drawing/2014/main" id="{DE4DCDDB-2070-241C-EF11-BEF0F3583629}"/>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Tree>
    <p:extLst>
      <p:ext uri="{BB962C8B-B14F-4D97-AF65-F5344CB8AC3E}">
        <p14:creationId xmlns:p14="http://schemas.microsoft.com/office/powerpoint/2010/main" val="267891538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0-#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A77475-2851-A401-3535-CED3344365C8}"/>
              </a:ext>
            </a:extLst>
          </p:cNvPr>
          <p:cNvSpPr txBox="1"/>
          <p:nvPr/>
        </p:nvSpPr>
        <p:spPr>
          <a:xfrm>
            <a:off x="1105887" y="2098979"/>
            <a:ext cx="5919946" cy="255454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US" sz="3200" b="1" i="0" u="none" strike="noStrike" kern="0" cap="none" spc="0" normalizeH="0" baseline="0" noProof="0" dirty="0">
                <a:ln>
                  <a:noFill/>
                </a:ln>
                <a:solidFill>
                  <a:srgbClr val="FFCB2C"/>
                </a:solidFill>
                <a:effectLst/>
                <a:uLnTx/>
                <a:uFillTx/>
                <a:latin typeface="Poppins"/>
                <a:cs typeface="Arial"/>
                <a:sym typeface="Arial"/>
              </a:rPr>
              <a:t>It is about giving back to the community, protecting the environment, and upholding ethical standards. </a:t>
            </a:r>
          </a:p>
        </p:txBody>
      </p:sp>
      <p:sp>
        <p:nvSpPr>
          <p:cNvPr id="2" name="Isosceles Triangle 1">
            <a:extLst>
              <a:ext uri="{FF2B5EF4-FFF2-40B4-BE49-F238E27FC236}">
                <a16:creationId xmlns:a16="http://schemas.microsoft.com/office/drawing/2014/main" id="{43365689-EFBD-4039-7D77-4F51CC74EECF}"/>
              </a:ext>
            </a:extLst>
          </p:cNvPr>
          <p:cNvSpPr/>
          <p:nvPr/>
        </p:nvSpPr>
        <p:spPr>
          <a:xfrm rot="10800000">
            <a:off x="1187820" y="1228460"/>
            <a:ext cx="1158773" cy="670560"/>
          </a:xfrm>
          <a:prstGeom prst="triangle">
            <a:avLst/>
          </a:prstGeom>
          <a:solidFill>
            <a:srgbClr val="FFC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FFFFFF"/>
              </a:solidFill>
              <a:effectLst/>
              <a:uLnTx/>
              <a:uFillTx/>
              <a:latin typeface="Poppins"/>
              <a:ea typeface="+mn-ea"/>
              <a:cs typeface="+mn-cs"/>
              <a:sym typeface="Arial"/>
            </a:endParaRPr>
          </a:p>
        </p:txBody>
      </p:sp>
      <p:grpSp>
        <p:nvGrpSpPr>
          <p:cNvPr id="8" name="Group 7">
            <a:extLst>
              <a:ext uri="{FF2B5EF4-FFF2-40B4-BE49-F238E27FC236}">
                <a16:creationId xmlns:a16="http://schemas.microsoft.com/office/drawing/2014/main" id="{CA928755-52AF-C3E3-10FD-183086BCB4B9}"/>
              </a:ext>
            </a:extLst>
          </p:cNvPr>
          <p:cNvGrpSpPr/>
          <p:nvPr/>
        </p:nvGrpSpPr>
        <p:grpSpPr>
          <a:xfrm>
            <a:off x="7779602" y="1483681"/>
            <a:ext cx="3473949" cy="3473949"/>
            <a:chOff x="7779602" y="1483681"/>
            <a:chExt cx="3473949" cy="3473949"/>
          </a:xfrm>
        </p:grpSpPr>
        <p:sp>
          <p:nvSpPr>
            <p:cNvPr id="5" name="Rectangle: Rounded Corners 4">
              <a:extLst>
                <a:ext uri="{FF2B5EF4-FFF2-40B4-BE49-F238E27FC236}">
                  <a16:creationId xmlns:a16="http://schemas.microsoft.com/office/drawing/2014/main" id="{D72093DA-F452-BD9E-3082-6B6EB1B25F87}"/>
                </a:ext>
              </a:extLst>
            </p:cNvPr>
            <p:cNvSpPr/>
            <p:nvPr/>
          </p:nvSpPr>
          <p:spPr>
            <a:xfrm>
              <a:off x="7779602" y="1483681"/>
              <a:ext cx="3473949" cy="3473949"/>
            </a:xfrm>
            <a:prstGeom prst="roundRect">
              <a:avLst>
                <a:gd name="adj" fmla="val 8740"/>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FFFFFF"/>
                </a:solidFill>
                <a:effectLst/>
                <a:uLnTx/>
                <a:uFillTx/>
                <a:latin typeface="Poppins"/>
                <a:ea typeface="+mn-ea"/>
                <a:cs typeface="+mn-cs"/>
                <a:sym typeface="Arial"/>
              </a:endParaRPr>
            </a:p>
          </p:txBody>
        </p:sp>
        <p:pic>
          <p:nvPicPr>
            <p:cNvPr id="7" name="Graphic 6">
              <a:extLst>
                <a:ext uri="{FF2B5EF4-FFF2-40B4-BE49-F238E27FC236}">
                  <a16:creationId xmlns:a16="http://schemas.microsoft.com/office/drawing/2014/main" id="{2A5CEC77-1723-97A2-22D2-FA79640F5C8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99526" y="2037144"/>
              <a:ext cx="2234100" cy="2367022"/>
            </a:xfrm>
            <a:prstGeom prst="rect">
              <a:avLst/>
            </a:prstGeom>
          </p:spPr>
        </p:pic>
      </p:grpSp>
      <p:grpSp>
        <p:nvGrpSpPr>
          <p:cNvPr id="9" name="Group 8">
            <a:extLst>
              <a:ext uri="{FF2B5EF4-FFF2-40B4-BE49-F238E27FC236}">
                <a16:creationId xmlns:a16="http://schemas.microsoft.com/office/drawing/2014/main" id="{4D2EC9D0-AB86-68D4-5CF4-98356C59AF49}"/>
              </a:ext>
            </a:extLst>
          </p:cNvPr>
          <p:cNvGrpSpPr/>
          <p:nvPr/>
        </p:nvGrpSpPr>
        <p:grpSpPr>
          <a:xfrm>
            <a:off x="-27028" y="6203556"/>
            <a:ext cx="12220940" cy="654444"/>
            <a:chOff x="-27028" y="6203556"/>
            <a:chExt cx="12220940" cy="654444"/>
          </a:xfrm>
        </p:grpSpPr>
        <p:sp>
          <p:nvSpPr>
            <p:cNvPr id="10" name="Rectangle 9">
              <a:extLst>
                <a:ext uri="{FF2B5EF4-FFF2-40B4-BE49-F238E27FC236}">
                  <a16:creationId xmlns:a16="http://schemas.microsoft.com/office/drawing/2014/main" id="{7E86CC00-B049-3914-C576-23FF490AF38C}"/>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11" name="Group 10">
              <a:extLst>
                <a:ext uri="{FF2B5EF4-FFF2-40B4-BE49-F238E27FC236}">
                  <a16:creationId xmlns:a16="http://schemas.microsoft.com/office/drawing/2014/main" id="{41D5E4FD-0D49-345F-B24C-BEF77C84BB91}"/>
                </a:ext>
              </a:extLst>
            </p:cNvPr>
            <p:cNvGrpSpPr/>
            <p:nvPr/>
          </p:nvGrpSpPr>
          <p:grpSpPr>
            <a:xfrm>
              <a:off x="-27028" y="6203556"/>
              <a:ext cx="12220940" cy="502558"/>
              <a:chOff x="-27028" y="6203556"/>
              <a:chExt cx="12220940" cy="502558"/>
            </a:xfrm>
          </p:grpSpPr>
          <p:pic>
            <p:nvPicPr>
              <p:cNvPr id="12" name="Graphic 11">
                <a:extLst>
                  <a:ext uri="{FF2B5EF4-FFF2-40B4-BE49-F238E27FC236}">
                    <a16:creationId xmlns:a16="http://schemas.microsoft.com/office/drawing/2014/main" id="{206B5563-7B9D-893A-4010-4CF1F58D9DB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V="1">
                <a:off x="-27028" y="6203556"/>
                <a:ext cx="12220940" cy="49917"/>
              </a:xfrm>
              <a:prstGeom prst="rect">
                <a:avLst/>
              </a:prstGeom>
            </p:spPr>
          </p:pic>
          <p:sp>
            <p:nvSpPr>
              <p:cNvPr id="13" name="TextBox 12">
                <a:extLst>
                  <a:ext uri="{FF2B5EF4-FFF2-40B4-BE49-F238E27FC236}">
                    <a16:creationId xmlns:a16="http://schemas.microsoft.com/office/drawing/2014/main" id="{21811F60-DD54-DB41-BDB0-441A8EBCB5DB}"/>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Tree>
    <p:extLst>
      <p:ext uri="{BB962C8B-B14F-4D97-AF65-F5344CB8AC3E}">
        <p14:creationId xmlns:p14="http://schemas.microsoft.com/office/powerpoint/2010/main" val="386220778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0-#ppt_h/2"/>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1+#ppt_w/2"/>
                                          </p:val>
                                        </p:tav>
                                        <p:tav tm="100000">
                                          <p:val>
                                            <p:strVal val="#ppt_x"/>
                                          </p:val>
                                        </p:tav>
                                      </p:tavLst>
                                    </p:anim>
                                    <p:anim calcmode="lin" valueType="num">
                                      <p:cBhvr additive="base">
                                        <p:cTn id="16"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1436CF-C97E-34EE-2807-CFBAA36126AE}"/>
            </a:ext>
          </a:extLst>
        </p:cNvPr>
        <p:cNvGrpSpPr/>
        <p:nvPr/>
      </p:nvGrpSpPr>
      <p:grpSpPr>
        <a:xfrm>
          <a:off x="0" y="0"/>
          <a:ext cx="0" cy="0"/>
          <a:chOff x="0" y="0"/>
          <a:chExt cx="0" cy="0"/>
        </a:xfrm>
      </p:grpSpPr>
      <p:pic>
        <p:nvPicPr>
          <p:cNvPr id="2054" name="Picture 6" descr="Milton Friedman vs. Archie B. Carroll - 2 Views on Corporate Social  Responsibility (6:23) - YouTube">
            <a:extLst>
              <a:ext uri="{FF2B5EF4-FFF2-40B4-BE49-F238E27FC236}">
                <a16:creationId xmlns:a16="http://schemas.microsoft.com/office/drawing/2014/main" id="{F3D14050-022A-DB4D-2A28-33D2F29E6D6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49" r="20458"/>
          <a:stretch/>
        </p:blipFill>
        <p:spPr bwMode="auto">
          <a:xfrm>
            <a:off x="-27028" y="0"/>
            <a:ext cx="7022188" cy="6292414"/>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6D58A132-5D18-9DB8-02A9-77EBAE162C37}"/>
              </a:ext>
            </a:extLst>
          </p:cNvPr>
          <p:cNvGrpSpPr/>
          <p:nvPr/>
        </p:nvGrpSpPr>
        <p:grpSpPr>
          <a:xfrm>
            <a:off x="6638899" y="-353"/>
            <a:ext cx="4525701" cy="6290038"/>
            <a:chOff x="6638899" y="-353"/>
            <a:chExt cx="4525701" cy="6290038"/>
          </a:xfrm>
        </p:grpSpPr>
        <p:sp>
          <p:nvSpPr>
            <p:cNvPr id="2" name="Rectangle 1">
              <a:extLst>
                <a:ext uri="{FF2B5EF4-FFF2-40B4-BE49-F238E27FC236}">
                  <a16:creationId xmlns:a16="http://schemas.microsoft.com/office/drawing/2014/main" id="{581C1948-7401-9761-BC93-F783604C9742}"/>
                </a:ext>
              </a:extLst>
            </p:cNvPr>
            <p:cNvSpPr/>
            <p:nvPr/>
          </p:nvSpPr>
          <p:spPr>
            <a:xfrm>
              <a:off x="6638899" y="-353"/>
              <a:ext cx="4525701" cy="6290038"/>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5FC7C7"/>
                </a:solidFill>
                <a:effectLst/>
                <a:uLnTx/>
                <a:uFillTx/>
                <a:latin typeface="Poppins"/>
                <a:ea typeface="+mn-ea"/>
                <a:cs typeface="+mn-cs"/>
                <a:sym typeface="Arial"/>
              </a:endParaRPr>
            </a:p>
          </p:txBody>
        </p:sp>
        <p:sp>
          <p:nvSpPr>
            <p:cNvPr id="8" name="TextBox 7">
              <a:extLst>
                <a:ext uri="{FF2B5EF4-FFF2-40B4-BE49-F238E27FC236}">
                  <a16:creationId xmlns:a16="http://schemas.microsoft.com/office/drawing/2014/main" id="{47272214-A89C-51D6-E823-39FF95E5D389}"/>
                </a:ext>
              </a:extLst>
            </p:cNvPr>
            <p:cNvSpPr txBox="1"/>
            <p:nvPr/>
          </p:nvSpPr>
          <p:spPr>
            <a:xfrm>
              <a:off x="6821965" y="1824329"/>
              <a:ext cx="3708875" cy="2554545"/>
            </a:xfrm>
            <a:prstGeom prst="rect">
              <a:avLst/>
            </a:prstGeom>
            <a:noFill/>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US" sz="3200" b="1"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Arial"/>
                  <a:sym typeface="Arial"/>
                </a:rPr>
                <a:t>Breaking down Carroll’s Pyramid of Corporate Social Responsibility</a:t>
              </a:r>
              <a:endParaRPr kumimoji="0" lang="en-US" sz="3600" b="1" i="0" u="none" strike="noStrike" kern="0" cap="none" spc="0" normalizeH="0" baseline="0" noProof="0" dirty="0">
                <a:ln>
                  <a:noFill/>
                </a:ln>
                <a:solidFill>
                  <a:srgbClr val="FFFFFF"/>
                </a:solidFill>
                <a:effectLst/>
                <a:uLnTx/>
                <a:uFillTx/>
                <a:latin typeface="Poppins"/>
                <a:cs typeface="Arial"/>
                <a:sym typeface="Arial"/>
              </a:endParaRPr>
            </a:p>
          </p:txBody>
        </p:sp>
      </p:grpSp>
      <p:grpSp>
        <p:nvGrpSpPr>
          <p:cNvPr id="3" name="Group 2">
            <a:extLst>
              <a:ext uri="{FF2B5EF4-FFF2-40B4-BE49-F238E27FC236}">
                <a16:creationId xmlns:a16="http://schemas.microsoft.com/office/drawing/2014/main" id="{4EB71008-4D88-FF17-707F-0BE1CA818CFB}"/>
              </a:ext>
            </a:extLst>
          </p:cNvPr>
          <p:cNvGrpSpPr/>
          <p:nvPr/>
        </p:nvGrpSpPr>
        <p:grpSpPr>
          <a:xfrm>
            <a:off x="-27028" y="6203556"/>
            <a:ext cx="12220940" cy="654444"/>
            <a:chOff x="-27028" y="6203556"/>
            <a:chExt cx="12220940" cy="654444"/>
          </a:xfrm>
        </p:grpSpPr>
        <p:sp>
          <p:nvSpPr>
            <p:cNvPr id="4" name="Rectangle 3">
              <a:extLst>
                <a:ext uri="{FF2B5EF4-FFF2-40B4-BE49-F238E27FC236}">
                  <a16:creationId xmlns:a16="http://schemas.microsoft.com/office/drawing/2014/main" id="{940A3E06-A10C-E94A-9289-680850B21EE8}"/>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5" name="Group 4">
              <a:extLst>
                <a:ext uri="{FF2B5EF4-FFF2-40B4-BE49-F238E27FC236}">
                  <a16:creationId xmlns:a16="http://schemas.microsoft.com/office/drawing/2014/main" id="{C4920924-1ED3-F38E-73F7-ABACB0012A3D}"/>
                </a:ext>
              </a:extLst>
            </p:cNvPr>
            <p:cNvGrpSpPr/>
            <p:nvPr/>
          </p:nvGrpSpPr>
          <p:grpSpPr>
            <a:xfrm>
              <a:off x="-27028" y="6203556"/>
              <a:ext cx="12220940" cy="502558"/>
              <a:chOff x="-27028" y="6203556"/>
              <a:chExt cx="12220940" cy="502558"/>
            </a:xfrm>
          </p:grpSpPr>
          <p:pic>
            <p:nvPicPr>
              <p:cNvPr id="6" name="Graphic 5">
                <a:extLst>
                  <a:ext uri="{FF2B5EF4-FFF2-40B4-BE49-F238E27FC236}">
                    <a16:creationId xmlns:a16="http://schemas.microsoft.com/office/drawing/2014/main" id="{1E51B376-44CF-58EE-F2D6-1B0BBC84384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V="1">
                <a:off x="-27028" y="6203556"/>
                <a:ext cx="12220940" cy="49917"/>
              </a:xfrm>
              <a:prstGeom prst="rect">
                <a:avLst/>
              </a:prstGeom>
            </p:spPr>
          </p:pic>
          <p:sp>
            <p:nvSpPr>
              <p:cNvPr id="7" name="TextBox 6">
                <a:extLst>
                  <a:ext uri="{FF2B5EF4-FFF2-40B4-BE49-F238E27FC236}">
                    <a16:creationId xmlns:a16="http://schemas.microsoft.com/office/drawing/2014/main" id="{7BC71654-55B5-3FE5-89B3-875B3BA94BDD}"/>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pic>
        <p:nvPicPr>
          <p:cNvPr id="2050" name="Picture 2" descr="What is the Pyramid of Corporate Social Responsibility?">
            <a:extLst>
              <a:ext uri="{FF2B5EF4-FFF2-40B4-BE49-F238E27FC236}">
                <a16:creationId xmlns:a16="http://schemas.microsoft.com/office/drawing/2014/main" id="{2514FFCA-56B9-22BA-B099-B167B751073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65340" y="-5253069"/>
            <a:ext cx="8096250" cy="5057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88938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4F14A7-7636-1EFB-B8EE-13F3247D0D1A}"/>
            </a:ext>
          </a:extLst>
        </p:cNvPr>
        <p:cNvGrpSpPr/>
        <p:nvPr/>
      </p:nvGrpSpPr>
      <p:grpSpPr>
        <a:xfrm>
          <a:off x="0" y="0"/>
          <a:ext cx="0" cy="0"/>
          <a:chOff x="0" y="0"/>
          <a:chExt cx="0" cy="0"/>
        </a:xfrm>
      </p:grpSpPr>
      <p:grpSp>
        <p:nvGrpSpPr>
          <p:cNvPr id="3" name="Group 2">
            <a:extLst>
              <a:ext uri="{FF2B5EF4-FFF2-40B4-BE49-F238E27FC236}">
                <a16:creationId xmlns:a16="http://schemas.microsoft.com/office/drawing/2014/main" id="{2CCFF10E-68FC-793A-CE24-DCD439BECAAC}"/>
              </a:ext>
            </a:extLst>
          </p:cNvPr>
          <p:cNvGrpSpPr/>
          <p:nvPr/>
        </p:nvGrpSpPr>
        <p:grpSpPr>
          <a:xfrm>
            <a:off x="-27028" y="6203556"/>
            <a:ext cx="12220940" cy="654444"/>
            <a:chOff x="-27028" y="6203556"/>
            <a:chExt cx="12220940" cy="654444"/>
          </a:xfrm>
        </p:grpSpPr>
        <p:sp>
          <p:nvSpPr>
            <p:cNvPr id="4" name="Rectangle 3">
              <a:extLst>
                <a:ext uri="{FF2B5EF4-FFF2-40B4-BE49-F238E27FC236}">
                  <a16:creationId xmlns:a16="http://schemas.microsoft.com/office/drawing/2014/main" id="{C8E84B7B-C2A5-7578-A736-326539BC7322}"/>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5" name="Group 4">
              <a:extLst>
                <a:ext uri="{FF2B5EF4-FFF2-40B4-BE49-F238E27FC236}">
                  <a16:creationId xmlns:a16="http://schemas.microsoft.com/office/drawing/2014/main" id="{0F9E3A5F-C7F1-7162-DCED-4F4927ACF6FA}"/>
                </a:ext>
              </a:extLst>
            </p:cNvPr>
            <p:cNvGrpSpPr/>
            <p:nvPr/>
          </p:nvGrpSpPr>
          <p:grpSpPr>
            <a:xfrm>
              <a:off x="-27028" y="6203556"/>
              <a:ext cx="12220940" cy="502558"/>
              <a:chOff x="-27028" y="6203556"/>
              <a:chExt cx="12220940" cy="502558"/>
            </a:xfrm>
          </p:grpSpPr>
          <p:pic>
            <p:nvPicPr>
              <p:cNvPr id="6" name="Graphic 5">
                <a:extLst>
                  <a:ext uri="{FF2B5EF4-FFF2-40B4-BE49-F238E27FC236}">
                    <a16:creationId xmlns:a16="http://schemas.microsoft.com/office/drawing/2014/main" id="{9913C010-81B2-EE5E-0CF8-2D9905940B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7" name="TextBox 6">
                <a:extLst>
                  <a:ext uri="{FF2B5EF4-FFF2-40B4-BE49-F238E27FC236}">
                    <a16:creationId xmlns:a16="http://schemas.microsoft.com/office/drawing/2014/main" id="{7C33D4A3-56C2-E59A-41E5-316E97F18CF8}"/>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grpSp>
        <p:nvGrpSpPr>
          <p:cNvPr id="2" name="Group 1">
            <a:extLst>
              <a:ext uri="{FF2B5EF4-FFF2-40B4-BE49-F238E27FC236}">
                <a16:creationId xmlns:a16="http://schemas.microsoft.com/office/drawing/2014/main" id="{05AE2B50-9E10-E2AF-974B-72FB4A67C7B8}"/>
              </a:ext>
            </a:extLst>
          </p:cNvPr>
          <p:cNvGrpSpPr/>
          <p:nvPr/>
        </p:nvGrpSpPr>
        <p:grpSpPr>
          <a:xfrm>
            <a:off x="412808" y="3137182"/>
            <a:ext cx="5328233" cy="2649138"/>
            <a:chOff x="412808" y="3137182"/>
            <a:chExt cx="5328233" cy="2649138"/>
          </a:xfrm>
        </p:grpSpPr>
        <p:sp>
          <p:nvSpPr>
            <p:cNvPr id="9" name="Freeform 10">
              <a:extLst>
                <a:ext uri="{FF2B5EF4-FFF2-40B4-BE49-F238E27FC236}">
                  <a16:creationId xmlns:a16="http://schemas.microsoft.com/office/drawing/2014/main" id="{B279FF5E-51BF-130B-62F7-2E7DCE0B5173}"/>
                </a:ext>
              </a:extLst>
            </p:cNvPr>
            <p:cNvSpPr>
              <a:spLocks/>
            </p:cNvSpPr>
            <p:nvPr/>
          </p:nvSpPr>
          <p:spPr bwMode="auto">
            <a:xfrm>
              <a:off x="971923" y="3137182"/>
              <a:ext cx="4233298" cy="1763873"/>
            </a:xfrm>
            <a:custGeom>
              <a:avLst/>
              <a:gdLst>
                <a:gd name="T0" fmla="*/ 0 w 2544"/>
                <a:gd name="T1" fmla="*/ 494 h 1060"/>
                <a:gd name="T2" fmla="*/ 1135 w 2544"/>
                <a:gd name="T3" fmla="*/ 0 h 1060"/>
                <a:gd name="T4" fmla="*/ 2544 w 2544"/>
                <a:gd name="T5" fmla="*/ 463 h 1060"/>
                <a:gd name="T6" fmla="*/ 1412 w 2544"/>
                <a:gd name="T7" fmla="*/ 1060 h 1060"/>
                <a:gd name="T8" fmla="*/ 0 w 2544"/>
                <a:gd name="T9" fmla="*/ 494 h 1060"/>
              </a:gdLst>
              <a:ahLst/>
              <a:cxnLst>
                <a:cxn ang="0">
                  <a:pos x="T0" y="T1"/>
                </a:cxn>
                <a:cxn ang="0">
                  <a:pos x="T2" y="T3"/>
                </a:cxn>
                <a:cxn ang="0">
                  <a:pos x="T4" y="T5"/>
                </a:cxn>
                <a:cxn ang="0">
                  <a:pos x="T6" y="T7"/>
                </a:cxn>
                <a:cxn ang="0">
                  <a:pos x="T8" y="T9"/>
                </a:cxn>
              </a:cxnLst>
              <a:rect l="0" t="0" r="r" b="b"/>
              <a:pathLst>
                <a:path w="2544" h="1060">
                  <a:moveTo>
                    <a:pt x="0" y="494"/>
                  </a:moveTo>
                  <a:lnTo>
                    <a:pt x="1135" y="0"/>
                  </a:lnTo>
                  <a:lnTo>
                    <a:pt x="2544" y="463"/>
                  </a:lnTo>
                  <a:lnTo>
                    <a:pt x="1412" y="1060"/>
                  </a:lnTo>
                  <a:lnTo>
                    <a:pt x="0" y="494"/>
                  </a:lnTo>
                  <a:close/>
                </a:path>
              </a:pathLst>
            </a:custGeom>
            <a:solidFill>
              <a:schemeClr val="accent4">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3" name="Freeform 13">
              <a:extLst>
                <a:ext uri="{FF2B5EF4-FFF2-40B4-BE49-F238E27FC236}">
                  <a16:creationId xmlns:a16="http://schemas.microsoft.com/office/drawing/2014/main" id="{150B664E-DC74-9743-2973-73256793D060}"/>
                </a:ext>
              </a:extLst>
            </p:cNvPr>
            <p:cNvSpPr>
              <a:spLocks/>
            </p:cNvSpPr>
            <p:nvPr/>
          </p:nvSpPr>
          <p:spPr bwMode="auto">
            <a:xfrm>
              <a:off x="3308225" y="3907629"/>
              <a:ext cx="2432816" cy="1878691"/>
            </a:xfrm>
            <a:custGeom>
              <a:avLst/>
              <a:gdLst>
                <a:gd name="T0" fmla="*/ 1138 w 1462"/>
                <a:gd name="T1" fmla="*/ 0 h 1129"/>
                <a:gd name="T2" fmla="*/ 0 w 1462"/>
                <a:gd name="T3" fmla="*/ 493 h 1129"/>
                <a:gd name="T4" fmla="*/ 29 w 1462"/>
                <a:gd name="T5" fmla="*/ 1129 h 1129"/>
                <a:gd name="T6" fmla="*/ 1462 w 1462"/>
                <a:gd name="T7" fmla="*/ 512 h 1129"/>
                <a:gd name="T8" fmla="*/ 1138 w 1462"/>
                <a:gd name="T9" fmla="*/ 0 h 1129"/>
              </a:gdLst>
              <a:ahLst/>
              <a:cxnLst>
                <a:cxn ang="0">
                  <a:pos x="T0" y="T1"/>
                </a:cxn>
                <a:cxn ang="0">
                  <a:pos x="T2" y="T3"/>
                </a:cxn>
                <a:cxn ang="0">
                  <a:pos x="T4" y="T5"/>
                </a:cxn>
                <a:cxn ang="0">
                  <a:pos x="T6" y="T7"/>
                </a:cxn>
                <a:cxn ang="0">
                  <a:pos x="T8" y="T9"/>
                </a:cxn>
              </a:cxnLst>
              <a:rect l="0" t="0" r="r" b="b"/>
              <a:pathLst>
                <a:path w="1462" h="1129">
                  <a:moveTo>
                    <a:pt x="1138" y="0"/>
                  </a:moveTo>
                  <a:lnTo>
                    <a:pt x="0" y="493"/>
                  </a:lnTo>
                  <a:lnTo>
                    <a:pt x="29" y="1129"/>
                  </a:lnTo>
                  <a:lnTo>
                    <a:pt x="1462" y="512"/>
                  </a:lnTo>
                  <a:lnTo>
                    <a:pt x="1138" y="0"/>
                  </a:lnTo>
                  <a:close/>
                </a:path>
              </a:pathLst>
            </a:custGeom>
            <a:solidFill>
              <a:schemeClr val="accent4">
                <a:lumMod val="7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7" name="Freeform 17">
              <a:extLst>
                <a:ext uri="{FF2B5EF4-FFF2-40B4-BE49-F238E27FC236}">
                  <a16:creationId xmlns:a16="http://schemas.microsoft.com/office/drawing/2014/main" id="{3D61E3C7-6B17-81E6-D06F-013678E8E0AE}"/>
                </a:ext>
              </a:extLst>
            </p:cNvPr>
            <p:cNvSpPr>
              <a:spLocks/>
            </p:cNvSpPr>
            <p:nvPr/>
          </p:nvSpPr>
          <p:spPr bwMode="auto">
            <a:xfrm>
              <a:off x="412808" y="3959213"/>
              <a:ext cx="2943673" cy="1827107"/>
            </a:xfrm>
            <a:custGeom>
              <a:avLst/>
              <a:gdLst>
                <a:gd name="T0" fmla="*/ 1740 w 1769"/>
                <a:gd name="T1" fmla="*/ 462 h 1098"/>
                <a:gd name="T2" fmla="*/ 1769 w 1769"/>
                <a:gd name="T3" fmla="*/ 1098 h 1098"/>
                <a:gd name="T4" fmla="*/ 0 w 1769"/>
                <a:gd name="T5" fmla="*/ 521 h 1098"/>
                <a:gd name="T6" fmla="*/ 334 w 1769"/>
                <a:gd name="T7" fmla="*/ 0 h 1098"/>
                <a:gd name="T8" fmla="*/ 1740 w 1769"/>
                <a:gd name="T9" fmla="*/ 462 h 1098"/>
              </a:gdLst>
              <a:ahLst/>
              <a:cxnLst>
                <a:cxn ang="0">
                  <a:pos x="T0" y="T1"/>
                </a:cxn>
                <a:cxn ang="0">
                  <a:pos x="T2" y="T3"/>
                </a:cxn>
                <a:cxn ang="0">
                  <a:pos x="T4" y="T5"/>
                </a:cxn>
                <a:cxn ang="0">
                  <a:pos x="T6" y="T7"/>
                </a:cxn>
                <a:cxn ang="0">
                  <a:pos x="T8" y="T9"/>
                </a:cxn>
              </a:cxnLst>
              <a:rect l="0" t="0" r="r" b="b"/>
              <a:pathLst>
                <a:path w="1769" h="1098">
                  <a:moveTo>
                    <a:pt x="1740" y="462"/>
                  </a:moveTo>
                  <a:lnTo>
                    <a:pt x="1769" y="1098"/>
                  </a:lnTo>
                  <a:lnTo>
                    <a:pt x="0" y="521"/>
                  </a:lnTo>
                  <a:lnTo>
                    <a:pt x="334" y="0"/>
                  </a:lnTo>
                  <a:lnTo>
                    <a:pt x="1740" y="462"/>
                  </a:lnTo>
                  <a:close/>
                </a:path>
              </a:pathLst>
            </a:custGeom>
            <a:solidFill>
              <a:schemeClr val="accent4"/>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grpSp>
        <p:nvGrpSpPr>
          <p:cNvPr id="24" name="Group 23">
            <a:extLst>
              <a:ext uri="{FF2B5EF4-FFF2-40B4-BE49-F238E27FC236}">
                <a16:creationId xmlns:a16="http://schemas.microsoft.com/office/drawing/2014/main" id="{76F052B5-F7F7-E067-63F1-9CF3FC874D1C}"/>
              </a:ext>
            </a:extLst>
          </p:cNvPr>
          <p:cNvGrpSpPr/>
          <p:nvPr/>
        </p:nvGrpSpPr>
        <p:grpSpPr>
          <a:xfrm>
            <a:off x="1086742" y="2408337"/>
            <a:ext cx="4000334" cy="2090023"/>
            <a:chOff x="1086742" y="2408337"/>
            <a:chExt cx="4000334" cy="2090023"/>
          </a:xfrm>
        </p:grpSpPr>
        <p:sp>
          <p:nvSpPr>
            <p:cNvPr id="10" name="Freeform 11">
              <a:extLst>
                <a:ext uri="{FF2B5EF4-FFF2-40B4-BE49-F238E27FC236}">
                  <a16:creationId xmlns:a16="http://schemas.microsoft.com/office/drawing/2014/main" id="{F819DD23-25B9-BB4F-9154-0DC2FE2DB7BD}"/>
                </a:ext>
              </a:extLst>
            </p:cNvPr>
            <p:cNvSpPr>
              <a:spLocks/>
            </p:cNvSpPr>
            <p:nvPr/>
          </p:nvSpPr>
          <p:spPr bwMode="auto">
            <a:xfrm>
              <a:off x="1632543" y="2408337"/>
              <a:ext cx="2920376" cy="1035027"/>
            </a:xfrm>
            <a:custGeom>
              <a:avLst/>
              <a:gdLst>
                <a:gd name="T0" fmla="*/ 0 w 1755"/>
                <a:gd name="T1" fmla="*/ 307 h 622"/>
                <a:gd name="T2" fmla="*/ 804 w 1755"/>
                <a:gd name="T3" fmla="*/ 0 h 622"/>
                <a:gd name="T4" fmla="*/ 1755 w 1755"/>
                <a:gd name="T5" fmla="*/ 284 h 622"/>
                <a:gd name="T6" fmla="*/ 970 w 1755"/>
                <a:gd name="T7" fmla="*/ 622 h 622"/>
                <a:gd name="T8" fmla="*/ 0 w 1755"/>
                <a:gd name="T9" fmla="*/ 307 h 622"/>
              </a:gdLst>
              <a:ahLst/>
              <a:cxnLst>
                <a:cxn ang="0">
                  <a:pos x="T0" y="T1"/>
                </a:cxn>
                <a:cxn ang="0">
                  <a:pos x="T2" y="T3"/>
                </a:cxn>
                <a:cxn ang="0">
                  <a:pos x="T4" y="T5"/>
                </a:cxn>
                <a:cxn ang="0">
                  <a:pos x="T6" y="T7"/>
                </a:cxn>
                <a:cxn ang="0">
                  <a:pos x="T8" y="T9"/>
                </a:cxn>
              </a:cxnLst>
              <a:rect l="0" t="0" r="r" b="b"/>
              <a:pathLst>
                <a:path w="1755" h="622">
                  <a:moveTo>
                    <a:pt x="0" y="307"/>
                  </a:moveTo>
                  <a:lnTo>
                    <a:pt x="804" y="0"/>
                  </a:lnTo>
                  <a:lnTo>
                    <a:pt x="1755" y="284"/>
                  </a:lnTo>
                  <a:lnTo>
                    <a:pt x="970" y="622"/>
                  </a:lnTo>
                  <a:lnTo>
                    <a:pt x="0" y="307"/>
                  </a:lnTo>
                  <a:close/>
                </a:path>
              </a:pathLst>
            </a:custGeom>
            <a:solidFill>
              <a:schemeClr val="tx1">
                <a:lumMod val="85000"/>
                <a:lumOff val="1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4" name="Freeform 14">
              <a:extLst>
                <a:ext uri="{FF2B5EF4-FFF2-40B4-BE49-F238E27FC236}">
                  <a16:creationId xmlns:a16="http://schemas.microsoft.com/office/drawing/2014/main" id="{5B8396F4-9B51-CABB-B28A-2C6D2A596DB1}"/>
                </a:ext>
              </a:extLst>
            </p:cNvPr>
            <p:cNvSpPr>
              <a:spLocks/>
            </p:cNvSpPr>
            <p:nvPr/>
          </p:nvSpPr>
          <p:spPr bwMode="auto">
            <a:xfrm>
              <a:off x="3246656" y="2880921"/>
              <a:ext cx="1840420" cy="1617439"/>
            </a:xfrm>
            <a:custGeom>
              <a:avLst/>
              <a:gdLst>
                <a:gd name="T0" fmla="*/ 785 w 1106"/>
                <a:gd name="T1" fmla="*/ 0 h 972"/>
                <a:gd name="T2" fmla="*/ 0 w 1106"/>
                <a:gd name="T3" fmla="*/ 338 h 972"/>
                <a:gd name="T4" fmla="*/ 30 w 1106"/>
                <a:gd name="T5" fmla="*/ 972 h 972"/>
                <a:gd name="T6" fmla="*/ 1106 w 1106"/>
                <a:gd name="T7" fmla="*/ 509 h 972"/>
                <a:gd name="T8" fmla="*/ 785 w 1106"/>
                <a:gd name="T9" fmla="*/ 0 h 972"/>
              </a:gdLst>
              <a:ahLst/>
              <a:cxnLst>
                <a:cxn ang="0">
                  <a:pos x="T0" y="T1"/>
                </a:cxn>
                <a:cxn ang="0">
                  <a:pos x="T2" y="T3"/>
                </a:cxn>
                <a:cxn ang="0">
                  <a:pos x="T4" y="T5"/>
                </a:cxn>
                <a:cxn ang="0">
                  <a:pos x="T6" y="T7"/>
                </a:cxn>
                <a:cxn ang="0">
                  <a:pos x="T8" y="T9"/>
                </a:cxn>
              </a:cxnLst>
              <a:rect l="0" t="0" r="r" b="b"/>
              <a:pathLst>
                <a:path w="1106" h="972">
                  <a:moveTo>
                    <a:pt x="785" y="0"/>
                  </a:moveTo>
                  <a:lnTo>
                    <a:pt x="0" y="338"/>
                  </a:lnTo>
                  <a:lnTo>
                    <a:pt x="30" y="972"/>
                  </a:lnTo>
                  <a:lnTo>
                    <a:pt x="1106" y="509"/>
                  </a:lnTo>
                  <a:lnTo>
                    <a:pt x="785" y="0"/>
                  </a:lnTo>
                  <a:close/>
                </a:path>
              </a:pathLst>
            </a:custGeom>
            <a:solidFill>
              <a:schemeClr val="bg1">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8" name="Freeform 18">
              <a:extLst>
                <a:ext uri="{FF2B5EF4-FFF2-40B4-BE49-F238E27FC236}">
                  <a16:creationId xmlns:a16="http://schemas.microsoft.com/office/drawing/2014/main" id="{1CADEB99-FF4C-53B5-2181-40D7F798D093}"/>
                </a:ext>
              </a:extLst>
            </p:cNvPr>
            <p:cNvSpPr>
              <a:spLocks/>
            </p:cNvSpPr>
            <p:nvPr/>
          </p:nvSpPr>
          <p:spPr bwMode="auto">
            <a:xfrm>
              <a:off x="1086742" y="2919194"/>
              <a:ext cx="2209835" cy="1579165"/>
            </a:xfrm>
            <a:custGeom>
              <a:avLst/>
              <a:gdLst>
                <a:gd name="T0" fmla="*/ 1328 w 1328"/>
                <a:gd name="T1" fmla="*/ 949 h 949"/>
                <a:gd name="T2" fmla="*/ 1298 w 1328"/>
                <a:gd name="T3" fmla="*/ 315 h 949"/>
                <a:gd name="T4" fmla="*/ 328 w 1328"/>
                <a:gd name="T5" fmla="*/ 0 h 949"/>
                <a:gd name="T6" fmla="*/ 0 w 1328"/>
                <a:gd name="T7" fmla="*/ 516 h 949"/>
                <a:gd name="T8" fmla="*/ 1328 w 1328"/>
                <a:gd name="T9" fmla="*/ 949 h 949"/>
              </a:gdLst>
              <a:ahLst/>
              <a:cxnLst>
                <a:cxn ang="0">
                  <a:pos x="T0" y="T1"/>
                </a:cxn>
                <a:cxn ang="0">
                  <a:pos x="T2" y="T3"/>
                </a:cxn>
                <a:cxn ang="0">
                  <a:pos x="T4" y="T5"/>
                </a:cxn>
                <a:cxn ang="0">
                  <a:pos x="T6" y="T7"/>
                </a:cxn>
                <a:cxn ang="0">
                  <a:pos x="T8" y="T9"/>
                </a:cxn>
              </a:cxnLst>
              <a:rect l="0" t="0" r="r" b="b"/>
              <a:pathLst>
                <a:path w="1328" h="949">
                  <a:moveTo>
                    <a:pt x="1328" y="949"/>
                  </a:moveTo>
                  <a:lnTo>
                    <a:pt x="1298" y="315"/>
                  </a:lnTo>
                  <a:lnTo>
                    <a:pt x="328" y="0"/>
                  </a:lnTo>
                  <a:lnTo>
                    <a:pt x="0" y="516"/>
                  </a:lnTo>
                  <a:lnTo>
                    <a:pt x="1328" y="949"/>
                  </a:lnTo>
                  <a:close/>
                </a:path>
              </a:pathLst>
            </a:custGeom>
            <a:solidFill>
              <a:schemeClr val="bg1">
                <a:lumMod val="6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grpSp>
        <p:nvGrpSpPr>
          <p:cNvPr id="25" name="Group 24">
            <a:extLst>
              <a:ext uri="{FF2B5EF4-FFF2-40B4-BE49-F238E27FC236}">
                <a16:creationId xmlns:a16="http://schemas.microsoft.com/office/drawing/2014/main" id="{B00A4F64-6B61-FD2D-42C9-6D061CA5A53E}"/>
              </a:ext>
            </a:extLst>
          </p:cNvPr>
          <p:cNvGrpSpPr/>
          <p:nvPr/>
        </p:nvGrpSpPr>
        <p:grpSpPr>
          <a:xfrm>
            <a:off x="1759011" y="1576320"/>
            <a:ext cx="2667443" cy="1630753"/>
            <a:chOff x="1759011" y="1576320"/>
            <a:chExt cx="2667443" cy="1630753"/>
          </a:xfrm>
        </p:grpSpPr>
        <p:sp>
          <p:nvSpPr>
            <p:cNvPr id="12" name="Freeform 12">
              <a:extLst>
                <a:ext uri="{FF2B5EF4-FFF2-40B4-BE49-F238E27FC236}">
                  <a16:creationId xmlns:a16="http://schemas.microsoft.com/office/drawing/2014/main" id="{5D55DEB5-E4FC-75BF-6AD8-A1086E975731}"/>
                </a:ext>
              </a:extLst>
            </p:cNvPr>
            <p:cNvSpPr>
              <a:spLocks/>
            </p:cNvSpPr>
            <p:nvPr/>
          </p:nvSpPr>
          <p:spPr bwMode="auto">
            <a:xfrm>
              <a:off x="2313134" y="1576320"/>
              <a:ext cx="1577503" cy="682253"/>
            </a:xfrm>
            <a:custGeom>
              <a:avLst/>
              <a:gdLst>
                <a:gd name="T0" fmla="*/ 0 w 948"/>
                <a:gd name="T1" fmla="*/ 166 h 410"/>
                <a:gd name="T2" fmla="*/ 412 w 948"/>
                <a:gd name="T3" fmla="*/ 0 h 410"/>
                <a:gd name="T4" fmla="*/ 948 w 948"/>
                <a:gd name="T5" fmla="*/ 157 h 410"/>
                <a:gd name="T6" fmla="*/ 530 w 948"/>
                <a:gd name="T7" fmla="*/ 410 h 410"/>
                <a:gd name="T8" fmla="*/ 0 w 948"/>
                <a:gd name="T9" fmla="*/ 166 h 410"/>
              </a:gdLst>
              <a:ahLst/>
              <a:cxnLst>
                <a:cxn ang="0">
                  <a:pos x="T0" y="T1"/>
                </a:cxn>
                <a:cxn ang="0">
                  <a:pos x="T2" y="T3"/>
                </a:cxn>
                <a:cxn ang="0">
                  <a:pos x="T4" y="T5"/>
                </a:cxn>
                <a:cxn ang="0">
                  <a:pos x="T6" y="T7"/>
                </a:cxn>
                <a:cxn ang="0">
                  <a:pos x="T8" y="T9"/>
                </a:cxn>
              </a:cxnLst>
              <a:rect l="0" t="0" r="r" b="b"/>
              <a:pathLst>
                <a:path w="948" h="410">
                  <a:moveTo>
                    <a:pt x="0" y="166"/>
                  </a:moveTo>
                  <a:lnTo>
                    <a:pt x="412" y="0"/>
                  </a:lnTo>
                  <a:lnTo>
                    <a:pt x="948" y="157"/>
                  </a:lnTo>
                  <a:lnTo>
                    <a:pt x="530" y="410"/>
                  </a:lnTo>
                  <a:lnTo>
                    <a:pt x="0" y="166"/>
                  </a:lnTo>
                  <a:close/>
                </a:path>
              </a:pathLst>
            </a:custGeom>
            <a:solidFill>
              <a:schemeClr val="tx1">
                <a:lumMod val="85000"/>
                <a:lumOff val="1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5" name="Freeform 15">
              <a:extLst>
                <a:ext uri="{FF2B5EF4-FFF2-40B4-BE49-F238E27FC236}">
                  <a16:creationId xmlns:a16="http://schemas.microsoft.com/office/drawing/2014/main" id="{DC15BBF3-044E-BF8E-C8C3-A5BB7BBE3187}"/>
                </a:ext>
              </a:extLst>
            </p:cNvPr>
            <p:cNvSpPr>
              <a:spLocks/>
            </p:cNvSpPr>
            <p:nvPr/>
          </p:nvSpPr>
          <p:spPr bwMode="auto">
            <a:xfrm>
              <a:off x="3186750" y="1837573"/>
              <a:ext cx="1239704" cy="1369498"/>
            </a:xfrm>
            <a:custGeom>
              <a:avLst/>
              <a:gdLst>
                <a:gd name="T0" fmla="*/ 423 w 745"/>
                <a:gd name="T1" fmla="*/ 0 h 823"/>
                <a:gd name="T2" fmla="*/ 0 w 745"/>
                <a:gd name="T3" fmla="*/ 182 h 823"/>
                <a:gd name="T4" fmla="*/ 29 w 745"/>
                <a:gd name="T5" fmla="*/ 823 h 823"/>
                <a:gd name="T6" fmla="*/ 745 w 745"/>
                <a:gd name="T7" fmla="*/ 516 h 823"/>
                <a:gd name="T8" fmla="*/ 423 w 745"/>
                <a:gd name="T9" fmla="*/ 0 h 823"/>
              </a:gdLst>
              <a:ahLst/>
              <a:cxnLst>
                <a:cxn ang="0">
                  <a:pos x="T0" y="T1"/>
                </a:cxn>
                <a:cxn ang="0">
                  <a:pos x="T2" y="T3"/>
                </a:cxn>
                <a:cxn ang="0">
                  <a:pos x="T4" y="T5"/>
                </a:cxn>
                <a:cxn ang="0">
                  <a:pos x="T6" y="T7"/>
                </a:cxn>
                <a:cxn ang="0">
                  <a:pos x="T8" y="T9"/>
                </a:cxn>
              </a:cxnLst>
              <a:rect l="0" t="0" r="r" b="b"/>
              <a:pathLst>
                <a:path w="745" h="823">
                  <a:moveTo>
                    <a:pt x="423" y="0"/>
                  </a:moveTo>
                  <a:lnTo>
                    <a:pt x="0" y="182"/>
                  </a:lnTo>
                  <a:lnTo>
                    <a:pt x="29" y="823"/>
                  </a:lnTo>
                  <a:lnTo>
                    <a:pt x="745" y="516"/>
                  </a:lnTo>
                  <a:lnTo>
                    <a:pt x="423" y="0"/>
                  </a:lnTo>
                  <a:close/>
                </a:path>
              </a:pathLst>
            </a:custGeom>
            <a:solidFill>
              <a:schemeClr val="bg1">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9" name="Freeform 19">
              <a:extLst>
                <a:ext uri="{FF2B5EF4-FFF2-40B4-BE49-F238E27FC236}">
                  <a16:creationId xmlns:a16="http://schemas.microsoft.com/office/drawing/2014/main" id="{AF132594-4EDD-DE7B-AC3B-482F38FBF982}"/>
                </a:ext>
              </a:extLst>
            </p:cNvPr>
            <p:cNvSpPr>
              <a:spLocks/>
            </p:cNvSpPr>
            <p:nvPr/>
          </p:nvSpPr>
          <p:spPr bwMode="auto">
            <a:xfrm>
              <a:off x="1759011" y="1852551"/>
              <a:ext cx="1475997" cy="1354522"/>
            </a:xfrm>
            <a:custGeom>
              <a:avLst/>
              <a:gdLst>
                <a:gd name="T0" fmla="*/ 887 w 887"/>
                <a:gd name="T1" fmla="*/ 814 h 814"/>
                <a:gd name="T2" fmla="*/ 861 w 887"/>
                <a:gd name="T3" fmla="*/ 173 h 814"/>
                <a:gd name="T4" fmla="*/ 333 w 887"/>
                <a:gd name="T5" fmla="*/ 0 h 814"/>
                <a:gd name="T6" fmla="*/ 0 w 887"/>
                <a:gd name="T7" fmla="*/ 523 h 814"/>
                <a:gd name="T8" fmla="*/ 887 w 887"/>
                <a:gd name="T9" fmla="*/ 814 h 814"/>
              </a:gdLst>
              <a:ahLst/>
              <a:cxnLst>
                <a:cxn ang="0">
                  <a:pos x="T0" y="T1"/>
                </a:cxn>
                <a:cxn ang="0">
                  <a:pos x="T2" y="T3"/>
                </a:cxn>
                <a:cxn ang="0">
                  <a:pos x="T4" y="T5"/>
                </a:cxn>
                <a:cxn ang="0">
                  <a:pos x="T6" y="T7"/>
                </a:cxn>
                <a:cxn ang="0">
                  <a:pos x="T8" y="T9"/>
                </a:cxn>
              </a:cxnLst>
              <a:rect l="0" t="0" r="r" b="b"/>
              <a:pathLst>
                <a:path w="887" h="814">
                  <a:moveTo>
                    <a:pt x="887" y="814"/>
                  </a:moveTo>
                  <a:lnTo>
                    <a:pt x="861" y="173"/>
                  </a:lnTo>
                  <a:lnTo>
                    <a:pt x="333" y="0"/>
                  </a:lnTo>
                  <a:lnTo>
                    <a:pt x="0" y="523"/>
                  </a:lnTo>
                  <a:lnTo>
                    <a:pt x="887" y="814"/>
                  </a:lnTo>
                  <a:close/>
                </a:path>
              </a:pathLst>
            </a:custGeom>
            <a:solidFill>
              <a:schemeClr val="bg1">
                <a:lumMod val="6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grpSp>
        <p:nvGrpSpPr>
          <p:cNvPr id="26" name="Group 25">
            <a:extLst>
              <a:ext uri="{FF2B5EF4-FFF2-40B4-BE49-F238E27FC236}">
                <a16:creationId xmlns:a16="http://schemas.microsoft.com/office/drawing/2014/main" id="{A9F47461-E2BA-21B4-7358-3CFADBE138F0}"/>
              </a:ext>
            </a:extLst>
          </p:cNvPr>
          <p:cNvGrpSpPr/>
          <p:nvPr/>
        </p:nvGrpSpPr>
        <p:grpSpPr>
          <a:xfrm>
            <a:off x="2439599" y="604527"/>
            <a:ext cx="1329563" cy="1296280"/>
            <a:chOff x="2439599" y="604527"/>
            <a:chExt cx="1329563" cy="1296280"/>
          </a:xfrm>
        </p:grpSpPr>
        <p:sp>
          <p:nvSpPr>
            <p:cNvPr id="16" name="Freeform 16">
              <a:extLst>
                <a:ext uri="{FF2B5EF4-FFF2-40B4-BE49-F238E27FC236}">
                  <a16:creationId xmlns:a16="http://schemas.microsoft.com/office/drawing/2014/main" id="{482F3CCB-E3DC-7BE0-7733-8D5898CEB6C4}"/>
                </a:ext>
              </a:extLst>
            </p:cNvPr>
            <p:cNvSpPr>
              <a:spLocks/>
            </p:cNvSpPr>
            <p:nvPr/>
          </p:nvSpPr>
          <p:spPr bwMode="auto">
            <a:xfrm>
              <a:off x="3111869" y="604527"/>
              <a:ext cx="657293" cy="1296280"/>
            </a:xfrm>
            <a:custGeom>
              <a:avLst/>
              <a:gdLst>
                <a:gd name="T0" fmla="*/ 0 w 395"/>
                <a:gd name="T1" fmla="*/ 0 h 779"/>
                <a:gd name="T2" fmla="*/ 38 w 395"/>
                <a:gd name="T3" fmla="*/ 779 h 779"/>
                <a:gd name="T4" fmla="*/ 395 w 395"/>
                <a:gd name="T5" fmla="*/ 625 h 779"/>
                <a:gd name="T6" fmla="*/ 0 w 395"/>
                <a:gd name="T7" fmla="*/ 0 h 779"/>
              </a:gdLst>
              <a:ahLst/>
              <a:cxnLst>
                <a:cxn ang="0">
                  <a:pos x="T0" y="T1"/>
                </a:cxn>
                <a:cxn ang="0">
                  <a:pos x="T2" y="T3"/>
                </a:cxn>
                <a:cxn ang="0">
                  <a:pos x="T4" y="T5"/>
                </a:cxn>
                <a:cxn ang="0">
                  <a:pos x="T6" y="T7"/>
                </a:cxn>
              </a:cxnLst>
              <a:rect l="0" t="0" r="r" b="b"/>
              <a:pathLst>
                <a:path w="395" h="779">
                  <a:moveTo>
                    <a:pt x="0" y="0"/>
                  </a:moveTo>
                  <a:lnTo>
                    <a:pt x="38" y="779"/>
                  </a:lnTo>
                  <a:lnTo>
                    <a:pt x="395" y="625"/>
                  </a:lnTo>
                  <a:lnTo>
                    <a:pt x="0" y="0"/>
                  </a:lnTo>
                  <a:close/>
                </a:path>
              </a:pathLst>
            </a:custGeom>
            <a:solidFill>
              <a:schemeClr val="bg1">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20" name="Freeform 20">
              <a:extLst>
                <a:ext uri="{FF2B5EF4-FFF2-40B4-BE49-F238E27FC236}">
                  <a16:creationId xmlns:a16="http://schemas.microsoft.com/office/drawing/2014/main" id="{6B8AD1A6-7353-D7AD-7315-6F44ECF6EF63}"/>
                </a:ext>
              </a:extLst>
            </p:cNvPr>
            <p:cNvSpPr>
              <a:spLocks/>
            </p:cNvSpPr>
            <p:nvPr/>
          </p:nvSpPr>
          <p:spPr bwMode="auto">
            <a:xfrm>
              <a:off x="2439599" y="604527"/>
              <a:ext cx="735503" cy="1296280"/>
            </a:xfrm>
            <a:custGeom>
              <a:avLst/>
              <a:gdLst>
                <a:gd name="T0" fmla="*/ 442 w 442"/>
                <a:gd name="T1" fmla="*/ 779 h 779"/>
                <a:gd name="T2" fmla="*/ 0 w 442"/>
                <a:gd name="T3" fmla="*/ 634 h 779"/>
                <a:gd name="T4" fmla="*/ 404 w 442"/>
                <a:gd name="T5" fmla="*/ 0 h 779"/>
                <a:gd name="T6" fmla="*/ 442 w 442"/>
                <a:gd name="T7" fmla="*/ 779 h 779"/>
              </a:gdLst>
              <a:ahLst/>
              <a:cxnLst>
                <a:cxn ang="0">
                  <a:pos x="T0" y="T1"/>
                </a:cxn>
                <a:cxn ang="0">
                  <a:pos x="T2" y="T3"/>
                </a:cxn>
                <a:cxn ang="0">
                  <a:pos x="T4" y="T5"/>
                </a:cxn>
                <a:cxn ang="0">
                  <a:pos x="T6" y="T7"/>
                </a:cxn>
              </a:cxnLst>
              <a:rect l="0" t="0" r="r" b="b"/>
              <a:pathLst>
                <a:path w="442" h="779">
                  <a:moveTo>
                    <a:pt x="442" y="779"/>
                  </a:moveTo>
                  <a:lnTo>
                    <a:pt x="0" y="634"/>
                  </a:lnTo>
                  <a:lnTo>
                    <a:pt x="404" y="0"/>
                  </a:lnTo>
                  <a:lnTo>
                    <a:pt x="442" y="779"/>
                  </a:lnTo>
                  <a:close/>
                </a:path>
              </a:pathLst>
            </a:custGeom>
            <a:solidFill>
              <a:schemeClr val="bg1">
                <a:lumMod val="6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sp>
        <p:nvSpPr>
          <p:cNvPr id="28" name="TextBox 27">
            <a:extLst>
              <a:ext uri="{FF2B5EF4-FFF2-40B4-BE49-F238E27FC236}">
                <a16:creationId xmlns:a16="http://schemas.microsoft.com/office/drawing/2014/main" id="{65FE8BEC-96E8-D416-BD28-64D535C0223E}"/>
              </a:ext>
            </a:extLst>
          </p:cNvPr>
          <p:cNvSpPr txBox="1"/>
          <p:nvPr/>
        </p:nvSpPr>
        <p:spPr>
          <a:xfrm>
            <a:off x="6083442" y="1375908"/>
            <a:ext cx="4942990" cy="461665"/>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400" b="1" i="0" u="none" strike="noStrike" kern="0" cap="none" spc="0" normalizeH="0" baseline="0" noProof="0" dirty="0">
                <a:ln>
                  <a:noFill/>
                </a:ln>
                <a:solidFill>
                  <a:srgbClr val="FFC000"/>
                </a:solidFill>
                <a:effectLst/>
                <a:uLnTx/>
                <a:uFillTx/>
                <a:latin typeface="Poppins"/>
                <a:cs typeface="Arial"/>
                <a:sym typeface="Arial"/>
              </a:rPr>
              <a:t>Economic responsibilities</a:t>
            </a:r>
          </a:p>
        </p:txBody>
      </p:sp>
      <p:sp>
        <p:nvSpPr>
          <p:cNvPr id="31" name="TextBox 30">
            <a:extLst>
              <a:ext uri="{FF2B5EF4-FFF2-40B4-BE49-F238E27FC236}">
                <a16:creationId xmlns:a16="http://schemas.microsoft.com/office/drawing/2014/main" id="{70CA0A68-AB2B-3867-69E4-33B86D3F4188}"/>
              </a:ext>
            </a:extLst>
          </p:cNvPr>
          <p:cNvSpPr txBox="1"/>
          <p:nvPr/>
        </p:nvSpPr>
        <p:spPr>
          <a:xfrm>
            <a:off x="6078837" y="2184587"/>
            <a:ext cx="5382366" cy="2961580"/>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800" b="0" i="0" u="none" strike="noStrike" kern="0" cap="none" spc="0" normalizeH="0" baseline="0" noProof="0" dirty="0">
                <a:ln>
                  <a:noFill/>
                </a:ln>
                <a:solidFill>
                  <a:srgbClr val="FFFFFF"/>
                </a:solidFill>
                <a:effectLst/>
                <a:uLnTx/>
                <a:uFillTx/>
                <a:latin typeface="Poppins"/>
                <a:cs typeface="Arial"/>
                <a:sym typeface="Arial"/>
              </a:rPr>
              <a:t>At the very bottom of the pyramid is economic responsibility. This is about </a:t>
            </a:r>
            <a:r>
              <a:rPr kumimoji="0" lang="en-US" sz="1800" b="1" i="0" u="none" strike="noStrike" kern="0" cap="none" spc="0" normalizeH="0" baseline="0" noProof="0" dirty="0">
                <a:ln>
                  <a:noFill/>
                </a:ln>
                <a:solidFill>
                  <a:srgbClr val="FFC000"/>
                </a:solidFill>
                <a:effectLst/>
                <a:uLnTx/>
                <a:uFillTx/>
                <a:latin typeface="Poppins"/>
                <a:cs typeface="Arial"/>
                <a:sym typeface="Arial"/>
              </a:rPr>
              <a:t>making a profit. </a:t>
            </a:r>
            <a:r>
              <a:rPr kumimoji="0" lang="en-US" sz="1800" b="0" i="0" u="none" strike="noStrike" kern="0" cap="none" spc="0" normalizeH="0" baseline="0" noProof="0" dirty="0">
                <a:ln>
                  <a:noFill/>
                </a:ln>
                <a:solidFill>
                  <a:srgbClr val="FFFFFF"/>
                </a:solidFill>
                <a:effectLst/>
                <a:uLnTx/>
                <a:uFillTx/>
                <a:latin typeface="Poppins"/>
                <a:cs typeface="Arial"/>
                <a:sym typeface="Arial"/>
              </a:rPr>
              <a:t>A business’s first job is to be financially successful. Without being profitable, a company cannot survive, pay its employees, invest in new projects, or fulfill other responsibilities.</a:t>
            </a:r>
            <a:endParaRPr kumimoji="0" lang="en-ZA" sz="1800" b="0" i="0" u="none" strike="noStrike" kern="0" cap="none" spc="0" normalizeH="0" baseline="0" noProof="0" dirty="0">
              <a:ln>
                <a:noFill/>
              </a:ln>
              <a:solidFill>
                <a:srgbClr val="FFFFFF"/>
              </a:solidFill>
              <a:effectLst/>
              <a:uLnTx/>
              <a:uFillTx/>
              <a:latin typeface="Poppins"/>
              <a:cs typeface="Arial"/>
              <a:sym typeface="Arial"/>
            </a:endParaRPr>
          </a:p>
        </p:txBody>
      </p:sp>
      <p:pic>
        <p:nvPicPr>
          <p:cNvPr id="33" name="Graphic 32">
            <a:extLst>
              <a:ext uri="{FF2B5EF4-FFF2-40B4-BE49-F238E27FC236}">
                <a16:creationId xmlns:a16="http://schemas.microsoft.com/office/drawing/2014/main" id="{20E287CA-91F9-EC50-22CB-004ABD1144B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966498" y="4438772"/>
            <a:ext cx="720933" cy="717399"/>
          </a:xfrm>
          <a:prstGeom prst="rect">
            <a:avLst/>
          </a:prstGeom>
        </p:spPr>
      </p:pic>
      <p:sp>
        <p:nvSpPr>
          <p:cNvPr id="21" name="TextBox 20">
            <a:extLst>
              <a:ext uri="{FF2B5EF4-FFF2-40B4-BE49-F238E27FC236}">
                <a16:creationId xmlns:a16="http://schemas.microsoft.com/office/drawing/2014/main" id="{32E6A064-D479-E066-EE17-BF753711A724}"/>
              </a:ext>
            </a:extLst>
          </p:cNvPr>
          <p:cNvSpPr txBox="1"/>
          <p:nvPr/>
        </p:nvSpPr>
        <p:spPr>
          <a:xfrm rot="1084969">
            <a:off x="875737" y="4647106"/>
            <a:ext cx="2224272" cy="261610"/>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Arial"/>
                <a:sym typeface="Arial"/>
              </a:rPr>
              <a:t>Economic responsibilities</a:t>
            </a:r>
          </a:p>
        </p:txBody>
      </p:sp>
    </p:spTree>
    <p:extLst>
      <p:ext uri="{BB962C8B-B14F-4D97-AF65-F5344CB8AC3E}">
        <p14:creationId xmlns:p14="http://schemas.microsoft.com/office/powerpoint/2010/main" val="7039768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fill="hold"/>
                                        <p:tgtEl>
                                          <p:spTgt spid="24"/>
                                        </p:tgtEl>
                                        <p:attrNameLst>
                                          <p:attrName>ppt_x</p:attrName>
                                        </p:attrNameLst>
                                      </p:cBhvr>
                                      <p:tavLst>
                                        <p:tav tm="0">
                                          <p:val>
                                            <p:strVal val="#ppt_x"/>
                                          </p:val>
                                        </p:tav>
                                        <p:tav tm="100000">
                                          <p:val>
                                            <p:strVal val="#ppt_x"/>
                                          </p:val>
                                        </p:tav>
                                      </p:tavLst>
                                    </p:anim>
                                    <p:anim calcmode="lin" valueType="num">
                                      <p:cBhvr additive="base">
                                        <p:cTn id="8" dur="500" fill="hold"/>
                                        <p:tgtEl>
                                          <p:spTgt spid="2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5"/>
                                        </p:tgtEl>
                                        <p:attrNameLst>
                                          <p:attrName>style.visibility</p:attrName>
                                        </p:attrNameLst>
                                      </p:cBhvr>
                                      <p:to>
                                        <p:strVal val="visible"/>
                                      </p:to>
                                    </p:set>
                                    <p:anim calcmode="lin" valueType="num">
                                      <p:cBhvr additive="base">
                                        <p:cTn id="11" dur="500" fill="hold"/>
                                        <p:tgtEl>
                                          <p:spTgt spid="25"/>
                                        </p:tgtEl>
                                        <p:attrNameLst>
                                          <p:attrName>ppt_x</p:attrName>
                                        </p:attrNameLst>
                                      </p:cBhvr>
                                      <p:tavLst>
                                        <p:tav tm="0">
                                          <p:val>
                                            <p:strVal val="#ppt_x"/>
                                          </p:val>
                                        </p:tav>
                                        <p:tav tm="100000">
                                          <p:val>
                                            <p:strVal val="#ppt_x"/>
                                          </p:val>
                                        </p:tav>
                                      </p:tavLst>
                                    </p:anim>
                                    <p:anim calcmode="lin" valueType="num">
                                      <p:cBhvr additive="base">
                                        <p:cTn id="12" dur="500" fill="hold"/>
                                        <p:tgtEl>
                                          <p:spTgt spid="25"/>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6"/>
                                        </p:tgtEl>
                                        <p:attrNameLst>
                                          <p:attrName>style.visibility</p:attrName>
                                        </p:attrNameLst>
                                      </p:cBhvr>
                                      <p:to>
                                        <p:strVal val="visible"/>
                                      </p:to>
                                    </p:set>
                                    <p:anim calcmode="lin" valueType="num">
                                      <p:cBhvr additive="base">
                                        <p:cTn id="15" dur="500" fill="hold"/>
                                        <p:tgtEl>
                                          <p:spTgt spid="26"/>
                                        </p:tgtEl>
                                        <p:attrNameLst>
                                          <p:attrName>ppt_x</p:attrName>
                                        </p:attrNameLst>
                                      </p:cBhvr>
                                      <p:tavLst>
                                        <p:tav tm="0">
                                          <p:val>
                                            <p:strVal val="#ppt_x"/>
                                          </p:val>
                                        </p:tav>
                                        <p:tav tm="100000">
                                          <p:val>
                                            <p:strVal val="#ppt_x"/>
                                          </p:val>
                                        </p:tav>
                                      </p:tavLst>
                                    </p:anim>
                                    <p:anim calcmode="lin" valueType="num">
                                      <p:cBhvr additive="base">
                                        <p:cTn id="16" dur="500" fill="hold"/>
                                        <p:tgtEl>
                                          <p:spTgt spid="26"/>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28">
                                            <p:txEl>
                                              <p:pRg st="0" end="0"/>
                                            </p:txEl>
                                          </p:spTgt>
                                        </p:tgtEl>
                                        <p:attrNameLst>
                                          <p:attrName>style.visibility</p:attrName>
                                        </p:attrNameLst>
                                      </p:cBhvr>
                                      <p:to>
                                        <p:strVal val="visible"/>
                                      </p:to>
                                    </p:set>
                                    <p:animEffect transition="in" filter="wipe(down)">
                                      <p:cBhvr>
                                        <p:cTn id="25" dur="500"/>
                                        <p:tgtEl>
                                          <p:spTgt spid="28">
                                            <p:txEl>
                                              <p:pRg st="0" end="0"/>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fade">
                                      <p:cBhvr>
                                        <p:cTn id="28" dur="500"/>
                                        <p:tgtEl>
                                          <p:spTgt spid="21"/>
                                        </p:tgtEl>
                                      </p:cBhvr>
                                    </p:animEffect>
                                  </p:childTnLst>
                                </p:cTn>
                              </p:par>
                              <p:par>
                                <p:cTn id="29" presetID="10" presetClass="entr" presetSubtype="0" fill="hold" nodeType="withEffect">
                                  <p:stCondLst>
                                    <p:cond delay="0"/>
                                  </p:stCondLst>
                                  <p:childTnLst>
                                    <p:set>
                                      <p:cBhvr>
                                        <p:cTn id="30" dur="1" fill="hold">
                                          <p:stCondLst>
                                            <p:cond delay="0"/>
                                          </p:stCondLst>
                                        </p:cTn>
                                        <p:tgtEl>
                                          <p:spTgt spid="33"/>
                                        </p:tgtEl>
                                        <p:attrNameLst>
                                          <p:attrName>style.visibility</p:attrName>
                                        </p:attrNameLst>
                                      </p:cBhvr>
                                      <p:to>
                                        <p:strVal val="visible"/>
                                      </p:to>
                                    </p:set>
                                    <p:animEffect transition="in" filter="fade">
                                      <p:cBhvr>
                                        <p:cTn id="31" dur="500"/>
                                        <p:tgtEl>
                                          <p:spTgt spid="33"/>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nodeType="clickEffect">
                                  <p:stCondLst>
                                    <p:cond delay="0"/>
                                  </p:stCondLst>
                                  <p:childTnLst>
                                    <p:set>
                                      <p:cBhvr>
                                        <p:cTn id="35" dur="1" fill="hold">
                                          <p:stCondLst>
                                            <p:cond delay="0"/>
                                          </p:stCondLst>
                                        </p:cTn>
                                        <p:tgtEl>
                                          <p:spTgt spid="31">
                                            <p:txEl>
                                              <p:pRg st="0" end="0"/>
                                            </p:txEl>
                                          </p:spTgt>
                                        </p:tgtEl>
                                        <p:attrNameLst>
                                          <p:attrName>style.visibility</p:attrName>
                                        </p:attrNameLst>
                                      </p:cBhvr>
                                      <p:to>
                                        <p:strVal val="visible"/>
                                      </p:to>
                                    </p:set>
                                    <p:animEffect transition="in" filter="wipe(down)">
                                      <p:cBhvr>
                                        <p:cTn id="36" dur="500"/>
                                        <p:tgtEl>
                                          <p:spTgt spid="3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0AD80-163D-52AC-0227-E72FAE2F82C2}"/>
            </a:ext>
          </a:extLst>
        </p:cNvPr>
        <p:cNvGrpSpPr/>
        <p:nvPr/>
      </p:nvGrpSpPr>
      <p:grpSpPr>
        <a:xfrm>
          <a:off x="0" y="0"/>
          <a:ext cx="0" cy="0"/>
          <a:chOff x="0" y="0"/>
          <a:chExt cx="0" cy="0"/>
        </a:xfrm>
      </p:grpSpPr>
      <p:grpSp>
        <p:nvGrpSpPr>
          <p:cNvPr id="3" name="Group 2">
            <a:extLst>
              <a:ext uri="{FF2B5EF4-FFF2-40B4-BE49-F238E27FC236}">
                <a16:creationId xmlns:a16="http://schemas.microsoft.com/office/drawing/2014/main" id="{76F8D29E-4B4C-D10A-1C61-12C2ACB1F5B1}"/>
              </a:ext>
            </a:extLst>
          </p:cNvPr>
          <p:cNvGrpSpPr/>
          <p:nvPr/>
        </p:nvGrpSpPr>
        <p:grpSpPr>
          <a:xfrm>
            <a:off x="-27028" y="6203556"/>
            <a:ext cx="12220940" cy="654444"/>
            <a:chOff x="-27028" y="6203556"/>
            <a:chExt cx="12220940" cy="654444"/>
          </a:xfrm>
        </p:grpSpPr>
        <p:sp>
          <p:nvSpPr>
            <p:cNvPr id="4" name="Rectangle 3">
              <a:extLst>
                <a:ext uri="{FF2B5EF4-FFF2-40B4-BE49-F238E27FC236}">
                  <a16:creationId xmlns:a16="http://schemas.microsoft.com/office/drawing/2014/main" id="{D5659F89-0B40-C152-0A14-96E08469FF5E}"/>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5" name="Group 4">
              <a:extLst>
                <a:ext uri="{FF2B5EF4-FFF2-40B4-BE49-F238E27FC236}">
                  <a16:creationId xmlns:a16="http://schemas.microsoft.com/office/drawing/2014/main" id="{568B050F-3189-880E-2E1D-B5890D7BE796}"/>
                </a:ext>
              </a:extLst>
            </p:cNvPr>
            <p:cNvGrpSpPr/>
            <p:nvPr/>
          </p:nvGrpSpPr>
          <p:grpSpPr>
            <a:xfrm>
              <a:off x="-27028" y="6203556"/>
              <a:ext cx="12220940" cy="502558"/>
              <a:chOff x="-27028" y="6203556"/>
              <a:chExt cx="12220940" cy="502558"/>
            </a:xfrm>
          </p:grpSpPr>
          <p:pic>
            <p:nvPicPr>
              <p:cNvPr id="6" name="Graphic 5">
                <a:extLst>
                  <a:ext uri="{FF2B5EF4-FFF2-40B4-BE49-F238E27FC236}">
                    <a16:creationId xmlns:a16="http://schemas.microsoft.com/office/drawing/2014/main" id="{3C989122-51A3-B373-1F37-66888E1EE0D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7" name="TextBox 6">
                <a:extLst>
                  <a:ext uri="{FF2B5EF4-FFF2-40B4-BE49-F238E27FC236}">
                    <a16:creationId xmlns:a16="http://schemas.microsoft.com/office/drawing/2014/main" id="{D7AAA5AE-40BC-F3B8-FBC0-1293A5F9F0A9}"/>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grpSp>
        <p:nvGrpSpPr>
          <p:cNvPr id="2" name="Group 1">
            <a:extLst>
              <a:ext uri="{FF2B5EF4-FFF2-40B4-BE49-F238E27FC236}">
                <a16:creationId xmlns:a16="http://schemas.microsoft.com/office/drawing/2014/main" id="{74F04A62-A8ED-F51C-C669-BBE1AE4CF567}"/>
              </a:ext>
            </a:extLst>
          </p:cNvPr>
          <p:cNvGrpSpPr/>
          <p:nvPr/>
        </p:nvGrpSpPr>
        <p:grpSpPr>
          <a:xfrm>
            <a:off x="412808" y="3137182"/>
            <a:ext cx="5328233" cy="2649138"/>
            <a:chOff x="412808" y="3137182"/>
            <a:chExt cx="5328233" cy="2649138"/>
          </a:xfrm>
        </p:grpSpPr>
        <p:sp>
          <p:nvSpPr>
            <p:cNvPr id="9" name="Freeform 10">
              <a:extLst>
                <a:ext uri="{FF2B5EF4-FFF2-40B4-BE49-F238E27FC236}">
                  <a16:creationId xmlns:a16="http://schemas.microsoft.com/office/drawing/2014/main" id="{829B7A94-640A-BAFC-2689-45251D7D7BFB}"/>
                </a:ext>
              </a:extLst>
            </p:cNvPr>
            <p:cNvSpPr>
              <a:spLocks/>
            </p:cNvSpPr>
            <p:nvPr/>
          </p:nvSpPr>
          <p:spPr bwMode="auto">
            <a:xfrm>
              <a:off x="971923" y="3137182"/>
              <a:ext cx="4233298" cy="1763873"/>
            </a:xfrm>
            <a:custGeom>
              <a:avLst/>
              <a:gdLst>
                <a:gd name="T0" fmla="*/ 0 w 2544"/>
                <a:gd name="T1" fmla="*/ 494 h 1060"/>
                <a:gd name="T2" fmla="*/ 1135 w 2544"/>
                <a:gd name="T3" fmla="*/ 0 h 1060"/>
                <a:gd name="T4" fmla="*/ 2544 w 2544"/>
                <a:gd name="T5" fmla="*/ 463 h 1060"/>
                <a:gd name="T6" fmla="*/ 1412 w 2544"/>
                <a:gd name="T7" fmla="*/ 1060 h 1060"/>
                <a:gd name="T8" fmla="*/ 0 w 2544"/>
                <a:gd name="T9" fmla="*/ 494 h 1060"/>
              </a:gdLst>
              <a:ahLst/>
              <a:cxnLst>
                <a:cxn ang="0">
                  <a:pos x="T0" y="T1"/>
                </a:cxn>
                <a:cxn ang="0">
                  <a:pos x="T2" y="T3"/>
                </a:cxn>
                <a:cxn ang="0">
                  <a:pos x="T4" y="T5"/>
                </a:cxn>
                <a:cxn ang="0">
                  <a:pos x="T6" y="T7"/>
                </a:cxn>
                <a:cxn ang="0">
                  <a:pos x="T8" y="T9"/>
                </a:cxn>
              </a:cxnLst>
              <a:rect l="0" t="0" r="r" b="b"/>
              <a:pathLst>
                <a:path w="2544" h="1060">
                  <a:moveTo>
                    <a:pt x="0" y="494"/>
                  </a:moveTo>
                  <a:lnTo>
                    <a:pt x="1135" y="0"/>
                  </a:lnTo>
                  <a:lnTo>
                    <a:pt x="2544" y="463"/>
                  </a:lnTo>
                  <a:lnTo>
                    <a:pt x="1412" y="1060"/>
                  </a:lnTo>
                  <a:lnTo>
                    <a:pt x="0" y="494"/>
                  </a:lnTo>
                  <a:close/>
                </a:path>
              </a:pathLst>
            </a:custGeom>
            <a:solidFill>
              <a:schemeClr val="accent4">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3" name="Freeform 13">
              <a:extLst>
                <a:ext uri="{FF2B5EF4-FFF2-40B4-BE49-F238E27FC236}">
                  <a16:creationId xmlns:a16="http://schemas.microsoft.com/office/drawing/2014/main" id="{1AE8DB4C-D594-BA98-D8F0-7F2ADC8A3722}"/>
                </a:ext>
              </a:extLst>
            </p:cNvPr>
            <p:cNvSpPr>
              <a:spLocks/>
            </p:cNvSpPr>
            <p:nvPr/>
          </p:nvSpPr>
          <p:spPr bwMode="auto">
            <a:xfrm>
              <a:off x="3308225" y="3907629"/>
              <a:ext cx="2432816" cy="1878691"/>
            </a:xfrm>
            <a:custGeom>
              <a:avLst/>
              <a:gdLst>
                <a:gd name="T0" fmla="*/ 1138 w 1462"/>
                <a:gd name="T1" fmla="*/ 0 h 1129"/>
                <a:gd name="T2" fmla="*/ 0 w 1462"/>
                <a:gd name="T3" fmla="*/ 493 h 1129"/>
                <a:gd name="T4" fmla="*/ 29 w 1462"/>
                <a:gd name="T5" fmla="*/ 1129 h 1129"/>
                <a:gd name="T6" fmla="*/ 1462 w 1462"/>
                <a:gd name="T7" fmla="*/ 512 h 1129"/>
                <a:gd name="T8" fmla="*/ 1138 w 1462"/>
                <a:gd name="T9" fmla="*/ 0 h 1129"/>
              </a:gdLst>
              <a:ahLst/>
              <a:cxnLst>
                <a:cxn ang="0">
                  <a:pos x="T0" y="T1"/>
                </a:cxn>
                <a:cxn ang="0">
                  <a:pos x="T2" y="T3"/>
                </a:cxn>
                <a:cxn ang="0">
                  <a:pos x="T4" y="T5"/>
                </a:cxn>
                <a:cxn ang="0">
                  <a:pos x="T6" y="T7"/>
                </a:cxn>
                <a:cxn ang="0">
                  <a:pos x="T8" y="T9"/>
                </a:cxn>
              </a:cxnLst>
              <a:rect l="0" t="0" r="r" b="b"/>
              <a:pathLst>
                <a:path w="1462" h="1129">
                  <a:moveTo>
                    <a:pt x="1138" y="0"/>
                  </a:moveTo>
                  <a:lnTo>
                    <a:pt x="0" y="493"/>
                  </a:lnTo>
                  <a:lnTo>
                    <a:pt x="29" y="1129"/>
                  </a:lnTo>
                  <a:lnTo>
                    <a:pt x="1462" y="512"/>
                  </a:lnTo>
                  <a:lnTo>
                    <a:pt x="1138" y="0"/>
                  </a:lnTo>
                  <a:close/>
                </a:path>
              </a:pathLst>
            </a:custGeom>
            <a:solidFill>
              <a:schemeClr val="accent4">
                <a:lumMod val="7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7" name="Freeform 17">
              <a:extLst>
                <a:ext uri="{FF2B5EF4-FFF2-40B4-BE49-F238E27FC236}">
                  <a16:creationId xmlns:a16="http://schemas.microsoft.com/office/drawing/2014/main" id="{6688AAF6-B06E-F66F-5E73-AF0DFB21968B}"/>
                </a:ext>
              </a:extLst>
            </p:cNvPr>
            <p:cNvSpPr>
              <a:spLocks/>
            </p:cNvSpPr>
            <p:nvPr/>
          </p:nvSpPr>
          <p:spPr bwMode="auto">
            <a:xfrm>
              <a:off x="412808" y="3959213"/>
              <a:ext cx="2943673" cy="1827107"/>
            </a:xfrm>
            <a:custGeom>
              <a:avLst/>
              <a:gdLst>
                <a:gd name="T0" fmla="*/ 1740 w 1769"/>
                <a:gd name="T1" fmla="*/ 462 h 1098"/>
                <a:gd name="T2" fmla="*/ 1769 w 1769"/>
                <a:gd name="T3" fmla="*/ 1098 h 1098"/>
                <a:gd name="T4" fmla="*/ 0 w 1769"/>
                <a:gd name="T5" fmla="*/ 521 h 1098"/>
                <a:gd name="T6" fmla="*/ 334 w 1769"/>
                <a:gd name="T7" fmla="*/ 0 h 1098"/>
                <a:gd name="T8" fmla="*/ 1740 w 1769"/>
                <a:gd name="T9" fmla="*/ 462 h 1098"/>
              </a:gdLst>
              <a:ahLst/>
              <a:cxnLst>
                <a:cxn ang="0">
                  <a:pos x="T0" y="T1"/>
                </a:cxn>
                <a:cxn ang="0">
                  <a:pos x="T2" y="T3"/>
                </a:cxn>
                <a:cxn ang="0">
                  <a:pos x="T4" y="T5"/>
                </a:cxn>
                <a:cxn ang="0">
                  <a:pos x="T6" y="T7"/>
                </a:cxn>
                <a:cxn ang="0">
                  <a:pos x="T8" y="T9"/>
                </a:cxn>
              </a:cxnLst>
              <a:rect l="0" t="0" r="r" b="b"/>
              <a:pathLst>
                <a:path w="1769" h="1098">
                  <a:moveTo>
                    <a:pt x="1740" y="462"/>
                  </a:moveTo>
                  <a:lnTo>
                    <a:pt x="1769" y="1098"/>
                  </a:lnTo>
                  <a:lnTo>
                    <a:pt x="0" y="521"/>
                  </a:lnTo>
                  <a:lnTo>
                    <a:pt x="334" y="0"/>
                  </a:lnTo>
                  <a:lnTo>
                    <a:pt x="1740" y="462"/>
                  </a:lnTo>
                  <a:close/>
                </a:path>
              </a:pathLst>
            </a:custGeom>
            <a:solidFill>
              <a:schemeClr val="accent4"/>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grpSp>
        <p:nvGrpSpPr>
          <p:cNvPr id="8" name="Group 7">
            <a:extLst>
              <a:ext uri="{FF2B5EF4-FFF2-40B4-BE49-F238E27FC236}">
                <a16:creationId xmlns:a16="http://schemas.microsoft.com/office/drawing/2014/main" id="{2B2513FA-0C50-FCF4-CA1D-7A74D2950AD8}"/>
              </a:ext>
            </a:extLst>
          </p:cNvPr>
          <p:cNvGrpSpPr/>
          <p:nvPr/>
        </p:nvGrpSpPr>
        <p:grpSpPr>
          <a:xfrm>
            <a:off x="1086742" y="2408337"/>
            <a:ext cx="4000334" cy="2090023"/>
            <a:chOff x="1086742" y="2408337"/>
            <a:chExt cx="4000334" cy="2090023"/>
          </a:xfrm>
        </p:grpSpPr>
        <p:sp>
          <p:nvSpPr>
            <p:cNvPr id="11" name="Freeform 11">
              <a:extLst>
                <a:ext uri="{FF2B5EF4-FFF2-40B4-BE49-F238E27FC236}">
                  <a16:creationId xmlns:a16="http://schemas.microsoft.com/office/drawing/2014/main" id="{776B3E75-7F4E-5D97-9C46-3D955CDE9592}"/>
                </a:ext>
              </a:extLst>
            </p:cNvPr>
            <p:cNvSpPr>
              <a:spLocks/>
            </p:cNvSpPr>
            <p:nvPr/>
          </p:nvSpPr>
          <p:spPr bwMode="auto">
            <a:xfrm>
              <a:off x="1632543" y="2408337"/>
              <a:ext cx="2920376" cy="1035027"/>
            </a:xfrm>
            <a:custGeom>
              <a:avLst/>
              <a:gdLst>
                <a:gd name="T0" fmla="*/ 0 w 1755"/>
                <a:gd name="T1" fmla="*/ 307 h 622"/>
                <a:gd name="T2" fmla="*/ 804 w 1755"/>
                <a:gd name="T3" fmla="*/ 0 h 622"/>
                <a:gd name="T4" fmla="*/ 1755 w 1755"/>
                <a:gd name="T5" fmla="*/ 284 h 622"/>
                <a:gd name="T6" fmla="*/ 970 w 1755"/>
                <a:gd name="T7" fmla="*/ 622 h 622"/>
                <a:gd name="T8" fmla="*/ 0 w 1755"/>
                <a:gd name="T9" fmla="*/ 307 h 622"/>
              </a:gdLst>
              <a:ahLst/>
              <a:cxnLst>
                <a:cxn ang="0">
                  <a:pos x="T0" y="T1"/>
                </a:cxn>
                <a:cxn ang="0">
                  <a:pos x="T2" y="T3"/>
                </a:cxn>
                <a:cxn ang="0">
                  <a:pos x="T4" y="T5"/>
                </a:cxn>
                <a:cxn ang="0">
                  <a:pos x="T6" y="T7"/>
                </a:cxn>
                <a:cxn ang="0">
                  <a:pos x="T8" y="T9"/>
                </a:cxn>
              </a:cxnLst>
              <a:rect l="0" t="0" r="r" b="b"/>
              <a:pathLst>
                <a:path w="1755" h="622">
                  <a:moveTo>
                    <a:pt x="0" y="307"/>
                  </a:moveTo>
                  <a:lnTo>
                    <a:pt x="804" y="0"/>
                  </a:lnTo>
                  <a:lnTo>
                    <a:pt x="1755" y="284"/>
                  </a:lnTo>
                  <a:lnTo>
                    <a:pt x="970" y="622"/>
                  </a:lnTo>
                  <a:lnTo>
                    <a:pt x="0" y="307"/>
                  </a:lnTo>
                  <a:close/>
                </a:path>
              </a:pathLst>
            </a:custGeom>
            <a:solidFill>
              <a:schemeClr val="accent4">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21" name="Freeform 14">
              <a:extLst>
                <a:ext uri="{FF2B5EF4-FFF2-40B4-BE49-F238E27FC236}">
                  <a16:creationId xmlns:a16="http://schemas.microsoft.com/office/drawing/2014/main" id="{C095CD99-3DE3-3806-3439-8C793ED50B03}"/>
                </a:ext>
              </a:extLst>
            </p:cNvPr>
            <p:cNvSpPr>
              <a:spLocks/>
            </p:cNvSpPr>
            <p:nvPr/>
          </p:nvSpPr>
          <p:spPr bwMode="auto">
            <a:xfrm>
              <a:off x="3246656" y="2880921"/>
              <a:ext cx="1840420" cy="1617439"/>
            </a:xfrm>
            <a:custGeom>
              <a:avLst/>
              <a:gdLst>
                <a:gd name="T0" fmla="*/ 785 w 1106"/>
                <a:gd name="T1" fmla="*/ 0 h 972"/>
                <a:gd name="T2" fmla="*/ 0 w 1106"/>
                <a:gd name="T3" fmla="*/ 338 h 972"/>
                <a:gd name="T4" fmla="*/ 30 w 1106"/>
                <a:gd name="T5" fmla="*/ 972 h 972"/>
                <a:gd name="T6" fmla="*/ 1106 w 1106"/>
                <a:gd name="T7" fmla="*/ 509 h 972"/>
                <a:gd name="T8" fmla="*/ 785 w 1106"/>
                <a:gd name="T9" fmla="*/ 0 h 972"/>
              </a:gdLst>
              <a:ahLst/>
              <a:cxnLst>
                <a:cxn ang="0">
                  <a:pos x="T0" y="T1"/>
                </a:cxn>
                <a:cxn ang="0">
                  <a:pos x="T2" y="T3"/>
                </a:cxn>
                <a:cxn ang="0">
                  <a:pos x="T4" y="T5"/>
                </a:cxn>
                <a:cxn ang="0">
                  <a:pos x="T6" y="T7"/>
                </a:cxn>
                <a:cxn ang="0">
                  <a:pos x="T8" y="T9"/>
                </a:cxn>
              </a:cxnLst>
              <a:rect l="0" t="0" r="r" b="b"/>
              <a:pathLst>
                <a:path w="1106" h="972">
                  <a:moveTo>
                    <a:pt x="785" y="0"/>
                  </a:moveTo>
                  <a:lnTo>
                    <a:pt x="0" y="338"/>
                  </a:lnTo>
                  <a:lnTo>
                    <a:pt x="30" y="972"/>
                  </a:lnTo>
                  <a:lnTo>
                    <a:pt x="1106" y="509"/>
                  </a:lnTo>
                  <a:lnTo>
                    <a:pt x="785" y="0"/>
                  </a:lnTo>
                  <a:close/>
                </a:path>
              </a:pathLst>
            </a:custGeom>
            <a:solidFill>
              <a:schemeClr val="accent4">
                <a:lumMod val="7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22" name="Freeform 18">
              <a:extLst>
                <a:ext uri="{FF2B5EF4-FFF2-40B4-BE49-F238E27FC236}">
                  <a16:creationId xmlns:a16="http://schemas.microsoft.com/office/drawing/2014/main" id="{BC9735F0-0D9F-A181-72C3-A632D1245835}"/>
                </a:ext>
              </a:extLst>
            </p:cNvPr>
            <p:cNvSpPr>
              <a:spLocks/>
            </p:cNvSpPr>
            <p:nvPr/>
          </p:nvSpPr>
          <p:spPr bwMode="auto">
            <a:xfrm>
              <a:off x="1086742" y="2919194"/>
              <a:ext cx="2209835" cy="1579165"/>
            </a:xfrm>
            <a:custGeom>
              <a:avLst/>
              <a:gdLst>
                <a:gd name="T0" fmla="*/ 1328 w 1328"/>
                <a:gd name="T1" fmla="*/ 949 h 949"/>
                <a:gd name="T2" fmla="*/ 1298 w 1328"/>
                <a:gd name="T3" fmla="*/ 315 h 949"/>
                <a:gd name="T4" fmla="*/ 328 w 1328"/>
                <a:gd name="T5" fmla="*/ 0 h 949"/>
                <a:gd name="T6" fmla="*/ 0 w 1328"/>
                <a:gd name="T7" fmla="*/ 516 h 949"/>
                <a:gd name="T8" fmla="*/ 1328 w 1328"/>
                <a:gd name="T9" fmla="*/ 949 h 949"/>
              </a:gdLst>
              <a:ahLst/>
              <a:cxnLst>
                <a:cxn ang="0">
                  <a:pos x="T0" y="T1"/>
                </a:cxn>
                <a:cxn ang="0">
                  <a:pos x="T2" y="T3"/>
                </a:cxn>
                <a:cxn ang="0">
                  <a:pos x="T4" y="T5"/>
                </a:cxn>
                <a:cxn ang="0">
                  <a:pos x="T6" y="T7"/>
                </a:cxn>
                <a:cxn ang="0">
                  <a:pos x="T8" y="T9"/>
                </a:cxn>
              </a:cxnLst>
              <a:rect l="0" t="0" r="r" b="b"/>
              <a:pathLst>
                <a:path w="1328" h="949">
                  <a:moveTo>
                    <a:pt x="1328" y="949"/>
                  </a:moveTo>
                  <a:lnTo>
                    <a:pt x="1298" y="315"/>
                  </a:lnTo>
                  <a:lnTo>
                    <a:pt x="328" y="0"/>
                  </a:lnTo>
                  <a:lnTo>
                    <a:pt x="0" y="516"/>
                  </a:lnTo>
                  <a:lnTo>
                    <a:pt x="1328" y="949"/>
                  </a:lnTo>
                  <a:close/>
                </a:path>
              </a:pathLst>
            </a:custGeom>
            <a:solidFill>
              <a:schemeClr val="accent4"/>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grpSp>
        <p:nvGrpSpPr>
          <p:cNvPr id="25" name="Group 24">
            <a:extLst>
              <a:ext uri="{FF2B5EF4-FFF2-40B4-BE49-F238E27FC236}">
                <a16:creationId xmlns:a16="http://schemas.microsoft.com/office/drawing/2014/main" id="{11302243-C583-1485-7CFC-22B17E52C61B}"/>
              </a:ext>
            </a:extLst>
          </p:cNvPr>
          <p:cNvGrpSpPr/>
          <p:nvPr/>
        </p:nvGrpSpPr>
        <p:grpSpPr>
          <a:xfrm>
            <a:off x="1759011" y="1576320"/>
            <a:ext cx="2667443" cy="1630753"/>
            <a:chOff x="1759011" y="1576320"/>
            <a:chExt cx="2667443" cy="1630753"/>
          </a:xfrm>
        </p:grpSpPr>
        <p:sp>
          <p:nvSpPr>
            <p:cNvPr id="12" name="Freeform 12">
              <a:extLst>
                <a:ext uri="{FF2B5EF4-FFF2-40B4-BE49-F238E27FC236}">
                  <a16:creationId xmlns:a16="http://schemas.microsoft.com/office/drawing/2014/main" id="{8AA9630A-FCA3-BA64-1E4E-868ECB59EE25}"/>
                </a:ext>
              </a:extLst>
            </p:cNvPr>
            <p:cNvSpPr>
              <a:spLocks/>
            </p:cNvSpPr>
            <p:nvPr/>
          </p:nvSpPr>
          <p:spPr bwMode="auto">
            <a:xfrm>
              <a:off x="2313134" y="1576320"/>
              <a:ext cx="1577503" cy="682253"/>
            </a:xfrm>
            <a:custGeom>
              <a:avLst/>
              <a:gdLst>
                <a:gd name="T0" fmla="*/ 0 w 948"/>
                <a:gd name="T1" fmla="*/ 166 h 410"/>
                <a:gd name="T2" fmla="*/ 412 w 948"/>
                <a:gd name="T3" fmla="*/ 0 h 410"/>
                <a:gd name="T4" fmla="*/ 948 w 948"/>
                <a:gd name="T5" fmla="*/ 157 h 410"/>
                <a:gd name="T6" fmla="*/ 530 w 948"/>
                <a:gd name="T7" fmla="*/ 410 h 410"/>
                <a:gd name="T8" fmla="*/ 0 w 948"/>
                <a:gd name="T9" fmla="*/ 166 h 410"/>
              </a:gdLst>
              <a:ahLst/>
              <a:cxnLst>
                <a:cxn ang="0">
                  <a:pos x="T0" y="T1"/>
                </a:cxn>
                <a:cxn ang="0">
                  <a:pos x="T2" y="T3"/>
                </a:cxn>
                <a:cxn ang="0">
                  <a:pos x="T4" y="T5"/>
                </a:cxn>
                <a:cxn ang="0">
                  <a:pos x="T6" y="T7"/>
                </a:cxn>
                <a:cxn ang="0">
                  <a:pos x="T8" y="T9"/>
                </a:cxn>
              </a:cxnLst>
              <a:rect l="0" t="0" r="r" b="b"/>
              <a:pathLst>
                <a:path w="948" h="410">
                  <a:moveTo>
                    <a:pt x="0" y="166"/>
                  </a:moveTo>
                  <a:lnTo>
                    <a:pt x="412" y="0"/>
                  </a:lnTo>
                  <a:lnTo>
                    <a:pt x="948" y="157"/>
                  </a:lnTo>
                  <a:lnTo>
                    <a:pt x="530" y="410"/>
                  </a:lnTo>
                  <a:lnTo>
                    <a:pt x="0" y="166"/>
                  </a:lnTo>
                  <a:close/>
                </a:path>
              </a:pathLst>
            </a:custGeom>
            <a:solidFill>
              <a:schemeClr val="tx1">
                <a:lumMod val="85000"/>
                <a:lumOff val="1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5" name="Freeform 15">
              <a:extLst>
                <a:ext uri="{FF2B5EF4-FFF2-40B4-BE49-F238E27FC236}">
                  <a16:creationId xmlns:a16="http://schemas.microsoft.com/office/drawing/2014/main" id="{EE3152B7-CF47-AA71-0D78-213053573697}"/>
                </a:ext>
              </a:extLst>
            </p:cNvPr>
            <p:cNvSpPr>
              <a:spLocks/>
            </p:cNvSpPr>
            <p:nvPr/>
          </p:nvSpPr>
          <p:spPr bwMode="auto">
            <a:xfrm>
              <a:off x="3186750" y="1837573"/>
              <a:ext cx="1239704" cy="1369498"/>
            </a:xfrm>
            <a:custGeom>
              <a:avLst/>
              <a:gdLst>
                <a:gd name="T0" fmla="*/ 423 w 745"/>
                <a:gd name="T1" fmla="*/ 0 h 823"/>
                <a:gd name="T2" fmla="*/ 0 w 745"/>
                <a:gd name="T3" fmla="*/ 182 h 823"/>
                <a:gd name="T4" fmla="*/ 29 w 745"/>
                <a:gd name="T5" fmla="*/ 823 h 823"/>
                <a:gd name="T6" fmla="*/ 745 w 745"/>
                <a:gd name="T7" fmla="*/ 516 h 823"/>
                <a:gd name="T8" fmla="*/ 423 w 745"/>
                <a:gd name="T9" fmla="*/ 0 h 823"/>
              </a:gdLst>
              <a:ahLst/>
              <a:cxnLst>
                <a:cxn ang="0">
                  <a:pos x="T0" y="T1"/>
                </a:cxn>
                <a:cxn ang="0">
                  <a:pos x="T2" y="T3"/>
                </a:cxn>
                <a:cxn ang="0">
                  <a:pos x="T4" y="T5"/>
                </a:cxn>
                <a:cxn ang="0">
                  <a:pos x="T6" y="T7"/>
                </a:cxn>
                <a:cxn ang="0">
                  <a:pos x="T8" y="T9"/>
                </a:cxn>
              </a:cxnLst>
              <a:rect l="0" t="0" r="r" b="b"/>
              <a:pathLst>
                <a:path w="745" h="823">
                  <a:moveTo>
                    <a:pt x="423" y="0"/>
                  </a:moveTo>
                  <a:lnTo>
                    <a:pt x="0" y="182"/>
                  </a:lnTo>
                  <a:lnTo>
                    <a:pt x="29" y="823"/>
                  </a:lnTo>
                  <a:lnTo>
                    <a:pt x="745" y="516"/>
                  </a:lnTo>
                  <a:lnTo>
                    <a:pt x="423" y="0"/>
                  </a:lnTo>
                  <a:close/>
                </a:path>
              </a:pathLst>
            </a:custGeom>
            <a:solidFill>
              <a:schemeClr val="bg1">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9" name="Freeform 19">
              <a:extLst>
                <a:ext uri="{FF2B5EF4-FFF2-40B4-BE49-F238E27FC236}">
                  <a16:creationId xmlns:a16="http://schemas.microsoft.com/office/drawing/2014/main" id="{A0D329B8-8C6B-05B1-D8C6-95DC3DAD07B9}"/>
                </a:ext>
              </a:extLst>
            </p:cNvPr>
            <p:cNvSpPr>
              <a:spLocks/>
            </p:cNvSpPr>
            <p:nvPr/>
          </p:nvSpPr>
          <p:spPr bwMode="auto">
            <a:xfrm>
              <a:off x="1759011" y="1852551"/>
              <a:ext cx="1475997" cy="1354522"/>
            </a:xfrm>
            <a:custGeom>
              <a:avLst/>
              <a:gdLst>
                <a:gd name="T0" fmla="*/ 887 w 887"/>
                <a:gd name="T1" fmla="*/ 814 h 814"/>
                <a:gd name="T2" fmla="*/ 861 w 887"/>
                <a:gd name="T3" fmla="*/ 173 h 814"/>
                <a:gd name="T4" fmla="*/ 333 w 887"/>
                <a:gd name="T5" fmla="*/ 0 h 814"/>
                <a:gd name="T6" fmla="*/ 0 w 887"/>
                <a:gd name="T7" fmla="*/ 523 h 814"/>
                <a:gd name="T8" fmla="*/ 887 w 887"/>
                <a:gd name="T9" fmla="*/ 814 h 814"/>
              </a:gdLst>
              <a:ahLst/>
              <a:cxnLst>
                <a:cxn ang="0">
                  <a:pos x="T0" y="T1"/>
                </a:cxn>
                <a:cxn ang="0">
                  <a:pos x="T2" y="T3"/>
                </a:cxn>
                <a:cxn ang="0">
                  <a:pos x="T4" y="T5"/>
                </a:cxn>
                <a:cxn ang="0">
                  <a:pos x="T6" y="T7"/>
                </a:cxn>
                <a:cxn ang="0">
                  <a:pos x="T8" y="T9"/>
                </a:cxn>
              </a:cxnLst>
              <a:rect l="0" t="0" r="r" b="b"/>
              <a:pathLst>
                <a:path w="887" h="814">
                  <a:moveTo>
                    <a:pt x="887" y="814"/>
                  </a:moveTo>
                  <a:lnTo>
                    <a:pt x="861" y="173"/>
                  </a:lnTo>
                  <a:lnTo>
                    <a:pt x="333" y="0"/>
                  </a:lnTo>
                  <a:lnTo>
                    <a:pt x="0" y="523"/>
                  </a:lnTo>
                  <a:lnTo>
                    <a:pt x="887" y="814"/>
                  </a:lnTo>
                  <a:close/>
                </a:path>
              </a:pathLst>
            </a:custGeom>
            <a:solidFill>
              <a:schemeClr val="bg1">
                <a:lumMod val="6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grpSp>
        <p:nvGrpSpPr>
          <p:cNvPr id="26" name="Group 25">
            <a:extLst>
              <a:ext uri="{FF2B5EF4-FFF2-40B4-BE49-F238E27FC236}">
                <a16:creationId xmlns:a16="http://schemas.microsoft.com/office/drawing/2014/main" id="{81AF8A1C-50D9-D527-8655-311BCB9DD2CE}"/>
              </a:ext>
            </a:extLst>
          </p:cNvPr>
          <p:cNvGrpSpPr/>
          <p:nvPr/>
        </p:nvGrpSpPr>
        <p:grpSpPr>
          <a:xfrm>
            <a:off x="2439599" y="604527"/>
            <a:ext cx="1329563" cy="1296280"/>
            <a:chOff x="2439599" y="604527"/>
            <a:chExt cx="1329563" cy="1296280"/>
          </a:xfrm>
        </p:grpSpPr>
        <p:sp>
          <p:nvSpPr>
            <p:cNvPr id="16" name="Freeform 16">
              <a:extLst>
                <a:ext uri="{FF2B5EF4-FFF2-40B4-BE49-F238E27FC236}">
                  <a16:creationId xmlns:a16="http://schemas.microsoft.com/office/drawing/2014/main" id="{82A8659E-2466-CDB8-3626-5A1243AC1F31}"/>
                </a:ext>
              </a:extLst>
            </p:cNvPr>
            <p:cNvSpPr>
              <a:spLocks/>
            </p:cNvSpPr>
            <p:nvPr/>
          </p:nvSpPr>
          <p:spPr bwMode="auto">
            <a:xfrm>
              <a:off x="3111869" y="604527"/>
              <a:ext cx="657293" cy="1296280"/>
            </a:xfrm>
            <a:custGeom>
              <a:avLst/>
              <a:gdLst>
                <a:gd name="T0" fmla="*/ 0 w 395"/>
                <a:gd name="T1" fmla="*/ 0 h 779"/>
                <a:gd name="T2" fmla="*/ 38 w 395"/>
                <a:gd name="T3" fmla="*/ 779 h 779"/>
                <a:gd name="T4" fmla="*/ 395 w 395"/>
                <a:gd name="T5" fmla="*/ 625 h 779"/>
                <a:gd name="T6" fmla="*/ 0 w 395"/>
                <a:gd name="T7" fmla="*/ 0 h 779"/>
              </a:gdLst>
              <a:ahLst/>
              <a:cxnLst>
                <a:cxn ang="0">
                  <a:pos x="T0" y="T1"/>
                </a:cxn>
                <a:cxn ang="0">
                  <a:pos x="T2" y="T3"/>
                </a:cxn>
                <a:cxn ang="0">
                  <a:pos x="T4" y="T5"/>
                </a:cxn>
                <a:cxn ang="0">
                  <a:pos x="T6" y="T7"/>
                </a:cxn>
              </a:cxnLst>
              <a:rect l="0" t="0" r="r" b="b"/>
              <a:pathLst>
                <a:path w="395" h="779">
                  <a:moveTo>
                    <a:pt x="0" y="0"/>
                  </a:moveTo>
                  <a:lnTo>
                    <a:pt x="38" y="779"/>
                  </a:lnTo>
                  <a:lnTo>
                    <a:pt x="395" y="625"/>
                  </a:lnTo>
                  <a:lnTo>
                    <a:pt x="0" y="0"/>
                  </a:lnTo>
                  <a:close/>
                </a:path>
              </a:pathLst>
            </a:custGeom>
            <a:solidFill>
              <a:schemeClr val="bg1">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20" name="Freeform 20">
              <a:extLst>
                <a:ext uri="{FF2B5EF4-FFF2-40B4-BE49-F238E27FC236}">
                  <a16:creationId xmlns:a16="http://schemas.microsoft.com/office/drawing/2014/main" id="{0A70C23E-5429-6D59-DD29-7910B662683F}"/>
                </a:ext>
              </a:extLst>
            </p:cNvPr>
            <p:cNvSpPr>
              <a:spLocks/>
            </p:cNvSpPr>
            <p:nvPr/>
          </p:nvSpPr>
          <p:spPr bwMode="auto">
            <a:xfrm>
              <a:off x="2439599" y="604527"/>
              <a:ext cx="735503" cy="1296280"/>
            </a:xfrm>
            <a:custGeom>
              <a:avLst/>
              <a:gdLst>
                <a:gd name="T0" fmla="*/ 442 w 442"/>
                <a:gd name="T1" fmla="*/ 779 h 779"/>
                <a:gd name="T2" fmla="*/ 0 w 442"/>
                <a:gd name="T3" fmla="*/ 634 h 779"/>
                <a:gd name="T4" fmla="*/ 404 w 442"/>
                <a:gd name="T5" fmla="*/ 0 h 779"/>
                <a:gd name="T6" fmla="*/ 442 w 442"/>
                <a:gd name="T7" fmla="*/ 779 h 779"/>
              </a:gdLst>
              <a:ahLst/>
              <a:cxnLst>
                <a:cxn ang="0">
                  <a:pos x="T0" y="T1"/>
                </a:cxn>
                <a:cxn ang="0">
                  <a:pos x="T2" y="T3"/>
                </a:cxn>
                <a:cxn ang="0">
                  <a:pos x="T4" y="T5"/>
                </a:cxn>
                <a:cxn ang="0">
                  <a:pos x="T6" y="T7"/>
                </a:cxn>
              </a:cxnLst>
              <a:rect l="0" t="0" r="r" b="b"/>
              <a:pathLst>
                <a:path w="442" h="779">
                  <a:moveTo>
                    <a:pt x="442" y="779"/>
                  </a:moveTo>
                  <a:lnTo>
                    <a:pt x="0" y="634"/>
                  </a:lnTo>
                  <a:lnTo>
                    <a:pt x="404" y="0"/>
                  </a:lnTo>
                  <a:lnTo>
                    <a:pt x="442" y="779"/>
                  </a:lnTo>
                  <a:close/>
                </a:path>
              </a:pathLst>
            </a:custGeom>
            <a:solidFill>
              <a:schemeClr val="bg1">
                <a:lumMod val="6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sp>
        <p:nvSpPr>
          <p:cNvPr id="23" name="TextBox 22">
            <a:extLst>
              <a:ext uri="{FF2B5EF4-FFF2-40B4-BE49-F238E27FC236}">
                <a16:creationId xmlns:a16="http://schemas.microsoft.com/office/drawing/2014/main" id="{489BF146-82F6-5909-BF05-4032401C37E0}"/>
              </a:ext>
            </a:extLst>
          </p:cNvPr>
          <p:cNvSpPr txBox="1"/>
          <p:nvPr/>
        </p:nvSpPr>
        <p:spPr>
          <a:xfrm>
            <a:off x="6083442" y="1375908"/>
            <a:ext cx="4942990" cy="461665"/>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400" b="1" i="0" u="none" strike="noStrike" kern="0" cap="none" spc="0" normalizeH="0" baseline="0" noProof="0" dirty="0">
                <a:ln>
                  <a:noFill/>
                </a:ln>
                <a:solidFill>
                  <a:srgbClr val="FFC000"/>
                </a:solidFill>
                <a:effectLst/>
                <a:uLnTx/>
                <a:uFillTx/>
                <a:latin typeface="+mj-lt"/>
                <a:cs typeface="Arial"/>
                <a:sym typeface="Arial"/>
              </a:rPr>
              <a:t>Legal responsibilities</a:t>
            </a:r>
          </a:p>
        </p:txBody>
      </p:sp>
      <p:sp>
        <p:nvSpPr>
          <p:cNvPr id="27" name="TextBox 26">
            <a:extLst>
              <a:ext uri="{FF2B5EF4-FFF2-40B4-BE49-F238E27FC236}">
                <a16:creationId xmlns:a16="http://schemas.microsoft.com/office/drawing/2014/main" id="{2B46D6A3-72B3-4D44-2C6B-52340554B2DC}"/>
              </a:ext>
            </a:extLst>
          </p:cNvPr>
          <p:cNvSpPr txBox="1"/>
          <p:nvPr/>
        </p:nvSpPr>
        <p:spPr>
          <a:xfrm>
            <a:off x="6078837" y="2184587"/>
            <a:ext cx="5382366" cy="2546082"/>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800" b="0" i="0" u="none" strike="noStrike" kern="0" cap="none" spc="0" normalizeH="0" baseline="0" noProof="0" dirty="0">
                <a:ln>
                  <a:noFill/>
                </a:ln>
                <a:solidFill>
                  <a:srgbClr val="FFFFFF"/>
                </a:solidFill>
                <a:effectLst/>
                <a:uLnTx/>
                <a:uFillTx/>
                <a:latin typeface="Poppins"/>
                <a:cs typeface="Arial"/>
                <a:sym typeface="Arial"/>
              </a:rPr>
              <a:t>Above making money, businesses need to follow the law. This means </a:t>
            </a:r>
            <a:r>
              <a:rPr kumimoji="0" lang="en-US" sz="1800" b="1" i="0" u="none" strike="noStrike" kern="0" cap="none" spc="0" normalizeH="0" baseline="0" noProof="0" dirty="0">
                <a:ln>
                  <a:noFill/>
                </a:ln>
                <a:solidFill>
                  <a:srgbClr val="FFC000"/>
                </a:solidFill>
                <a:effectLst/>
                <a:uLnTx/>
                <a:uFillTx/>
                <a:latin typeface="Poppins"/>
                <a:cs typeface="Arial"/>
                <a:sym typeface="Arial"/>
              </a:rPr>
              <a:t>complying with all regulations and legal requirements</a:t>
            </a:r>
            <a:r>
              <a:rPr kumimoji="0" lang="en-US" sz="1800" b="0" i="0" u="none" strike="noStrike" kern="0" cap="none" spc="0" normalizeH="0" baseline="0" noProof="0" dirty="0">
                <a:ln>
                  <a:noFill/>
                </a:ln>
                <a:solidFill>
                  <a:srgbClr val="FFFFFF"/>
                </a:solidFill>
                <a:effectLst/>
                <a:uLnTx/>
                <a:uFillTx/>
                <a:latin typeface="Poppins"/>
                <a:cs typeface="Arial"/>
                <a:sym typeface="Arial"/>
              </a:rPr>
              <a:t>. Laws represent society’s view of “right” and “wrong” in business. Following them ensures a company operates fairly and ethically.</a:t>
            </a:r>
            <a:endParaRPr kumimoji="0" lang="en-ZA" sz="1800" b="0" i="0" u="none" strike="noStrike" kern="0" cap="none" spc="0" normalizeH="0" baseline="0" noProof="0" dirty="0">
              <a:ln>
                <a:noFill/>
              </a:ln>
              <a:solidFill>
                <a:srgbClr val="FFFFFF"/>
              </a:solidFill>
              <a:effectLst/>
              <a:uLnTx/>
              <a:uFillTx/>
              <a:latin typeface="Poppins"/>
              <a:cs typeface="Arial"/>
              <a:sym typeface="Arial"/>
            </a:endParaRPr>
          </a:p>
        </p:txBody>
      </p:sp>
      <p:pic>
        <p:nvPicPr>
          <p:cNvPr id="31" name="Graphic 30">
            <a:extLst>
              <a:ext uri="{FF2B5EF4-FFF2-40B4-BE49-F238E27FC236}">
                <a16:creationId xmlns:a16="http://schemas.microsoft.com/office/drawing/2014/main" id="{3DF8C97F-4660-62C8-E254-6A8523ED6F7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966498" y="4438772"/>
            <a:ext cx="720933" cy="717399"/>
          </a:xfrm>
          <a:prstGeom prst="rect">
            <a:avLst/>
          </a:prstGeom>
        </p:spPr>
      </p:pic>
      <p:pic>
        <p:nvPicPr>
          <p:cNvPr id="33" name="Graphic 32">
            <a:extLst>
              <a:ext uri="{FF2B5EF4-FFF2-40B4-BE49-F238E27FC236}">
                <a16:creationId xmlns:a16="http://schemas.microsoft.com/office/drawing/2014/main" id="{30112056-64EA-50E2-2433-1AE2173EA78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769162" y="3271394"/>
            <a:ext cx="624195" cy="717400"/>
          </a:xfrm>
          <a:prstGeom prst="rect">
            <a:avLst/>
          </a:prstGeom>
        </p:spPr>
      </p:pic>
      <p:sp>
        <p:nvSpPr>
          <p:cNvPr id="24" name="TextBox 23">
            <a:extLst>
              <a:ext uri="{FF2B5EF4-FFF2-40B4-BE49-F238E27FC236}">
                <a16:creationId xmlns:a16="http://schemas.microsoft.com/office/drawing/2014/main" id="{2FEBF1AB-A947-A990-FE68-E353711F716A}"/>
              </a:ext>
            </a:extLst>
          </p:cNvPr>
          <p:cNvSpPr txBox="1"/>
          <p:nvPr/>
        </p:nvSpPr>
        <p:spPr>
          <a:xfrm rot="1084969">
            <a:off x="875737" y="4647106"/>
            <a:ext cx="2224272" cy="261610"/>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Arial"/>
                <a:sym typeface="Arial"/>
              </a:rPr>
              <a:t>Economic responsibilities</a:t>
            </a:r>
          </a:p>
        </p:txBody>
      </p:sp>
      <p:sp>
        <p:nvSpPr>
          <p:cNvPr id="28" name="TextBox 27">
            <a:extLst>
              <a:ext uri="{FF2B5EF4-FFF2-40B4-BE49-F238E27FC236}">
                <a16:creationId xmlns:a16="http://schemas.microsoft.com/office/drawing/2014/main" id="{1E5DAEC2-AA4B-DE18-C1B9-C04A0AC9A3B2}"/>
              </a:ext>
            </a:extLst>
          </p:cNvPr>
          <p:cNvSpPr txBox="1"/>
          <p:nvPr/>
        </p:nvSpPr>
        <p:spPr>
          <a:xfrm rot="1084969">
            <a:off x="1358178" y="3513907"/>
            <a:ext cx="1877779" cy="261610"/>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Arial"/>
                <a:sym typeface="Arial"/>
              </a:rPr>
              <a:t>Legal responsibilities</a:t>
            </a:r>
          </a:p>
        </p:txBody>
      </p:sp>
    </p:spTree>
    <p:extLst>
      <p:ext uri="{BB962C8B-B14F-4D97-AF65-F5344CB8AC3E}">
        <p14:creationId xmlns:p14="http://schemas.microsoft.com/office/powerpoint/2010/main" val="41017513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3">
                                            <p:txEl>
                                              <p:pRg st="0" end="0"/>
                                            </p:txEl>
                                          </p:spTgt>
                                        </p:tgtEl>
                                        <p:attrNameLst>
                                          <p:attrName>style.visibility</p:attrName>
                                        </p:attrNameLst>
                                      </p:cBhvr>
                                      <p:to>
                                        <p:strVal val="visible"/>
                                      </p:to>
                                    </p:set>
                                    <p:animEffect transition="in" filter="wipe(down)">
                                      <p:cBhvr>
                                        <p:cTn id="7" dur="500"/>
                                        <p:tgtEl>
                                          <p:spTgt spid="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7">
                                            <p:txEl>
                                              <p:pRg st="0" end="0"/>
                                            </p:txEl>
                                          </p:spTgt>
                                        </p:tgtEl>
                                        <p:attrNameLst>
                                          <p:attrName>style.visibility</p:attrName>
                                        </p:attrNameLst>
                                      </p:cBhvr>
                                      <p:to>
                                        <p:strVal val="visible"/>
                                      </p:to>
                                    </p:set>
                                    <p:animEffect transition="in" filter="wipe(down)">
                                      <p:cBhvr>
                                        <p:cTn id="12" dur="500"/>
                                        <p:tgtEl>
                                          <p:spTgt spid="2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D093D-4D02-2046-C573-847EEFD87F02}"/>
            </a:ext>
          </a:extLst>
        </p:cNvPr>
        <p:cNvGrpSpPr/>
        <p:nvPr/>
      </p:nvGrpSpPr>
      <p:grpSpPr>
        <a:xfrm>
          <a:off x="0" y="0"/>
          <a:ext cx="0" cy="0"/>
          <a:chOff x="0" y="0"/>
          <a:chExt cx="0" cy="0"/>
        </a:xfrm>
      </p:grpSpPr>
      <p:grpSp>
        <p:nvGrpSpPr>
          <p:cNvPr id="3" name="Group 2">
            <a:extLst>
              <a:ext uri="{FF2B5EF4-FFF2-40B4-BE49-F238E27FC236}">
                <a16:creationId xmlns:a16="http://schemas.microsoft.com/office/drawing/2014/main" id="{1407EA82-CC8B-2932-9F04-8120FDF1107B}"/>
              </a:ext>
            </a:extLst>
          </p:cNvPr>
          <p:cNvGrpSpPr/>
          <p:nvPr/>
        </p:nvGrpSpPr>
        <p:grpSpPr>
          <a:xfrm>
            <a:off x="-27028" y="6203556"/>
            <a:ext cx="12220940" cy="654444"/>
            <a:chOff x="-27028" y="6203556"/>
            <a:chExt cx="12220940" cy="654444"/>
          </a:xfrm>
        </p:grpSpPr>
        <p:sp>
          <p:nvSpPr>
            <p:cNvPr id="4" name="Rectangle 3">
              <a:extLst>
                <a:ext uri="{FF2B5EF4-FFF2-40B4-BE49-F238E27FC236}">
                  <a16:creationId xmlns:a16="http://schemas.microsoft.com/office/drawing/2014/main" id="{23D9007B-44A2-8065-843D-7DFE6ADDB08F}"/>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5" name="Group 4">
              <a:extLst>
                <a:ext uri="{FF2B5EF4-FFF2-40B4-BE49-F238E27FC236}">
                  <a16:creationId xmlns:a16="http://schemas.microsoft.com/office/drawing/2014/main" id="{F9DFFD15-4AC5-93E7-8457-374C2D8B3FCE}"/>
                </a:ext>
              </a:extLst>
            </p:cNvPr>
            <p:cNvGrpSpPr/>
            <p:nvPr/>
          </p:nvGrpSpPr>
          <p:grpSpPr>
            <a:xfrm>
              <a:off x="-27028" y="6203556"/>
              <a:ext cx="12220940" cy="502558"/>
              <a:chOff x="-27028" y="6203556"/>
              <a:chExt cx="12220940" cy="502558"/>
            </a:xfrm>
          </p:grpSpPr>
          <p:pic>
            <p:nvPicPr>
              <p:cNvPr id="6" name="Graphic 5">
                <a:extLst>
                  <a:ext uri="{FF2B5EF4-FFF2-40B4-BE49-F238E27FC236}">
                    <a16:creationId xmlns:a16="http://schemas.microsoft.com/office/drawing/2014/main" id="{E29D8CE7-BF9C-AB82-879C-06A66B97645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7" name="TextBox 6">
                <a:extLst>
                  <a:ext uri="{FF2B5EF4-FFF2-40B4-BE49-F238E27FC236}">
                    <a16:creationId xmlns:a16="http://schemas.microsoft.com/office/drawing/2014/main" id="{0D3F5C20-4EBA-E1AC-49C6-3BE514C0CB8C}"/>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grpSp>
        <p:nvGrpSpPr>
          <p:cNvPr id="2" name="Group 1">
            <a:extLst>
              <a:ext uri="{FF2B5EF4-FFF2-40B4-BE49-F238E27FC236}">
                <a16:creationId xmlns:a16="http://schemas.microsoft.com/office/drawing/2014/main" id="{EEF72F0C-3799-2084-5FBA-7C68CA301EAB}"/>
              </a:ext>
            </a:extLst>
          </p:cNvPr>
          <p:cNvGrpSpPr/>
          <p:nvPr/>
        </p:nvGrpSpPr>
        <p:grpSpPr>
          <a:xfrm>
            <a:off x="412808" y="3137182"/>
            <a:ext cx="5328233" cy="2649138"/>
            <a:chOff x="412808" y="3137182"/>
            <a:chExt cx="5328233" cy="2649138"/>
          </a:xfrm>
        </p:grpSpPr>
        <p:sp>
          <p:nvSpPr>
            <p:cNvPr id="9" name="Freeform 10">
              <a:extLst>
                <a:ext uri="{FF2B5EF4-FFF2-40B4-BE49-F238E27FC236}">
                  <a16:creationId xmlns:a16="http://schemas.microsoft.com/office/drawing/2014/main" id="{008E12E9-E001-916A-82BF-14302782F1D7}"/>
                </a:ext>
              </a:extLst>
            </p:cNvPr>
            <p:cNvSpPr>
              <a:spLocks/>
            </p:cNvSpPr>
            <p:nvPr/>
          </p:nvSpPr>
          <p:spPr bwMode="auto">
            <a:xfrm>
              <a:off x="971923" y="3137182"/>
              <a:ext cx="4233298" cy="1763873"/>
            </a:xfrm>
            <a:custGeom>
              <a:avLst/>
              <a:gdLst>
                <a:gd name="T0" fmla="*/ 0 w 2544"/>
                <a:gd name="T1" fmla="*/ 494 h 1060"/>
                <a:gd name="T2" fmla="*/ 1135 w 2544"/>
                <a:gd name="T3" fmla="*/ 0 h 1060"/>
                <a:gd name="T4" fmla="*/ 2544 w 2544"/>
                <a:gd name="T5" fmla="*/ 463 h 1060"/>
                <a:gd name="T6" fmla="*/ 1412 w 2544"/>
                <a:gd name="T7" fmla="*/ 1060 h 1060"/>
                <a:gd name="T8" fmla="*/ 0 w 2544"/>
                <a:gd name="T9" fmla="*/ 494 h 1060"/>
              </a:gdLst>
              <a:ahLst/>
              <a:cxnLst>
                <a:cxn ang="0">
                  <a:pos x="T0" y="T1"/>
                </a:cxn>
                <a:cxn ang="0">
                  <a:pos x="T2" y="T3"/>
                </a:cxn>
                <a:cxn ang="0">
                  <a:pos x="T4" y="T5"/>
                </a:cxn>
                <a:cxn ang="0">
                  <a:pos x="T6" y="T7"/>
                </a:cxn>
                <a:cxn ang="0">
                  <a:pos x="T8" y="T9"/>
                </a:cxn>
              </a:cxnLst>
              <a:rect l="0" t="0" r="r" b="b"/>
              <a:pathLst>
                <a:path w="2544" h="1060">
                  <a:moveTo>
                    <a:pt x="0" y="494"/>
                  </a:moveTo>
                  <a:lnTo>
                    <a:pt x="1135" y="0"/>
                  </a:lnTo>
                  <a:lnTo>
                    <a:pt x="2544" y="463"/>
                  </a:lnTo>
                  <a:lnTo>
                    <a:pt x="1412" y="1060"/>
                  </a:lnTo>
                  <a:lnTo>
                    <a:pt x="0" y="494"/>
                  </a:lnTo>
                  <a:close/>
                </a:path>
              </a:pathLst>
            </a:custGeom>
            <a:solidFill>
              <a:schemeClr val="accent4">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3" name="Freeform 13">
              <a:extLst>
                <a:ext uri="{FF2B5EF4-FFF2-40B4-BE49-F238E27FC236}">
                  <a16:creationId xmlns:a16="http://schemas.microsoft.com/office/drawing/2014/main" id="{CFB176ED-03D4-EB14-D1BC-5E9C9DEEEEC8}"/>
                </a:ext>
              </a:extLst>
            </p:cNvPr>
            <p:cNvSpPr>
              <a:spLocks/>
            </p:cNvSpPr>
            <p:nvPr/>
          </p:nvSpPr>
          <p:spPr bwMode="auto">
            <a:xfrm>
              <a:off x="3308225" y="3907629"/>
              <a:ext cx="2432816" cy="1878691"/>
            </a:xfrm>
            <a:custGeom>
              <a:avLst/>
              <a:gdLst>
                <a:gd name="T0" fmla="*/ 1138 w 1462"/>
                <a:gd name="T1" fmla="*/ 0 h 1129"/>
                <a:gd name="T2" fmla="*/ 0 w 1462"/>
                <a:gd name="T3" fmla="*/ 493 h 1129"/>
                <a:gd name="T4" fmla="*/ 29 w 1462"/>
                <a:gd name="T5" fmla="*/ 1129 h 1129"/>
                <a:gd name="T6" fmla="*/ 1462 w 1462"/>
                <a:gd name="T7" fmla="*/ 512 h 1129"/>
                <a:gd name="T8" fmla="*/ 1138 w 1462"/>
                <a:gd name="T9" fmla="*/ 0 h 1129"/>
              </a:gdLst>
              <a:ahLst/>
              <a:cxnLst>
                <a:cxn ang="0">
                  <a:pos x="T0" y="T1"/>
                </a:cxn>
                <a:cxn ang="0">
                  <a:pos x="T2" y="T3"/>
                </a:cxn>
                <a:cxn ang="0">
                  <a:pos x="T4" y="T5"/>
                </a:cxn>
                <a:cxn ang="0">
                  <a:pos x="T6" y="T7"/>
                </a:cxn>
                <a:cxn ang="0">
                  <a:pos x="T8" y="T9"/>
                </a:cxn>
              </a:cxnLst>
              <a:rect l="0" t="0" r="r" b="b"/>
              <a:pathLst>
                <a:path w="1462" h="1129">
                  <a:moveTo>
                    <a:pt x="1138" y="0"/>
                  </a:moveTo>
                  <a:lnTo>
                    <a:pt x="0" y="493"/>
                  </a:lnTo>
                  <a:lnTo>
                    <a:pt x="29" y="1129"/>
                  </a:lnTo>
                  <a:lnTo>
                    <a:pt x="1462" y="512"/>
                  </a:lnTo>
                  <a:lnTo>
                    <a:pt x="1138" y="0"/>
                  </a:lnTo>
                  <a:close/>
                </a:path>
              </a:pathLst>
            </a:custGeom>
            <a:solidFill>
              <a:schemeClr val="accent4">
                <a:lumMod val="7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7" name="Freeform 17">
              <a:extLst>
                <a:ext uri="{FF2B5EF4-FFF2-40B4-BE49-F238E27FC236}">
                  <a16:creationId xmlns:a16="http://schemas.microsoft.com/office/drawing/2014/main" id="{30E0F277-F229-E4CD-BBA4-0101E791DD01}"/>
                </a:ext>
              </a:extLst>
            </p:cNvPr>
            <p:cNvSpPr>
              <a:spLocks/>
            </p:cNvSpPr>
            <p:nvPr/>
          </p:nvSpPr>
          <p:spPr bwMode="auto">
            <a:xfrm>
              <a:off x="412808" y="3959213"/>
              <a:ext cx="2943673" cy="1827107"/>
            </a:xfrm>
            <a:custGeom>
              <a:avLst/>
              <a:gdLst>
                <a:gd name="T0" fmla="*/ 1740 w 1769"/>
                <a:gd name="T1" fmla="*/ 462 h 1098"/>
                <a:gd name="T2" fmla="*/ 1769 w 1769"/>
                <a:gd name="T3" fmla="*/ 1098 h 1098"/>
                <a:gd name="T4" fmla="*/ 0 w 1769"/>
                <a:gd name="T5" fmla="*/ 521 h 1098"/>
                <a:gd name="T6" fmla="*/ 334 w 1769"/>
                <a:gd name="T7" fmla="*/ 0 h 1098"/>
                <a:gd name="T8" fmla="*/ 1740 w 1769"/>
                <a:gd name="T9" fmla="*/ 462 h 1098"/>
              </a:gdLst>
              <a:ahLst/>
              <a:cxnLst>
                <a:cxn ang="0">
                  <a:pos x="T0" y="T1"/>
                </a:cxn>
                <a:cxn ang="0">
                  <a:pos x="T2" y="T3"/>
                </a:cxn>
                <a:cxn ang="0">
                  <a:pos x="T4" y="T5"/>
                </a:cxn>
                <a:cxn ang="0">
                  <a:pos x="T6" y="T7"/>
                </a:cxn>
                <a:cxn ang="0">
                  <a:pos x="T8" y="T9"/>
                </a:cxn>
              </a:cxnLst>
              <a:rect l="0" t="0" r="r" b="b"/>
              <a:pathLst>
                <a:path w="1769" h="1098">
                  <a:moveTo>
                    <a:pt x="1740" y="462"/>
                  </a:moveTo>
                  <a:lnTo>
                    <a:pt x="1769" y="1098"/>
                  </a:lnTo>
                  <a:lnTo>
                    <a:pt x="0" y="521"/>
                  </a:lnTo>
                  <a:lnTo>
                    <a:pt x="334" y="0"/>
                  </a:lnTo>
                  <a:lnTo>
                    <a:pt x="1740" y="462"/>
                  </a:lnTo>
                  <a:close/>
                </a:path>
              </a:pathLst>
            </a:custGeom>
            <a:solidFill>
              <a:schemeClr val="accent4"/>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grpSp>
        <p:nvGrpSpPr>
          <p:cNvPr id="8" name="Group 7">
            <a:extLst>
              <a:ext uri="{FF2B5EF4-FFF2-40B4-BE49-F238E27FC236}">
                <a16:creationId xmlns:a16="http://schemas.microsoft.com/office/drawing/2014/main" id="{584C1C1B-19D5-C26E-5302-9CADE676744C}"/>
              </a:ext>
            </a:extLst>
          </p:cNvPr>
          <p:cNvGrpSpPr/>
          <p:nvPr/>
        </p:nvGrpSpPr>
        <p:grpSpPr>
          <a:xfrm>
            <a:off x="1086742" y="2408337"/>
            <a:ext cx="4000334" cy="2090023"/>
            <a:chOff x="1086742" y="2408337"/>
            <a:chExt cx="4000334" cy="2090023"/>
          </a:xfrm>
        </p:grpSpPr>
        <p:sp>
          <p:nvSpPr>
            <p:cNvPr id="11" name="Freeform 11">
              <a:extLst>
                <a:ext uri="{FF2B5EF4-FFF2-40B4-BE49-F238E27FC236}">
                  <a16:creationId xmlns:a16="http://schemas.microsoft.com/office/drawing/2014/main" id="{16BED97B-8C81-6BCB-A6D4-D1F2A9EFAFB5}"/>
                </a:ext>
              </a:extLst>
            </p:cNvPr>
            <p:cNvSpPr>
              <a:spLocks/>
            </p:cNvSpPr>
            <p:nvPr/>
          </p:nvSpPr>
          <p:spPr bwMode="auto">
            <a:xfrm>
              <a:off x="1632543" y="2408337"/>
              <a:ext cx="2920376" cy="1035027"/>
            </a:xfrm>
            <a:custGeom>
              <a:avLst/>
              <a:gdLst>
                <a:gd name="T0" fmla="*/ 0 w 1755"/>
                <a:gd name="T1" fmla="*/ 307 h 622"/>
                <a:gd name="T2" fmla="*/ 804 w 1755"/>
                <a:gd name="T3" fmla="*/ 0 h 622"/>
                <a:gd name="T4" fmla="*/ 1755 w 1755"/>
                <a:gd name="T5" fmla="*/ 284 h 622"/>
                <a:gd name="T6" fmla="*/ 970 w 1755"/>
                <a:gd name="T7" fmla="*/ 622 h 622"/>
                <a:gd name="T8" fmla="*/ 0 w 1755"/>
                <a:gd name="T9" fmla="*/ 307 h 622"/>
              </a:gdLst>
              <a:ahLst/>
              <a:cxnLst>
                <a:cxn ang="0">
                  <a:pos x="T0" y="T1"/>
                </a:cxn>
                <a:cxn ang="0">
                  <a:pos x="T2" y="T3"/>
                </a:cxn>
                <a:cxn ang="0">
                  <a:pos x="T4" y="T5"/>
                </a:cxn>
                <a:cxn ang="0">
                  <a:pos x="T6" y="T7"/>
                </a:cxn>
                <a:cxn ang="0">
                  <a:pos x="T8" y="T9"/>
                </a:cxn>
              </a:cxnLst>
              <a:rect l="0" t="0" r="r" b="b"/>
              <a:pathLst>
                <a:path w="1755" h="622">
                  <a:moveTo>
                    <a:pt x="0" y="307"/>
                  </a:moveTo>
                  <a:lnTo>
                    <a:pt x="804" y="0"/>
                  </a:lnTo>
                  <a:lnTo>
                    <a:pt x="1755" y="284"/>
                  </a:lnTo>
                  <a:lnTo>
                    <a:pt x="970" y="622"/>
                  </a:lnTo>
                  <a:lnTo>
                    <a:pt x="0" y="307"/>
                  </a:lnTo>
                  <a:close/>
                </a:path>
              </a:pathLst>
            </a:custGeom>
            <a:solidFill>
              <a:schemeClr val="accent4">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21" name="Freeform 14">
              <a:extLst>
                <a:ext uri="{FF2B5EF4-FFF2-40B4-BE49-F238E27FC236}">
                  <a16:creationId xmlns:a16="http://schemas.microsoft.com/office/drawing/2014/main" id="{2DC174ED-2B5F-E011-6167-2905DBC5C972}"/>
                </a:ext>
              </a:extLst>
            </p:cNvPr>
            <p:cNvSpPr>
              <a:spLocks/>
            </p:cNvSpPr>
            <p:nvPr/>
          </p:nvSpPr>
          <p:spPr bwMode="auto">
            <a:xfrm>
              <a:off x="3246656" y="2880921"/>
              <a:ext cx="1840420" cy="1617439"/>
            </a:xfrm>
            <a:custGeom>
              <a:avLst/>
              <a:gdLst>
                <a:gd name="T0" fmla="*/ 785 w 1106"/>
                <a:gd name="T1" fmla="*/ 0 h 972"/>
                <a:gd name="T2" fmla="*/ 0 w 1106"/>
                <a:gd name="T3" fmla="*/ 338 h 972"/>
                <a:gd name="T4" fmla="*/ 30 w 1106"/>
                <a:gd name="T5" fmla="*/ 972 h 972"/>
                <a:gd name="T6" fmla="*/ 1106 w 1106"/>
                <a:gd name="T7" fmla="*/ 509 h 972"/>
                <a:gd name="T8" fmla="*/ 785 w 1106"/>
                <a:gd name="T9" fmla="*/ 0 h 972"/>
              </a:gdLst>
              <a:ahLst/>
              <a:cxnLst>
                <a:cxn ang="0">
                  <a:pos x="T0" y="T1"/>
                </a:cxn>
                <a:cxn ang="0">
                  <a:pos x="T2" y="T3"/>
                </a:cxn>
                <a:cxn ang="0">
                  <a:pos x="T4" y="T5"/>
                </a:cxn>
                <a:cxn ang="0">
                  <a:pos x="T6" y="T7"/>
                </a:cxn>
                <a:cxn ang="0">
                  <a:pos x="T8" y="T9"/>
                </a:cxn>
              </a:cxnLst>
              <a:rect l="0" t="0" r="r" b="b"/>
              <a:pathLst>
                <a:path w="1106" h="972">
                  <a:moveTo>
                    <a:pt x="785" y="0"/>
                  </a:moveTo>
                  <a:lnTo>
                    <a:pt x="0" y="338"/>
                  </a:lnTo>
                  <a:lnTo>
                    <a:pt x="30" y="972"/>
                  </a:lnTo>
                  <a:lnTo>
                    <a:pt x="1106" y="509"/>
                  </a:lnTo>
                  <a:lnTo>
                    <a:pt x="785" y="0"/>
                  </a:lnTo>
                  <a:close/>
                </a:path>
              </a:pathLst>
            </a:custGeom>
            <a:solidFill>
              <a:schemeClr val="accent4">
                <a:lumMod val="7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22" name="Freeform 18">
              <a:extLst>
                <a:ext uri="{FF2B5EF4-FFF2-40B4-BE49-F238E27FC236}">
                  <a16:creationId xmlns:a16="http://schemas.microsoft.com/office/drawing/2014/main" id="{D1FEEB7B-ABEC-78B0-07F2-F3879DD25AD9}"/>
                </a:ext>
              </a:extLst>
            </p:cNvPr>
            <p:cNvSpPr>
              <a:spLocks/>
            </p:cNvSpPr>
            <p:nvPr/>
          </p:nvSpPr>
          <p:spPr bwMode="auto">
            <a:xfrm>
              <a:off x="1086742" y="2919194"/>
              <a:ext cx="2209835" cy="1579165"/>
            </a:xfrm>
            <a:custGeom>
              <a:avLst/>
              <a:gdLst>
                <a:gd name="T0" fmla="*/ 1328 w 1328"/>
                <a:gd name="T1" fmla="*/ 949 h 949"/>
                <a:gd name="T2" fmla="*/ 1298 w 1328"/>
                <a:gd name="T3" fmla="*/ 315 h 949"/>
                <a:gd name="T4" fmla="*/ 328 w 1328"/>
                <a:gd name="T5" fmla="*/ 0 h 949"/>
                <a:gd name="T6" fmla="*/ 0 w 1328"/>
                <a:gd name="T7" fmla="*/ 516 h 949"/>
                <a:gd name="T8" fmla="*/ 1328 w 1328"/>
                <a:gd name="T9" fmla="*/ 949 h 949"/>
              </a:gdLst>
              <a:ahLst/>
              <a:cxnLst>
                <a:cxn ang="0">
                  <a:pos x="T0" y="T1"/>
                </a:cxn>
                <a:cxn ang="0">
                  <a:pos x="T2" y="T3"/>
                </a:cxn>
                <a:cxn ang="0">
                  <a:pos x="T4" y="T5"/>
                </a:cxn>
                <a:cxn ang="0">
                  <a:pos x="T6" y="T7"/>
                </a:cxn>
                <a:cxn ang="0">
                  <a:pos x="T8" y="T9"/>
                </a:cxn>
              </a:cxnLst>
              <a:rect l="0" t="0" r="r" b="b"/>
              <a:pathLst>
                <a:path w="1328" h="949">
                  <a:moveTo>
                    <a:pt x="1328" y="949"/>
                  </a:moveTo>
                  <a:lnTo>
                    <a:pt x="1298" y="315"/>
                  </a:lnTo>
                  <a:lnTo>
                    <a:pt x="328" y="0"/>
                  </a:lnTo>
                  <a:lnTo>
                    <a:pt x="0" y="516"/>
                  </a:lnTo>
                  <a:lnTo>
                    <a:pt x="1328" y="949"/>
                  </a:lnTo>
                  <a:close/>
                </a:path>
              </a:pathLst>
            </a:custGeom>
            <a:solidFill>
              <a:schemeClr val="accent4"/>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grpSp>
        <p:nvGrpSpPr>
          <p:cNvPr id="10" name="Group 9">
            <a:extLst>
              <a:ext uri="{FF2B5EF4-FFF2-40B4-BE49-F238E27FC236}">
                <a16:creationId xmlns:a16="http://schemas.microsoft.com/office/drawing/2014/main" id="{CBC93A19-8C5A-1194-3AC4-3BF96EC65B8A}"/>
              </a:ext>
            </a:extLst>
          </p:cNvPr>
          <p:cNvGrpSpPr/>
          <p:nvPr/>
        </p:nvGrpSpPr>
        <p:grpSpPr>
          <a:xfrm>
            <a:off x="1759011" y="1576320"/>
            <a:ext cx="2667443" cy="1630753"/>
            <a:chOff x="1759011" y="1576320"/>
            <a:chExt cx="2667443" cy="1630753"/>
          </a:xfrm>
        </p:grpSpPr>
        <p:sp>
          <p:nvSpPr>
            <p:cNvPr id="14" name="Freeform 12">
              <a:extLst>
                <a:ext uri="{FF2B5EF4-FFF2-40B4-BE49-F238E27FC236}">
                  <a16:creationId xmlns:a16="http://schemas.microsoft.com/office/drawing/2014/main" id="{35646324-F472-A2EF-2DA9-030C778CBEE7}"/>
                </a:ext>
              </a:extLst>
            </p:cNvPr>
            <p:cNvSpPr>
              <a:spLocks/>
            </p:cNvSpPr>
            <p:nvPr/>
          </p:nvSpPr>
          <p:spPr bwMode="auto">
            <a:xfrm>
              <a:off x="2313134" y="1576320"/>
              <a:ext cx="1577503" cy="682253"/>
            </a:xfrm>
            <a:custGeom>
              <a:avLst/>
              <a:gdLst>
                <a:gd name="T0" fmla="*/ 0 w 948"/>
                <a:gd name="T1" fmla="*/ 166 h 410"/>
                <a:gd name="T2" fmla="*/ 412 w 948"/>
                <a:gd name="T3" fmla="*/ 0 h 410"/>
                <a:gd name="T4" fmla="*/ 948 w 948"/>
                <a:gd name="T5" fmla="*/ 157 h 410"/>
                <a:gd name="T6" fmla="*/ 530 w 948"/>
                <a:gd name="T7" fmla="*/ 410 h 410"/>
                <a:gd name="T8" fmla="*/ 0 w 948"/>
                <a:gd name="T9" fmla="*/ 166 h 410"/>
              </a:gdLst>
              <a:ahLst/>
              <a:cxnLst>
                <a:cxn ang="0">
                  <a:pos x="T0" y="T1"/>
                </a:cxn>
                <a:cxn ang="0">
                  <a:pos x="T2" y="T3"/>
                </a:cxn>
                <a:cxn ang="0">
                  <a:pos x="T4" y="T5"/>
                </a:cxn>
                <a:cxn ang="0">
                  <a:pos x="T6" y="T7"/>
                </a:cxn>
                <a:cxn ang="0">
                  <a:pos x="T8" y="T9"/>
                </a:cxn>
              </a:cxnLst>
              <a:rect l="0" t="0" r="r" b="b"/>
              <a:pathLst>
                <a:path w="948" h="410">
                  <a:moveTo>
                    <a:pt x="0" y="166"/>
                  </a:moveTo>
                  <a:lnTo>
                    <a:pt x="412" y="0"/>
                  </a:lnTo>
                  <a:lnTo>
                    <a:pt x="948" y="157"/>
                  </a:lnTo>
                  <a:lnTo>
                    <a:pt x="530" y="410"/>
                  </a:lnTo>
                  <a:lnTo>
                    <a:pt x="0" y="166"/>
                  </a:lnTo>
                  <a:close/>
                </a:path>
              </a:pathLst>
            </a:custGeom>
            <a:solidFill>
              <a:schemeClr val="accent4">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8" name="Freeform 15">
              <a:extLst>
                <a:ext uri="{FF2B5EF4-FFF2-40B4-BE49-F238E27FC236}">
                  <a16:creationId xmlns:a16="http://schemas.microsoft.com/office/drawing/2014/main" id="{81C9BFA5-571F-AA03-CC12-D325F19C1C13}"/>
                </a:ext>
              </a:extLst>
            </p:cNvPr>
            <p:cNvSpPr>
              <a:spLocks/>
            </p:cNvSpPr>
            <p:nvPr/>
          </p:nvSpPr>
          <p:spPr bwMode="auto">
            <a:xfrm>
              <a:off x="3186750" y="1837573"/>
              <a:ext cx="1239704" cy="1369498"/>
            </a:xfrm>
            <a:custGeom>
              <a:avLst/>
              <a:gdLst>
                <a:gd name="T0" fmla="*/ 423 w 745"/>
                <a:gd name="T1" fmla="*/ 0 h 823"/>
                <a:gd name="T2" fmla="*/ 0 w 745"/>
                <a:gd name="T3" fmla="*/ 182 h 823"/>
                <a:gd name="T4" fmla="*/ 29 w 745"/>
                <a:gd name="T5" fmla="*/ 823 h 823"/>
                <a:gd name="T6" fmla="*/ 745 w 745"/>
                <a:gd name="T7" fmla="*/ 516 h 823"/>
                <a:gd name="T8" fmla="*/ 423 w 745"/>
                <a:gd name="T9" fmla="*/ 0 h 823"/>
              </a:gdLst>
              <a:ahLst/>
              <a:cxnLst>
                <a:cxn ang="0">
                  <a:pos x="T0" y="T1"/>
                </a:cxn>
                <a:cxn ang="0">
                  <a:pos x="T2" y="T3"/>
                </a:cxn>
                <a:cxn ang="0">
                  <a:pos x="T4" y="T5"/>
                </a:cxn>
                <a:cxn ang="0">
                  <a:pos x="T6" y="T7"/>
                </a:cxn>
                <a:cxn ang="0">
                  <a:pos x="T8" y="T9"/>
                </a:cxn>
              </a:cxnLst>
              <a:rect l="0" t="0" r="r" b="b"/>
              <a:pathLst>
                <a:path w="745" h="823">
                  <a:moveTo>
                    <a:pt x="423" y="0"/>
                  </a:moveTo>
                  <a:lnTo>
                    <a:pt x="0" y="182"/>
                  </a:lnTo>
                  <a:lnTo>
                    <a:pt x="29" y="823"/>
                  </a:lnTo>
                  <a:lnTo>
                    <a:pt x="745" y="516"/>
                  </a:lnTo>
                  <a:lnTo>
                    <a:pt x="423" y="0"/>
                  </a:lnTo>
                  <a:close/>
                </a:path>
              </a:pathLst>
            </a:custGeom>
            <a:solidFill>
              <a:schemeClr val="accent4">
                <a:lumMod val="7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23" name="Freeform 19">
              <a:extLst>
                <a:ext uri="{FF2B5EF4-FFF2-40B4-BE49-F238E27FC236}">
                  <a16:creationId xmlns:a16="http://schemas.microsoft.com/office/drawing/2014/main" id="{C6F85B77-F69D-C5F3-4934-80451191264D}"/>
                </a:ext>
              </a:extLst>
            </p:cNvPr>
            <p:cNvSpPr>
              <a:spLocks/>
            </p:cNvSpPr>
            <p:nvPr/>
          </p:nvSpPr>
          <p:spPr bwMode="auto">
            <a:xfrm>
              <a:off x="1759011" y="1852551"/>
              <a:ext cx="1475997" cy="1354522"/>
            </a:xfrm>
            <a:custGeom>
              <a:avLst/>
              <a:gdLst>
                <a:gd name="T0" fmla="*/ 887 w 887"/>
                <a:gd name="T1" fmla="*/ 814 h 814"/>
                <a:gd name="T2" fmla="*/ 861 w 887"/>
                <a:gd name="T3" fmla="*/ 173 h 814"/>
                <a:gd name="T4" fmla="*/ 333 w 887"/>
                <a:gd name="T5" fmla="*/ 0 h 814"/>
                <a:gd name="T6" fmla="*/ 0 w 887"/>
                <a:gd name="T7" fmla="*/ 523 h 814"/>
                <a:gd name="T8" fmla="*/ 887 w 887"/>
                <a:gd name="T9" fmla="*/ 814 h 814"/>
              </a:gdLst>
              <a:ahLst/>
              <a:cxnLst>
                <a:cxn ang="0">
                  <a:pos x="T0" y="T1"/>
                </a:cxn>
                <a:cxn ang="0">
                  <a:pos x="T2" y="T3"/>
                </a:cxn>
                <a:cxn ang="0">
                  <a:pos x="T4" y="T5"/>
                </a:cxn>
                <a:cxn ang="0">
                  <a:pos x="T6" y="T7"/>
                </a:cxn>
                <a:cxn ang="0">
                  <a:pos x="T8" y="T9"/>
                </a:cxn>
              </a:cxnLst>
              <a:rect l="0" t="0" r="r" b="b"/>
              <a:pathLst>
                <a:path w="887" h="814">
                  <a:moveTo>
                    <a:pt x="887" y="814"/>
                  </a:moveTo>
                  <a:lnTo>
                    <a:pt x="861" y="173"/>
                  </a:lnTo>
                  <a:lnTo>
                    <a:pt x="333" y="0"/>
                  </a:lnTo>
                  <a:lnTo>
                    <a:pt x="0" y="523"/>
                  </a:lnTo>
                  <a:lnTo>
                    <a:pt x="887" y="814"/>
                  </a:lnTo>
                  <a:close/>
                </a:path>
              </a:pathLst>
            </a:custGeom>
            <a:solidFill>
              <a:schemeClr val="accent4"/>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grpSp>
        <p:nvGrpSpPr>
          <p:cNvPr id="26" name="Group 25">
            <a:extLst>
              <a:ext uri="{FF2B5EF4-FFF2-40B4-BE49-F238E27FC236}">
                <a16:creationId xmlns:a16="http://schemas.microsoft.com/office/drawing/2014/main" id="{DFD00CB9-04ED-8ED4-3F76-37118A24DB9D}"/>
              </a:ext>
            </a:extLst>
          </p:cNvPr>
          <p:cNvGrpSpPr/>
          <p:nvPr/>
        </p:nvGrpSpPr>
        <p:grpSpPr>
          <a:xfrm>
            <a:off x="2439599" y="604527"/>
            <a:ext cx="1329563" cy="1296280"/>
            <a:chOff x="2439599" y="604527"/>
            <a:chExt cx="1329563" cy="1296280"/>
          </a:xfrm>
        </p:grpSpPr>
        <p:sp>
          <p:nvSpPr>
            <p:cNvPr id="16" name="Freeform 16">
              <a:extLst>
                <a:ext uri="{FF2B5EF4-FFF2-40B4-BE49-F238E27FC236}">
                  <a16:creationId xmlns:a16="http://schemas.microsoft.com/office/drawing/2014/main" id="{03FB5D96-6F65-2942-2F1B-DCCA2A4F89FE}"/>
                </a:ext>
              </a:extLst>
            </p:cNvPr>
            <p:cNvSpPr>
              <a:spLocks/>
            </p:cNvSpPr>
            <p:nvPr/>
          </p:nvSpPr>
          <p:spPr bwMode="auto">
            <a:xfrm>
              <a:off x="3111869" y="604527"/>
              <a:ext cx="657293" cy="1296280"/>
            </a:xfrm>
            <a:custGeom>
              <a:avLst/>
              <a:gdLst>
                <a:gd name="T0" fmla="*/ 0 w 395"/>
                <a:gd name="T1" fmla="*/ 0 h 779"/>
                <a:gd name="T2" fmla="*/ 38 w 395"/>
                <a:gd name="T3" fmla="*/ 779 h 779"/>
                <a:gd name="T4" fmla="*/ 395 w 395"/>
                <a:gd name="T5" fmla="*/ 625 h 779"/>
                <a:gd name="T6" fmla="*/ 0 w 395"/>
                <a:gd name="T7" fmla="*/ 0 h 779"/>
              </a:gdLst>
              <a:ahLst/>
              <a:cxnLst>
                <a:cxn ang="0">
                  <a:pos x="T0" y="T1"/>
                </a:cxn>
                <a:cxn ang="0">
                  <a:pos x="T2" y="T3"/>
                </a:cxn>
                <a:cxn ang="0">
                  <a:pos x="T4" y="T5"/>
                </a:cxn>
                <a:cxn ang="0">
                  <a:pos x="T6" y="T7"/>
                </a:cxn>
              </a:cxnLst>
              <a:rect l="0" t="0" r="r" b="b"/>
              <a:pathLst>
                <a:path w="395" h="779">
                  <a:moveTo>
                    <a:pt x="0" y="0"/>
                  </a:moveTo>
                  <a:lnTo>
                    <a:pt x="38" y="779"/>
                  </a:lnTo>
                  <a:lnTo>
                    <a:pt x="395" y="625"/>
                  </a:lnTo>
                  <a:lnTo>
                    <a:pt x="0" y="0"/>
                  </a:lnTo>
                  <a:close/>
                </a:path>
              </a:pathLst>
            </a:custGeom>
            <a:solidFill>
              <a:schemeClr val="bg1">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20" name="Freeform 20">
              <a:extLst>
                <a:ext uri="{FF2B5EF4-FFF2-40B4-BE49-F238E27FC236}">
                  <a16:creationId xmlns:a16="http://schemas.microsoft.com/office/drawing/2014/main" id="{CCADA6A1-6CBC-B698-C3D7-986D2EE112A4}"/>
                </a:ext>
              </a:extLst>
            </p:cNvPr>
            <p:cNvSpPr>
              <a:spLocks/>
            </p:cNvSpPr>
            <p:nvPr/>
          </p:nvSpPr>
          <p:spPr bwMode="auto">
            <a:xfrm>
              <a:off x="2439599" y="604527"/>
              <a:ext cx="735503" cy="1296280"/>
            </a:xfrm>
            <a:custGeom>
              <a:avLst/>
              <a:gdLst>
                <a:gd name="T0" fmla="*/ 442 w 442"/>
                <a:gd name="T1" fmla="*/ 779 h 779"/>
                <a:gd name="T2" fmla="*/ 0 w 442"/>
                <a:gd name="T3" fmla="*/ 634 h 779"/>
                <a:gd name="T4" fmla="*/ 404 w 442"/>
                <a:gd name="T5" fmla="*/ 0 h 779"/>
                <a:gd name="T6" fmla="*/ 442 w 442"/>
                <a:gd name="T7" fmla="*/ 779 h 779"/>
              </a:gdLst>
              <a:ahLst/>
              <a:cxnLst>
                <a:cxn ang="0">
                  <a:pos x="T0" y="T1"/>
                </a:cxn>
                <a:cxn ang="0">
                  <a:pos x="T2" y="T3"/>
                </a:cxn>
                <a:cxn ang="0">
                  <a:pos x="T4" y="T5"/>
                </a:cxn>
                <a:cxn ang="0">
                  <a:pos x="T6" y="T7"/>
                </a:cxn>
              </a:cxnLst>
              <a:rect l="0" t="0" r="r" b="b"/>
              <a:pathLst>
                <a:path w="442" h="779">
                  <a:moveTo>
                    <a:pt x="442" y="779"/>
                  </a:moveTo>
                  <a:lnTo>
                    <a:pt x="0" y="634"/>
                  </a:lnTo>
                  <a:lnTo>
                    <a:pt x="404" y="0"/>
                  </a:lnTo>
                  <a:lnTo>
                    <a:pt x="442" y="779"/>
                  </a:lnTo>
                  <a:close/>
                </a:path>
              </a:pathLst>
            </a:custGeom>
            <a:solidFill>
              <a:schemeClr val="bg1">
                <a:lumMod val="6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sp>
        <p:nvSpPr>
          <p:cNvPr id="27" name="TextBox 26">
            <a:extLst>
              <a:ext uri="{FF2B5EF4-FFF2-40B4-BE49-F238E27FC236}">
                <a16:creationId xmlns:a16="http://schemas.microsoft.com/office/drawing/2014/main" id="{39A70644-0498-8FE7-08EB-46412CCFCC16}"/>
              </a:ext>
            </a:extLst>
          </p:cNvPr>
          <p:cNvSpPr txBox="1"/>
          <p:nvPr/>
        </p:nvSpPr>
        <p:spPr>
          <a:xfrm>
            <a:off x="6083442" y="1375908"/>
            <a:ext cx="4942990" cy="461665"/>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400" b="1" i="0" u="none" strike="noStrike" kern="0" cap="none" spc="0" normalizeH="0" baseline="0" noProof="0" dirty="0">
                <a:ln>
                  <a:noFill/>
                </a:ln>
                <a:solidFill>
                  <a:srgbClr val="FFC000"/>
                </a:solidFill>
                <a:effectLst/>
                <a:uLnTx/>
                <a:uFillTx/>
                <a:latin typeface="+mj-lt"/>
                <a:cs typeface="Arial"/>
                <a:sym typeface="Arial"/>
              </a:rPr>
              <a:t>Ethical responsibilities</a:t>
            </a:r>
          </a:p>
        </p:txBody>
      </p:sp>
      <p:sp>
        <p:nvSpPr>
          <p:cNvPr id="28" name="TextBox 27">
            <a:extLst>
              <a:ext uri="{FF2B5EF4-FFF2-40B4-BE49-F238E27FC236}">
                <a16:creationId xmlns:a16="http://schemas.microsoft.com/office/drawing/2014/main" id="{4815E3D0-29C3-A790-60CF-1058AD800B0D}"/>
              </a:ext>
            </a:extLst>
          </p:cNvPr>
          <p:cNvSpPr txBox="1"/>
          <p:nvPr/>
        </p:nvSpPr>
        <p:spPr>
          <a:xfrm>
            <a:off x="6078837" y="2184587"/>
            <a:ext cx="5382366" cy="3377078"/>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800" b="0" i="0" u="none" strike="noStrike" kern="0" cap="none" spc="0" normalizeH="0" baseline="0" noProof="0" dirty="0">
                <a:ln>
                  <a:noFill/>
                </a:ln>
                <a:solidFill>
                  <a:srgbClr val="FFFFFF"/>
                </a:solidFill>
                <a:effectLst/>
                <a:uLnTx/>
                <a:uFillTx/>
                <a:latin typeface="Poppins"/>
                <a:cs typeface="Arial"/>
                <a:sym typeface="Arial"/>
              </a:rPr>
              <a:t>This involves </a:t>
            </a:r>
            <a:r>
              <a:rPr kumimoji="0" lang="en-US" sz="1800" b="1" i="0" u="none" strike="noStrike" kern="0" cap="none" spc="0" normalizeH="0" baseline="0" noProof="0" dirty="0">
                <a:ln>
                  <a:noFill/>
                </a:ln>
                <a:solidFill>
                  <a:srgbClr val="FFC000"/>
                </a:solidFill>
                <a:effectLst/>
                <a:uLnTx/>
                <a:uFillTx/>
                <a:latin typeface="Poppins"/>
                <a:cs typeface="Arial"/>
                <a:sym typeface="Arial"/>
              </a:rPr>
              <a:t>doing what is right, fair, and just </a:t>
            </a:r>
            <a:r>
              <a:rPr kumimoji="0" lang="en-US" sz="1800" b="0" i="0" u="none" strike="noStrike" kern="0" cap="none" spc="0" normalizeH="0" baseline="0" noProof="0" dirty="0">
                <a:ln>
                  <a:noFill/>
                </a:ln>
                <a:solidFill>
                  <a:srgbClr val="FFFFFF"/>
                </a:solidFill>
                <a:effectLst/>
                <a:uLnTx/>
                <a:uFillTx/>
                <a:latin typeface="Poppins"/>
                <a:cs typeface="Arial"/>
                <a:sym typeface="Arial"/>
              </a:rPr>
              <a:t>beyond simply following the law. It’s about acting ethically and considering what is right for stakeholders like employees, customers, and the community. Ethical responsibility encourages companies to go beyond legal requirements and consider the broader impact of their actions.</a:t>
            </a:r>
            <a:endParaRPr kumimoji="0" lang="en-ZA" sz="1800" b="0" i="0" u="none" strike="noStrike" kern="0" cap="none" spc="0" normalizeH="0" baseline="0" noProof="0" dirty="0">
              <a:ln>
                <a:noFill/>
              </a:ln>
              <a:solidFill>
                <a:srgbClr val="FFFFFF"/>
              </a:solidFill>
              <a:effectLst/>
              <a:uLnTx/>
              <a:uFillTx/>
              <a:latin typeface="Poppins"/>
              <a:cs typeface="Arial"/>
              <a:sym typeface="Arial"/>
            </a:endParaRPr>
          </a:p>
        </p:txBody>
      </p:sp>
      <p:pic>
        <p:nvPicPr>
          <p:cNvPr id="30" name="Graphic 29">
            <a:extLst>
              <a:ext uri="{FF2B5EF4-FFF2-40B4-BE49-F238E27FC236}">
                <a16:creationId xmlns:a16="http://schemas.microsoft.com/office/drawing/2014/main" id="{45798FDA-273F-931F-07D2-F8CDE9B3FCE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20227338">
            <a:off x="3366247" y="2151572"/>
            <a:ext cx="693224" cy="663981"/>
          </a:xfrm>
          <a:prstGeom prst="rect">
            <a:avLst/>
          </a:prstGeom>
        </p:spPr>
      </p:pic>
      <p:pic>
        <p:nvPicPr>
          <p:cNvPr id="31" name="Graphic 30">
            <a:extLst>
              <a:ext uri="{FF2B5EF4-FFF2-40B4-BE49-F238E27FC236}">
                <a16:creationId xmlns:a16="http://schemas.microsoft.com/office/drawing/2014/main" id="{3A19B1E1-DA26-1314-8FAC-E754FA1C4C6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20222145">
            <a:off x="4069955" y="4439197"/>
            <a:ext cx="720933" cy="717399"/>
          </a:xfrm>
          <a:prstGeom prst="rect">
            <a:avLst/>
          </a:prstGeom>
        </p:spPr>
      </p:pic>
      <p:pic>
        <p:nvPicPr>
          <p:cNvPr id="32" name="Graphic 31">
            <a:extLst>
              <a:ext uri="{FF2B5EF4-FFF2-40B4-BE49-F238E27FC236}">
                <a16:creationId xmlns:a16="http://schemas.microsoft.com/office/drawing/2014/main" id="{DA33348A-30D2-1678-673F-40AF2200438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rot="20195335">
            <a:off x="3769162" y="3271394"/>
            <a:ext cx="624195" cy="717400"/>
          </a:xfrm>
          <a:prstGeom prst="rect">
            <a:avLst/>
          </a:prstGeom>
        </p:spPr>
      </p:pic>
      <p:sp>
        <p:nvSpPr>
          <p:cNvPr id="15" name="TextBox 14">
            <a:extLst>
              <a:ext uri="{FF2B5EF4-FFF2-40B4-BE49-F238E27FC236}">
                <a16:creationId xmlns:a16="http://schemas.microsoft.com/office/drawing/2014/main" id="{DA67F42E-9744-350E-1A58-4D0A68CDDC63}"/>
              </a:ext>
            </a:extLst>
          </p:cNvPr>
          <p:cNvSpPr txBox="1"/>
          <p:nvPr/>
        </p:nvSpPr>
        <p:spPr>
          <a:xfrm rot="1084969">
            <a:off x="875737" y="4647106"/>
            <a:ext cx="2224272" cy="261610"/>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Arial"/>
                <a:sym typeface="Arial"/>
              </a:rPr>
              <a:t>Economic responsibilities</a:t>
            </a:r>
          </a:p>
        </p:txBody>
      </p:sp>
      <p:sp>
        <p:nvSpPr>
          <p:cNvPr id="19" name="TextBox 18">
            <a:extLst>
              <a:ext uri="{FF2B5EF4-FFF2-40B4-BE49-F238E27FC236}">
                <a16:creationId xmlns:a16="http://schemas.microsoft.com/office/drawing/2014/main" id="{8D1C73C1-C59F-7522-0C4A-7B79C325D2E2}"/>
              </a:ext>
            </a:extLst>
          </p:cNvPr>
          <p:cNvSpPr txBox="1"/>
          <p:nvPr/>
        </p:nvSpPr>
        <p:spPr>
          <a:xfrm rot="1084969">
            <a:off x="1358178" y="3513907"/>
            <a:ext cx="1877779" cy="261610"/>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Arial"/>
                <a:sym typeface="Arial"/>
              </a:rPr>
              <a:t>Legal responsibilities</a:t>
            </a:r>
          </a:p>
        </p:txBody>
      </p:sp>
      <p:sp>
        <p:nvSpPr>
          <p:cNvPr id="24" name="TextBox 23">
            <a:extLst>
              <a:ext uri="{FF2B5EF4-FFF2-40B4-BE49-F238E27FC236}">
                <a16:creationId xmlns:a16="http://schemas.microsoft.com/office/drawing/2014/main" id="{14F37DB2-9E32-897D-D63C-950E26B18043}"/>
              </a:ext>
            </a:extLst>
          </p:cNvPr>
          <p:cNvSpPr txBox="1"/>
          <p:nvPr/>
        </p:nvSpPr>
        <p:spPr>
          <a:xfrm rot="1084969">
            <a:off x="1703263" y="2297547"/>
            <a:ext cx="1747476" cy="430887"/>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Arial"/>
                <a:sym typeface="Arial"/>
              </a:rPr>
              <a:t>Ethical responsibilities</a:t>
            </a:r>
          </a:p>
        </p:txBody>
      </p:sp>
    </p:spTree>
    <p:extLst>
      <p:ext uri="{BB962C8B-B14F-4D97-AF65-F5344CB8AC3E}">
        <p14:creationId xmlns:p14="http://schemas.microsoft.com/office/powerpoint/2010/main" val="24710297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7">
                                            <p:txEl>
                                              <p:pRg st="0" end="0"/>
                                            </p:txEl>
                                          </p:spTgt>
                                        </p:tgtEl>
                                        <p:attrNameLst>
                                          <p:attrName>style.visibility</p:attrName>
                                        </p:attrNameLst>
                                      </p:cBhvr>
                                      <p:to>
                                        <p:strVal val="visible"/>
                                      </p:to>
                                    </p:set>
                                    <p:animEffect transition="in" filter="wipe(down)">
                                      <p:cBhvr>
                                        <p:cTn id="7" dur="500"/>
                                        <p:tgtEl>
                                          <p:spTgt spid="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8">
                                            <p:txEl>
                                              <p:pRg st="0" end="0"/>
                                            </p:txEl>
                                          </p:spTgt>
                                        </p:tgtEl>
                                        <p:attrNameLst>
                                          <p:attrName>style.visibility</p:attrName>
                                        </p:attrNameLst>
                                      </p:cBhvr>
                                      <p:to>
                                        <p:strVal val="visible"/>
                                      </p:to>
                                    </p:set>
                                    <p:animEffect transition="in" filter="wipe(down)">
                                      <p:cBhvr>
                                        <p:cTn id="12" dur="500"/>
                                        <p:tgtEl>
                                          <p:spTgt spid="2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2E5826-461F-AEFB-D023-83F741202C22}"/>
            </a:ext>
          </a:extLst>
        </p:cNvPr>
        <p:cNvGrpSpPr/>
        <p:nvPr/>
      </p:nvGrpSpPr>
      <p:grpSpPr>
        <a:xfrm>
          <a:off x="0" y="0"/>
          <a:ext cx="0" cy="0"/>
          <a:chOff x="0" y="0"/>
          <a:chExt cx="0" cy="0"/>
        </a:xfrm>
      </p:grpSpPr>
      <p:grpSp>
        <p:nvGrpSpPr>
          <p:cNvPr id="3" name="Group 2">
            <a:extLst>
              <a:ext uri="{FF2B5EF4-FFF2-40B4-BE49-F238E27FC236}">
                <a16:creationId xmlns:a16="http://schemas.microsoft.com/office/drawing/2014/main" id="{565BA49B-BB26-7BCC-59C2-09435B441C48}"/>
              </a:ext>
            </a:extLst>
          </p:cNvPr>
          <p:cNvGrpSpPr/>
          <p:nvPr/>
        </p:nvGrpSpPr>
        <p:grpSpPr>
          <a:xfrm>
            <a:off x="-27028" y="6203556"/>
            <a:ext cx="12220940" cy="654444"/>
            <a:chOff x="-27028" y="6203556"/>
            <a:chExt cx="12220940" cy="654444"/>
          </a:xfrm>
        </p:grpSpPr>
        <p:sp>
          <p:nvSpPr>
            <p:cNvPr id="4" name="Rectangle 3">
              <a:extLst>
                <a:ext uri="{FF2B5EF4-FFF2-40B4-BE49-F238E27FC236}">
                  <a16:creationId xmlns:a16="http://schemas.microsoft.com/office/drawing/2014/main" id="{0435F1D2-716B-D98F-6200-F897EB3FB812}"/>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5" name="Group 4">
              <a:extLst>
                <a:ext uri="{FF2B5EF4-FFF2-40B4-BE49-F238E27FC236}">
                  <a16:creationId xmlns:a16="http://schemas.microsoft.com/office/drawing/2014/main" id="{E0627454-247C-4989-8D6B-A5F122F18C21}"/>
                </a:ext>
              </a:extLst>
            </p:cNvPr>
            <p:cNvGrpSpPr/>
            <p:nvPr/>
          </p:nvGrpSpPr>
          <p:grpSpPr>
            <a:xfrm>
              <a:off x="-27028" y="6203556"/>
              <a:ext cx="12220940" cy="502558"/>
              <a:chOff x="-27028" y="6203556"/>
              <a:chExt cx="12220940" cy="502558"/>
            </a:xfrm>
          </p:grpSpPr>
          <p:pic>
            <p:nvPicPr>
              <p:cNvPr id="6" name="Graphic 5">
                <a:extLst>
                  <a:ext uri="{FF2B5EF4-FFF2-40B4-BE49-F238E27FC236}">
                    <a16:creationId xmlns:a16="http://schemas.microsoft.com/office/drawing/2014/main" id="{C015F86E-6918-0975-6B93-BD36A9BF579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7" name="TextBox 6">
                <a:extLst>
                  <a:ext uri="{FF2B5EF4-FFF2-40B4-BE49-F238E27FC236}">
                    <a16:creationId xmlns:a16="http://schemas.microsoft.com/office/drawing/2014/main" id="{C3833949-5224-873C-26F7-9A0511C29990}"/>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grpSp>
        <p:nvGrpSpPr>
          <p:cNvPr id="2" name="Group 1">
            <a:extLst>
              <a:ext uri="{FF2B5EF4-FFF2-40B4-BE49-F238E27FC236}">
                <a16:creationId xmlns:a16="http://schemas.microsoft.com/office/drawing/2014/main" id="{EF97B9AC-F476-AA74-878F-DB7D49963D3B}"/>
              </a:ext>
            </a:extLst>
          </p:cNvPr>
          <p:cNvGrpSpPr/>
          <p:nvPr/>
        </p:nvGrpSpPr>
        <p:grpSpPr>
          <a:xfrm>
            <a:off x="412808" y="3137182"/>
            <a:ext cx="5328233" cy="2649138"/>
            <a:chOff x="412808" y="3137182"/>
            <a:chExt cx="5328233" cy="2649138"/>
          </a:xfrm>
        </p:grpSpPr>
        <p:sp>
          <p:nvSpPr>
            <p:cNvPr id="9" name="Freeform 10">
              <a:extLst>
                <a:ext uri="{FF2B5EF4-FFF2-40B4-BE49-F238E27FC236}">
                  <a16:creationId xmlns:a16="http://schemas.microsoft.com/office/drawing/2014/main" id="{4E01CEAB-6830-CD33-B061-4093F8ED9A2D}"/>
                </a:ext>
              </a:extLst>
            </p:cNvPr>
            <p:cNvSpPr>
              <a:spLocks/>
            </p:cNvSpPr>
            <p:nvPr/>
          </p:nvSpPr>
          <p:spPr bwMode="auto">
            <a:xfrm>
              <a:off x="971923" y="3137182"/>
              <a:ext cx="4233298" cy="1763873"/>
            </a:xfrm>
            <a:custGeom>
              <a:avLst/>
              <a:gdLst>
                <a:gd name="T0" fmla="*/ 0 w 2544"/>
                <a:gd name="T1" fmla="*/ 494 h 1060"/>
                <a:gd name="T2" fmla="*/ 1135 w 2544"/>
                <a:gd name="T3" fmla="*/ 0 h 1060"/>
                <a:gd name="T4" fmla="*/ 2544 w 2544"/>
                <a:gd name="T5" fmla="*/ 463 h 1060"/>
                <a:gd name="T6" fmla="*/ 1412 w 2544"/>
                <a:gd name="T7" fmla="*/ 1060 h 1060"/>
                <a:gd name="T8" fmla="*/ 0 w 2544"/>
                <a:gd name="T9" fmla="*/ 494 h 1060"/>
              </a:gdLst>
              <a:ahLst/>
              <a:cxnLst>
                <a:cxn ang="0">
                  <a:pos x="T0" y="T1"/>
                </a:cxn>
                <a:cxn ang="0">
                  <a:pos x="T2" y="T3"/>
                </a:cxn>
                <a:cxn ang="0">
                  <a:pos x="T4" y="T5"/>
                </a:cxn>
                <a:cxn ang="0">
                  <a:pos x="T6" y="T7"/>
                </a:cxn>
                <a:cxn ang="0">
                  <a:pos x="T8" y="T9"/>
                </a:cxn>
              </a:cxnLst>
              <a:rect l="0" t="0" r="r" b="b"/>
              <a:pathLst>
                <a:path w="2544" h="1060">
                  <a:moveTo>
                    <a:pt x="0" y="494"/>
                  </a:moveTo>
                  <a:lnTo>
                    <a:pt x="1135" y="0"/>
                  </a:lnTo>
                  <a:lnTo>
                    <a:pt x="2544" y="463"/>
                  </a:lnTo>
                  <a:lnTo>
                    <a:pt x="1412" y="1060"/>
                  </a:lnTo>
                  <a:lnTo>
                    <a:pt x="0" y="494"/>
                  </a:lnTo>
                  <a:close/>
                </a:path>
              </a:pathLst>
            </a:custGeom>
            <a:solidFill>
              <a:schemeClr val="accent4">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3" name="Freeform 13">
              <a:extLst>
                <a:ext uri="{FF2B5EF4-FFF2-40B4-BE49-F238E27FC236}">
                  <a16:creationId xmlns:a16="http://schemas.microsoft.com/office/drawing/2014/main" id="{184C9AE0-F751-315F-C00C-C24A1C16C454}"/>
                </a:ext>
              </a:extLst>
            </p:cNvPr>
            <p:cNvSpPr>
              <a:spLocks/>
            </p:cNvSpPr>
            <p:nvPr/>
          </p:nvSpPr>
          <p:spPr bwMode="auto">
            <a:xfrm>
              <a:off x="3308225" y="3907629"/>
              <a:ext cx="2432816" cy="1878691"/>
            </a:xfrm>
            <a:custGeom>
              <a:avLst/>
              <a:gdLst>
                <a:gd name="T0" fmla="*/ 1138 w 1462"/>
                <a:gd name="T1" fmla="*/ 0 h 1129"/>
                <a:gd name="T2" fmla="*/ 0 w 1462"/>
                <a:gd name="T3" fmla="*/ 493 h 1129"/>
                <a:gd name="T4" fmla="*/ 29 w 1462"/>
                <a:gd name="T5" fmla="*/ 1129 h 1129"/>
                <a:gd name="T6" fmla="*/ 1462 w 1462"/>
                <a:gd name="T7" fmla="*/ 512 h 1129"/>
                <a:gd name="T8" fmla="*/ 1138 w 1462"/>
                <a:gd name="T9" fmla="*/ 0 h 1129"/>
              </a:gdLst>
              <a:ahLst/>
              <a:cxnLst>
                <a:cxn ang="0">
                  <a:pos x="T0" y="T1"/>
                </a:cxn>
                <a:cxn ang="0">
                  <a:pos x="T2" y="T3"/>
                </a:cxn>
                <a:cxn ang="0">
                  <a:pos x="T4" y="T5"/>
                </a:cxn>
                <a:cxn ang="0">
                  <a:pos x="T6" y="T7"/>
                </a:cxn>
                <a:cxn ang="0">
                  <a:pos x="T8" y="T9"/>
                </a:cxn>
              </a:cxnLst>
              <a:rect l="0" t="0" r="r" b="b"/>
              <a:pathLst>
                <a:path w="1462" h="1129">
                  <a:moveTo>
                    <a:pt x="1138" y="0"/>
                  </a:moveTo>
                  <a:lnTo>
                    <a:pt x="0" y="493"/>
                  </a:lnTo>
                  <a:lnTo>
                    <a:pt x="29" y="1129"/>
                  </a:lnTo>
                  <a:lnTo>
                    <a:pt x="1462" y="512"/>
                  </a:lnTo>
                  <a:lnTo>
                    <a:pt x="1138" y="0"/>
                  </a:lnTo>
                  <a:close/>
                </a:path>
              </a:pathLst>
            </a:custGeom>
            <a:solidFill>
              <a:schemeClr val="accent4">
                <a:lumMod val="7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7" name="Freeform 17">
              <a:extLst>
                <a:ext uri="{FF2B5EF4-FFF2-40B4-BE49-F238E27FC236}">
                  <a16:creationId xmlns:a16="http://schemas.microsoft.com/office/drawing/2014/main" id="{B3F34E61-67CE-6A08-A899-57E8C55B8E64}"/>
                </a:ext>
              </a:extLst>
            </p:cNvPr>
            <p:cNvSpPr>
              <a:spLocks/>
            </p:cNvSpPr>
            <p:nvPr/>
          </p:nvSpPr>
          <p:spPr bwMode="auto">
            <a:xfrm>
              <a:off x="412808" y="3959213"/>
              <a:ext cx="2943673" cy="1827107"/>
            </a:xfrm>
            <a:custGeom>
              <a:avLst/>
              <a:gdLst>
                <a:gd name="T0" fmla="*/ 1740 w 1769"/>
                <a:gd name="T1" fmla="*/ 462 h 1098"/>
                <a:gd name="T2" fmla="*/ 1769 w 1769"/>
                <a:gd name="T3" fmla="*/ 1098 h 1098"/>
                <a:gd name="T4" fmla="*/ 0 w 1769"/>
                <a:gd name="T5" fmla="*/ 521 h 1098"/>
                <a:gd name="T6" fmla="*/ 334 w 1769"/>
                <a:gd name="T7" fmla="*/ 0 h 1098"/>
                <a:gd name="T8" fmla="*/ 1740 w 1769"/>
                <a:gd name="T9" fmla="*/ 462 h 1098"/>
              </a:gdLst>
              <a:ahLst/>
              <a:cxnLst>
                <a:cxn ang="0">
                  <a:pos x="T0" y="T1"/>
                </a:cxn>
                <a:cxn ang="0">
                  <a:pos x="T2" y="T3"/>
                </a:cxn>
                <a:cxn ang="0">
                  <a:pos x="T4" y="T5"/>
                </a:cxn>
                <a:cxn ang="0">
                  <a:pos x="T6" y="T7"/>
                </a:cxn>
                <a:cxn ang="0">
                  <a:pos x="T8" y="T9"/>
                </a:cxn>
              </a:cxnLst>
              <a:rect l="0" t="0" r="r" b="b"/>
              <a:pathLst>
                <a:path w="1769" h="1098">
                  <a:moveTo>
                    <a:pt x="1740" y="462"/>
                  </a:moveTo>
                  <a:lnTo>
                    <a:pt x="1769" y="1098"/>
                  </a:lnTo>
                  <a:lnTo>
                    <a:pt x="0" y="521"/>
                  </a:lnTo>
                  <a:lnTo>
                    <a:pt x="334" y="0"/>
                  </a:lnTo>
                  <a:lnTo>
                    <a:pt x="1740" y="462"/>
                  </a:lnTo>
                  <a:close/>
                </a:path>
              </a:pathLst>
            </a:custGeom>
            <a:solidFill>
              <a:schemeClr val="accent4"/>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grpSp>
        <p:nvGrpSpPr>
          <p:cNvPr id="8" name="Group 7">
            <a:extLst>
              <a:ext uri="{FF2B5EF4-FFF2-40B4-BE49-F238E27FC236}">
                <a16:creationId xmlns:a16="http://schemas.microsoft.com/office/drawing/2014/main" id="{C0C15B0B-D361-92CC-9168-9A9E35999513}"/>
              </a:ext>
            </a:extLst>
          </p:cNvPr>
          <p:cNvGrpSpPr/>
          <p:nvPr/>
        </p:nvGrpSpPr>
        <p:grpSpPr>
          <a:xfrm>
            <a:off x="1086742" y="2408337"/>
            <a:ext cx="4000334" cy="2090023"/>
            <a:chOff x="1086742" y="2408337"/>
            <a:chExt cx="4000334" cy="2090023"/>
          </a:xfrm>
        </p:grpSpPr>
        <p:sp>
          <p:nvSpPr>
            <p:cNvPr id="10" name="Freeform 11">
              <a:extLst>
                <a:ext uri="{FF2B5EF4-FFF2-40B4-BE49-F238E27FC236}">
                  <a16:creationId xmlns:a16="http://schemas.microsoft.com/office/drawing/2014/main" id="{177FD445-B4B4-072D-16F4-0A7879B300AD}"/>
                </a:ext>
              </a:extLst>
            </p:cNvPr>
            <p:cNvSpPr>
              <a:spLocks/>
            </p:cNvSpPr>
            <p:nvPr/>
          </p:nvSpPr>
          <p:spPr bwMode="auto">
            <a:xfrm>
              <a:off x="1632543" y="2408337"/>
              <a:ext cx="2920376" cy="1035027"/>
            </a:xfrm>
            <a:custGeom>
              <a:avLst/>
              <a:gdLst>
                <a:gd name="T0" fmla="*/ 0 w 1755"/>
                <a:gd name="T1" fmla="*/ 307 h 622"/>
                <a:gd name="T2" fmla="*/ 804 w 1755"/>
                <a:gd name="T3" fmla="*/ 0 h 622"/>
                <a:gd name="T4" fmla="*/ 1755 w 1755"/>
                <a:gd name="T5" fmla="*/ 284 h 622"/>
                <a:gd name="T6" fmla="*/ 970 w 1755"/>
                <a:gd name="T7" fmla="*/ 622 h 622"/>
                <a:gd name="T8" fmla="*/ 0 w 1755"/>
                <a:gd name="T9" fmla="*/ 307 h 622"/>
              </a:gdLst>
              <a:ahLst/>
              <a:cxnLst>
                <a:cxn ang="0">
                  <a:pos x="T0" y="T1"/>
                </a:cxn>
                <a:cxn ang="0">
                  <a:pos x="T2" y="T3"/>
                </a:cxn>
                <a:cxn ang="0">
                  <a:pos x="T4" y="T5"/>
                </a:cxn>
                <a:cxn ang="0">
                  <a:pos x="T6" y="T7"/>
                </a:cxn>
                <a:cxn ang="0">
                  <a:pos x="T8" y="T9"/>
                </a:cxn>
              </a:cxnLst>
              <a:rect l="0" t="0" r="r" b="b"/>
              <a:pathLst>
                <a:path w="1755" h="622">
                  <a:moveTo>
                    <a:pt x="0" y="307"/>
                  </a:moveTo>
                  <a:lnTo>
                    <a:pt x="804" y="0"/>
                  </a:lnTo>
                  <a:lnTo>
                    <a:pt x="1755" y="284"/>
                  </a:lnTo>
                  <a:lnTo>
                    <a:pt x="970" y="622"/>
                  </a:lnTo>
                  <a:lnTo>
                    <a:pt x="0" y="307"/>
                  </a:lnTo>
                  <a:close/>
                </a:path>
              </a:pathLst>
            </a:custGeom>
            <a:solidFill>
              <a:schemeClr val="accent4">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4" name="Freeform 14">
              <a:extLst>
                <a:ext uri="{FF2B5EF4-FFF2-40B4-BE49-F238E27FC236}">
                  <a16:creationId xmlns:a16="http://schemas.microsoft.com/office/drawing/2014/main" id="{C11C0B16-FB00-6832-3C0F-DFAA491916D2}"/>
                </a:ext>
              </a:extLst>
            </p:cNvPr>
            <p:cNvSpPr>
              <a:spLocks/>
            </p:cNvSpPr>
            <p:nvPr/>
          </p:nvSpPr>
          <p:spPr bwMode="auto">
            <a:xfrm>
              <a:off x="3246656" y="2880921"/>
              <a:ext cx="1840420" cy="1617439"/>
            </a:xfrm>
            <a:custGeom>
              <a:avLst/>
              <a:gdLst>
                <a:gd name="T0" fmla="*/ 785 w 1106"/>
                <a:gd name="T1" fmla="*/ 0 h 972"/>
                <a:gd name="T2" fmla="*/ 0 w 1106"/>
                <a:gd name="T3" fmla="*/ 338 h 972"/>
                <a:gd name="T4" fmla="*/ 30 w 1106"/>
                <a:gd name="T5" fmla="*/ 972 h 972"/>
                <a:gd name="T6" fmla="*/ 1106 w 1106"/>
                <a:gd name="T7" fmla="*/ 509 h 972"/>
                <a:gd name="T8" fmla="*/ 785 w 1106"/>
                <a:gd name="T9" fmla="*/ 0 h 972"/>
              </a:gdLst>
              <a:ahLst/>
              <a:cxnLst>
                <a:cxn ang="0">
                  <a:pos x="T0" y="T1"/>
                </a:cxn>
                <a:cxn ang="0">
                  <a:pos x="T2" y="T3"/>
                </a:cxn>
                <a:cxn ang="0">
                  <a:pos x="T4" y="T5"/>
                </a:cxn>
                <a:cxn ang="0">
                  <a:pos x="T6" y="T7"/>
                </a:cxn>
                <a:cxn ang="0">
                  <a:pos x="T8" y="T9"/>
                </a:cxn>
              </a:cxnLst>
              <a:rect l="0" t="0" r="r" b="b"/>
              <a:pathLst>
                <a:path w="1106" h="972">
                  <a:moveTo>
                    <a:pt x="785" y="0"/>
                  </a:moveTo>
                  <a:lnTo>
                    <a:pt x="0" y="338"/>
                  </a:lnTo>
                  <a:lnTo>
                    <a:pt x="30" y="972"/>
                  </a:lnTo>
                  <a:lnTo>
                    <a:pt x="1106" y="509"/>
                  </a:lnTo>
                  <a:lnTo>
                    <a:pt x="785" y="0"/>
                  </a:lnTo>
                  <a:close/>
                </a:path>
              </a:pathLst>
            </a:custGeom>
            <a:solidFill>
              <a:schemeClr val="accent4">
                <a:lumMod val="7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dirty="0">
                <a:ln>
                  <a:noFill/>
                </a:ln>
                <a:solidFill>
                  <a:srgbClr val="000000"/>
                </a:solidFill>
                <a:effectLst/>
                <a:uLnTx/>
                <a:uFillTx/>
                <a:latin typeface="Raleway" panose="020B0503030101060003" pitchFamily="34" charset="0"/>
                <a:cs typeface="Arial"/>
                <a:sym typeface="Arial"/>
              </a:endParaRPr>
            </a:p>
          </p:txBody>
        </p:sp>
        <p:sp>
          <p:nvSpPr>
            <p:cNvPr id="18" name="Freeform 18">
              <a:extLst>
                <a:ext uri="{FF2B5EF4-FFF2-40B4-BE49-F238E27FC236}">
                  <a16:creationId xmlns:a16="http://schemas.microsoft.com/office/drawing/2014/main" id="{B11A3EC9-FD26-BCB5-EF51-C541C17C5052}"/>
                </a:ext>
              </a:extLst>
            </p:cNvPr>
            <p:cNvSpPr>
              <a:spLocks/>
            </p:cNvSpPr>
            <p:nvPr/>
          </p:nvSpPr>
          <p:spPr bwMode="auto">
            <a:xfrm>
              <a:off x="1086742" y="2919194"/>
              <a:ext cx="2209835" cy="1579165"/>
            </a:xfrm>
            <a:custGeom>
              <a:avLst/>
              <a:gdLst>
                <a:gd name="T0" fmla="*/ 1328 w 1328"/>
                <a:gd name="T1" fmla="*/ 949 h 949"/>
                <a:gd name="T2" fmla="*/ 1298 w 1328"/>
                <a:gd name="T3" fmla="*/ 315 h 949"/>
                <a:gd name="T4" fmla="*/ 328 w 1328"/>
                <a:gd name="T5" fmla="*/ 0 h 949"/>
                <a:gd name="T6" fmla="*/ 0 w 1328"/>
                <a:gd name="T7" fmla="*/ 516 h 949"/>
                <a:gd name="T8" fmla="*/ 1328 w 1328"/>
                <a:gd name="T9" fmla="*/ 949 h 949"/>
              </a:gdLst>
              <a:ahLst/>
              <a:cxnLst>
                <a:cxn ang="0">
                  <a:pos x="T0" y="T1"/>
                </a:cxn>
                <a:cxn ang="0">
                  <a:pos x="T2" y="T3"/>
                </a:cxn>
                <a:cxn ang="0">
                  <a:pos x="T4" y="T5"/>
                </a:cxn>
                <a:cxn ang="0">
                  <a:pos x="T6" y="T7"/>
                </a:cxn>
                <a:cxn ang="0">
                  <a:pos x="T8" y="T9"/>
                </a:cxn>
              </a:cxnLst>
              <a:rect l="0" t="0" r="r" b="b"/>
              <a:pathLst>
                <a:path w="1328" h="949">
                  <a:moveTo>
                    <a:pt x="1328" y="949"/>
                  </a:moveTo>
                  <a:lnTo>
                    <a:pt x="1298" y="315"/>
                  </a:lnTo>
                  <a:lnTo>
                    <a:pt x="328" y="0"/>
                  </a:lnTo>
                  <a:lnTo>
                    <a:pt x="0" y="516"/>
                  </a:lnTo>
                  <a:lnTo>
                    <a:pt x="1328" y="949"/>
                  </a:lnTo>
                  <a:close/>
                </a:path>
              </a:pathLst>
            </a:custGeom>
            <a:solidFill>
              <a:schemeClr val="accent4"/>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grpSp>
        <p:nvGrpSpPr>
          <p:cNvPr id="11" name="Group 10">
            <a:extLst>
              <a:ext uri="{FF2B5EF4-FFF2-40B4-BE49-F238E27FC236}">
                <a16:creationId xmlns:a16="http://schemas.microsoft.com/office/drawing/2014/main" id="{EA32A064-95F3-DB05-CB65-3F4762945B02}"/>
              </a:ext>
            </a:extLst>
          </p:cNvPr>
          <p:cNvGrpSpPr/>
          <p:nvPr/>
        </p:nvGrpSpPr>
        <p:grpSpPr>
          <a:xfrm>
            <a:off x="1759011" y="1576320"/>
            <a:ext cx="2667443" cy="1630753"/>
            <a:chOff x="1759011" y="1576320"/>
            <a:chExt cx="2667443" cy="1630753"/>
          </a:xfrm>
        </p:grpSpPr>
        <p:sp>
          <p:nvSpPr>
            <p:cNvPr id="12" name="Freeform 12">
              <a:extLst>
                <a:ext uri="{FF2B5EF4-FFF2-40B4-BE49-F238E27FC236}">
                  <a16:creationId xmlns:a16="http://schemas.microsoft.com/office/drawing/2014/main" id="{B7AB9E57-8FEF-A63C-A4B5-EB2CD1873C01}"/>
                </a:ext>
              </a:extLst>
            </p:cNvPr>
            <p:cNvSpPr>
              <a:spLocks/>
            </p:cNvSpPr>
            <p:nvPr/>
          </p:nvSpPr>
          <p:spPr bwMode="auto">
            <a:xfrm>
              <a:off x="2313134" y="1576320"/>
              <a:ext cx="1577503" cy="682253"/>
            </a:xfrm>
            <a:custGeom>
              <a:avLst/>
              <a:gdLst>
                <a:gd name="T0" fmla="*/ 0 w 948"/>
                <a:gd name="T1" fmla="*/ 166 h 410"/>
                <a:gd name="T2" fmla="*/ 412 w 948"/>
                <a:gd name="T3" fmla="*/ 0 h 410"/>
                <a:gd name="T4" fmla="*/ 948 w 948"/>
                <a:gd name="T5" fmla="*/ 157 h 410"/>
                <a:gd name="T6" fmla="*/ 530 w 948"/>
                <a:gd name="T7" fmla="*/ 410 h 410"/>
                <a:gd name="T8" fmla="*/ 0 w 948"/>
                <a:gd name="T9" fmla="*/ 166 h 410"/>
              </a:gdLst>
              <a:ahLst/>
              <a:cxnLst>
                <a:cxn ang="0">
                  <a:pos x="T0" y="T1"/>
                </a:cxn>
                <a:cxn ang="0">
                  <a:pos x="T2" y="T3"/>
                </a:cxn>
                <a:cxn ang="0">
                  <a:pos x="T4" y="T5"/>
                </a:cxn>
                <a:cxn ang="0">
                  <a:pos x="T6" y="T7"/>
                </a:cxn>
                <a:cxn ang="0">
                  <a:pos x="T8" y="T9"/>
                </a:cxn>
              </a:cxnLst>
              <a:rect l="0" t="0" r="r" b="b"/>
              <a:pathLst>
                <a:path w="948" h="410">
                  <a:moveTo>
                    <a:pt x="0" y="166"/>
                  </a:moveTo>
                  <a:lnTo>
                    <a:pt x="412" y="0"/>
                  </a:lnTo>
                  <a:lnTo>
                    <a:pt x="948" y="157"/>
                  </a:lnTo>
                  <a:lnTo>
                    <a:pt x="530" y="410"/>
                  </a:lnTo>
                  <a:lnTo>
                    <a:pt x="0" y="166"/>
                  </a:lnTo>
                  <a:close/>
                </a:path>
              </a:pathLst>
            </a:custGeom>
            <a:solidFill>
              <a:schemeClr val="accent4">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5" name="Freeform 15">
              <a:extLst>
                <a:ext uri="{FF2B5EF4-FFF2-40B4-BE49-F238E27FC236}">
                  <a16:creationId xmlns:a16="http://schemas.microsoft.com/office/drawing/2014/main" id="{3E71BCB3-F501-7585-510A-016C75B8D30B}"/>
                </a:ext>
              </a:extLst>
            </p:cNvPr>
            <p:cNvSpPr>
              <a:spLocks/>
            </p:cNvSpPr>
            <p:nvPr/>
          </p:nvSpPr>
          <p:spPr bwMode="auto">
            <a:xfrm>
              <a:off x="3186750" y="1837573"/>
              <a:ext cx="1239704" cy="1369498"/>
            </a:xfrm>
            <a:custGeom>
              <a:avLst/>
              <a:gdLst>
                <a:gd name="T0" fmla="*/ 423 w 745"/>
                <a:gd name="T1" fmla="*/ 0 h 823"/>
                <a:gd name="T2" fmla="*/ 0 w 745"/>
                <a:gd name="T3" fmla="*/ 182 h 823"/>
                <a:gd name="T4" fmla="*/ 29 w 745"/>
                <a:gd name="T5" fmla="*/ 823 h 823"/>
                <a:gd name="T6" fmla="*/ 745 w 745"/>
                <a:gd name="T7" fmla="*/ 516 h 823"/>
                <a:gd name="T8" fmla="*/ 423 w 745"/>
                <a:gd name="T9" fmla="*/ 0 h 823"/>
              </a:gdLst>
              <a:ahLst/>
              <a:cxnLst>
                <a:cxn ang="0">
                  <a:pos x="T0" y="T1"/>
                </a:cxn>
                <a:cxn ang="0">
                  <a:pos x="T2" y="T3"/>
                </a:cxn>
                <a:cxn ang="0">
                  <a:pos x="T4" y="T5"/>
                </a:cxn>
                <a:cxn ang="0">
                  <a:pos x="T6" y="T7"/>
                </a:cxn>
                <a:cxn ang="0">
                  <a:pos x="T8" y="T9"/>
                </a:cxn>
              </a:cxnLst>
              <a:rect l="0" t="0" r="r" b="b"/>
              <a:pathLst>
                <a:path w="745" h="823">
                  <a:moveTo>
                    <a:pt x="423" y="0"/>
                  </a:moveTo>
                  <a:lnTo>
                    <a:pt x="0" y="182"/>
                  </a:lnTo>
                  <a:lnTo>
                    <a:pt x="29" y="823"/>
                  </a:lnTo>
                  <a:lnTo>
                    <a:pt x="745" y="516"/>
                  </a:lnTo>
                  <a:lnTo>
                    <a:pt x="423" y="0"/>
                  </a:lnTo>
                  <a:close/>
                </a:path>
              </a:pathLst>
            </a:custGeom>
            <a:solidFill>
              <a:schemeClr val="accent4">
                <a:lumMod val="7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19" name="Freeform 19">
              <a:extLst>
                <a:ext uri="{FF2B5EF4-FFF2-40B4-BE49-F238E27FC236}">
                  <a16:creationId xmlns:a16="http://schemas.microsoft.com/office/drawing/2014/main" id="{DCAAA69A-63F8-742A-3EC9-845BBFFFD507}"/>
                </a:ext>
              </a:extLst>
            </p:cNvPr>
            <p:cNvSpPr>
              <a:spLocks/>
            </p:cNvSpPr>
            <p:nvPr/>
          </p:nvSpPr>
          <p:spPr bwMode="auto">
            <a:xfrm>
              <a:off x="1759011" y="1852551"/>
              <a:ext cx="1475997" cy="1354522"/>
            </a:xfrm>
            <a:custGeom>
              <a:avLst/>
              <a:gdLst>
                <a:gd name="T0" fmla="*/ 887 w 887"/>
                <a:gd name="T1" fmla="*/ 814 h 814"/>
                <a:gd name="T2" fmla="*/ 861 w 887"/>
                <a:gd name="T3" fmla="*/ 173 h 814"/>
                <a:gd name="T4" fmla="*/ 333 w 887"/>
                <a:gd name="T5" fmla="*/ 0 h 814"/>
                <a:gd name="T6" fmla="*/ 0 w 887"/>
                <a:gd name="T7" fmla="*/ 523 h 814"/>
                <a:gd name="T8" fmla="*/ 887 w 887"/>
                <a:gd name="T9" fmla="*/ 814 h 814"/>
              </a:gdLst>
              <a:ahLst/>
              <a:cxnLst>
                <a:cxn ang="0">
                  <a:pos x="T0" y="T1"/>
                </a:cxn>
                <a:cxn ang="0">
                  <a:pos x="T2" y="T3"/>
                </a:cxn>
                <a:cxn ang="0">
                  <a:pos x="T4" y="T5"/>
                </a:cxn>
                <a:cxn ang="0">
                  <a:pos x="T6" y="T7"/>
                </a:cxn>
                <a:cxn ang="0">
                  <a:pos x="T8" y="T9"/>
                </a:cxn>
              </a:cxnLst>
              <a:rect l="0" t="0" r="r" b="b"/>
              <a:pathLst>
                <a:path w="887" h="814">
                  <a:moveTo>
                    <a:pt x="887" y="814"/>
                  </a:moveTo>
                  <a:lnTo>
                    <a:pt x="861" y="173"/>
                  </a:lnTo>
                  <a:lnTo>
                    <a:pt x="333" y="0"/>
                  </a:lnTo>
                  <a:lnTo>
                    <a:pt x="0" y="523"/>
                  </a:lnTo>
                  <a:lnTo>
                    <a:pt x="887" y="814"/>
                  </a:lnTo>
                  <a:close/>
                </a:path>
              </a:pathLst>
            </a:custGeom>
            <a:solidFill>
              <a:schemeClr val="accent4"/>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grpSp>
        <p:nvGrpSpPr>
          <p:cNvPr id="21" name="Group 20">
            <a:extLst>
              <a:ext uri="{FF2B5EF4-FFF2-40B4-BE49-F238E27FC236}">
                <a16:creationId xmlns:a16="http://schemas.microsoft.com/office/drawing/2014/main" id="{D3CDC3C9-CEB8-A547-3839-6008CA304A31}"/>
              </a:ext>
            </a:extLst>
          </p:cNvPr>
          <p:cNvGrpSpPr/>
          <p:nvPr/>
        </p:nvGrpSpPr>
        <p:grpSpPr>
          <a:xfrm>
            <a:off x="2439599" y="604527"/>
            <a:ext cx="1329563" cy="1296280"/>
            <a:chOff x="2439599" y="604527"/>
            <a:chExt cx="1329563" cy="1296280"/>
          </a:xfrm>
        </p:grpSpPr>
        <p:sp>
          <p:nvSpPr>
            <p:cNvPr id="16" name="Freeform 16">
              <a:extLst>
                <a:ext uri="{FF2B5EF4-FFF2-40B4-BE49-F238E27FC236}">
                  <a16:creationId xmlns:a16="http://schemas.microsoft.com/office/drawing/2014/main" id="{A395399D-452A-D0BA-53D4-BF062E168853}"/>
                </a:ext>
              </a:extLst>
            </p:cNvPr>
            <p:cNvSpPr>
              <a:spLocks/>
            </p:cNvSpPr>
            <p:nvPr/>
          </p:nvSpPr>
          <p:spPr bwMode="auto">
            <a:xfrm>
              <a:off x="3111869" y="604527"/>
              <a:ext cx="657293" cy="1296280"/>
            </a:xfrm>
            <a:custGeom>
              <a:avLst/>
              <a:gdLst>
                <a:gd name="T0" fmla="*/ 0 w 395"/>
                <a:gd name="T1" fmla="*/ 0 h 779"/>
                <a:gd name="T2" fmla="*/ 38 w 395"/>
                <a:gd name="T3" fmla="*/ 779 h 779"/>
                <a:gd name="T4" fmla="*/ 395 w 395"/>
                <a:gd name="T5" fmla="*/ 625 h 779"/>
                <a:gd name="T6" fmla="*/ 0 w 395"/>
                <a:gd name="T7" fmla="*/ 0 h 779"/>
              </a:gdLst>
              <a:ahLst/>
              <a:cxnLst>
                <a:cxn ang="0">
                  <a:pos x="T0" y="T1"/>
                </a:cxn>
                <a:cxn ang="0">
                  <a:pos x="T2" y="T3"/>
                </a:cxn>
                <a:cxn ang="0">
                  <a:pos x="T4" y="T5"/>
                </a:cxn>
                <a:cxn ang="0">
                  <a:pos x="T6" y="T7"/>
                </a:cxn>
              </a:cxnLst>
              <a:rect l="0" t="0" r="r" b="b"/>
              <a:pathLst>
                <a:path w="395" h="779">
                  <a:moveTo>
                    <a:pt x="0" y="0"/>
                  </a:moveTo>
                  <a:lnTo>
                    <a:pt x="38" y="779"/>
                  </a:lnTo>
                  <a:lnTo>
                    <a:pt x="395" y="625"/>
                  </a:lnTo>
                  <a:lnTo>
                    <a:pt x="0" y="0"/>
                  </a:lnTo>
                  <a:close/>
                </a:path>
              </a:pathLst>
            </a:custGeom>
            <a:gradFill>
              <a:gsLst>
                <a:gs pos="0">
                  <a:schemeClr val="accent4">
                    <a:lumMod val="75000"/>
                  </a:schemeClr>
                </a:gs>
                <a:gs pos="100000">
                  <a:schemeClr val="accent4">
                    <a:lumMod val="50000"/>
                  </a:schemeClr>
                </a:gs>
              </a:gsLst>
              <a:lin ang="0" scaled="0"/>
            </a:gra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sp>
          <p:nvSpPr>
            <p:cNvPr id="20" name="Freeform 20">
              <a:extLst>
                <a:ext uri="{FF2B5EF4-FFF2-40B4-BE49-F238E27FC236}">
                  <a16:creationId xmlns:a16="http://schemas.microsoft.com/office/drawing/2014/main" id="{1483D4B6-B037-8B40-0E11-9BC92DC1275B}"/>
                </a:ext>
              </a:extLst>
            </p:cNvPr>
            <p:cNvSpPr>
              <a:spLocks/>
            </p:cNvSpPr>
            <p:nvPr/>
          </p:nvSpPr>
          <p:spPr bwMode="auto">
            <a:xfrm>
              <a:off x="2439599" y="604527"/>
              <a:ext cx="735503" cy="1296280"/>
            </a:xfrm>
            <a:custGeom>
              <a:avLst/>
              <a:gdLst>
                <a:gd name="T0" fmla="*/ 442 w 442"/>
                <a:gd name="T1" fmla="*/ 779 h 779"/>
                <a:gd name="T2" fmla="*/ 0 w 442"/>
                <a:gd name="T3" fmla="*/ 634 h 779"/>
                <a:gd name="T4" fmla="*/ 404 w 442"/>
                <a:gd name="T5" fmla="*/ 0 h 779"/>
                <a:gd name="T6" fmla="*/ 442 w 442"/>
                <a:gd name="T7" fmla="*/ 779 h 779"/>
              </a:gdLst>
              <a:ahLst/>
              <a:cxnLst>
                <a:cxn ang="0">
                  <a:pos x="T0" y="T1"/>
                </a:cxn>
                <a:cxn ang="0">
                  <a:pos x="T2" y="T3"/>
                </a:cxn>
                <a:cxn ang="0">
                  <a:pos x="T4" y="T5"/>
                </a:cxn>
                <a:cxn ang="0">
                  <a:pos x="T6" y="T7"/>
                </a:cxn>
              </a:cxnLst>
              <a:rect l="0" t="0" r="r" b="b"/>
              <a:pathLst>
                <a:path w="442" h="779">
                  <a:moveTo>
                    <a:pt x="442" y="779"/>
                  </a:moveTo>
                  <a:lnTo>
                    <a:pt x="0" y="634"/>
                  </a:lnTo>
                  <a:lnTo>
                    <a:pt x="404" y="0"/>
                  </a:lnTo>
                  <a:lnTo>
                    <a:pt x="442" y="779"/>
                  </a:lnTo>
                  <a:close/>
                </a:path>
              </a:pathLst>
            </a:custGeom>
            <a:solidFill>
              <a:schemeClr val="accent4"/>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Raleway" panose="020B0503030101060003" pitchFamily="34" charset="0"/>
                <a:cs typeface="Arial"/>
                <a:sym typeface="Arial"/>
              </a:endParaRPr>
            </a:p>
          </p:txBody>
        </p:sp>
      </p:grpSp>
      <p:sp>
        <p:nvSpPr>
          <p:cNvPr id="26" name="TextBox 25">
            <a:extLst>
              <a:ext uri="{FF2B5EF4-FFF2-40B4-BE49-F238E27FC236}">
                <a16:creationId xmlns:a16="http://schemas.microsoft.com/office/drawing/2014/main" id="{E7700163-8320-38CB-0BEC-7491CB34863D}"/>
              </a:ext>
            </a:extLst>
          </p:cNvPr>
          <p:cNvSpPr txBox="1"/>
          <p:nvPr/>
        </p:nvSpPr>
        <p:spPr>
          <a:xfrm>
            <a:off x="6083442" y="1375908"/>
            <a:ext cx="4942990" cy="461665"/>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400" b="1" i="0" u="none" strike="noStrike" kern="0" cap="none" spc="0" normalizeH="0" baseline="0" noProof="0" dirty="0">
                <a:ln>
                  <a:noFill/>
                </a:ln>
                <a:solidFill>
                  <a:srgbClr val="FFC000"/>
                </a:solidFill>
                <a:effectLst/>
                <a:uLnTx/>
                <a:uFillTx/>
                <a:latin typeface="+mj-lt"/>
                <a:cs typeface="Arial"/>
                <a:sym typeface="Arial"/>
              </a:rPr>
              <a:t>Philanthropic responsibilities</a:t>
            </a:r>
          </a:p>
        </p:txBody>
      </p:sp>
      <p:sp>
        <p:nvSpPr>
          <p:cNvPr id="27" name="TextBox 26">
            <a:extLst>
              <a:ext uri="{FF2B5EF4-FFF2-40B4-BE49-F238E27FC236}">
                <a16:creationId xmlns:a16="http://schemas.microsoft.com/office/drawing/2014/main" id="{14EE7798-8C07-EF16-E92E-CB54CB9C14E6}"/>
              </a:ext>
            </a:extLst>
          </p:cNvPr>
          <p:cNvSpPr txBox="1"/>
          <p:nvPr/>
        </p:nvSpPr>
        <p:spPr>
          <a:xfrm>
            <a:off x="6078837" y="2184587"/>
            <a:ext cx="5382366" cy="2961580"/>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800" b="0" i="0" u="none" strike="noStrike" kern="0" cap="none" spc="0" normalizeH="0" baseline="0" noProof="0" dirty="0">
                <a:ln>
                  <a:noFill/>
                </a:ln>
                <a:solidFill>
                  <a:srgbClr val="FFFFFF"/>
                </a:solidFill>
                <a:effectLst/>
                <a:uLnTx/>
                <a:uFillTx/>
                <a:latin typeface="Poppins"/>
                <a:cs typeface="Arial"/>
                <a:sym typeface="Arial"/>
              </a:rPr>
              <a:t>At the top, there's philanthropic responsibility. This is about </a:t>
            </a:r>
            <a:r>
              <a:rPr kumimoji="0" lang="en-US" sz="1800" b="1" i="0" u="none" strike="noStrike" kern="0" cap="none" spc="0" normalizeH="0" baseline="0" noProof="0" dirty="0">
                <a:ln>
                  <a:noFill/>
                </a:ln>
                <a:solidFill>
                  <a:srgbClr val="FFC000"/>
                </a:solidFill>
                <a:effectLst/>
                <a:uLnTx/>
                <a:uFillTx/>
                <a:latin typeface="Poppins"/>
                <a:cs typeface="Arial"/>
                <a:sym typeface="Arial"/>
              </a:rPr>
              <a:t>giving back to society </a:t>
            </a:r>
            <a:r>
              <a:rPr kumimoji="0" lang="en-US" sz="1800" b="0" i="0" u="none" strike="noStrike" kern="0" cap="none" spc="0" normalizeH="0" baseline="0" noProof="0" dirty="0">
                <a:ln>
                  <a:noFill/>
                </a:ln>
                <a:solidFill>
                  <a:srgbClr val="FFFFFF"/>
                </a:solidFill>
                <a:effectLst/>
                <a:uLnTx/>
                <a:uFillTx/>
                <a:latin typeface="Poppins"/>
                <a:cs typeface="Arial"/>
                <a:sym typeface="Arial"/>
              </a:rPr>
              <a:t>through charitable activities, donations, and community engagement. Philanthropy reflects the expectation that businesses should contribute positively to society and improve quality of life for the community.</a:t>
            </a:r>
            <a:endParaRPr kumimoji="0" lang="en-ZA" sz="1800" b="0" i="0" u="none" strike="noStrike" kern="0" cap="none" spc="0" normalizeH="0" baseline="0" noProof="0" dirty="0">
              <a:ln>
                <a:noFill/>
              </a:ln>
              <a:solidFill>
                <a:srgbClr val="FFFFFF"/>
              </a:solidFill>
              <a:effectLst/>
              <a:uLnTx/>
              <a:uFillTx/>
              <a:latin typeface="Poppins"/>
              <a:cs typeface="Arial"/>
              <a:sym typeface="Arial"/>
            </a:endParaRPr>
          </a:p>
        </p:txBody>
      </p:sp>
      <p:pic>
        <p:nvPicPr>
          <p:cNvPr id="29" name="Graphic 28">
            <a:extLst>
              <a:ext uri="{FF2B5EF4-FFF2-40B4-BE49-F238E27FC236}">
                <a16:creationId xmlns:a16="http://schemas.microsoft.com/office/drawing/2014/main" id="{838E4930-F3BB-7D13-321D-2BF746FDE72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20365872">
            <a:off x="3238425" y="1380329"/>
            <a:ext cx="349048" cy="310448"/>
          </a:xfrm>
          <a:prstGeom prst="rect">
            <a:avLst/>
          </a:prstGeom>
        </p:spPr>
      </p:pic>
      <p:pic>
        <p:nvPicPr>
          <p:cNvPr id="30" name="Graphic 29">
            <a:extLst>
              <a:ext uri="{FF2B5EF4-FFF2-40B4-BE49-F238E27FC236}">
                <a16:creationId xmlns:a16="http://schemas.microsoft.com/office/drawing/2014/main" id="{74AC9AD5-9B7C-B410-42EB-923E9603870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20227338">
            <a:off x="3366247" y="2151572"/>
            <a:ext cx="693224" cy="663981"/>
          </a:xfrm>
          <a:prstGeom prst="rect">
            <a:avLst/>
          </a:prstGeom>
        </p:spPr>
      </p:pic>
      <p:pic>
        <p:nvPicPr>
          <p:cNvPr id="31" name="Graphic 30">
            <a:extLst>
              <a:ext uri="{FF2B5EF4-FFF2-40B4-BE49-F238E27FC236}">
                <a16:creationId xmlns:a16="http://schemas.microsoft.com/office/drawing/2014/main" id="{E8C1FF4E-D8D7-E727-9F25-90F329E2FDE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rot="20222145">
            <a:off x="4069955" y="4439197"/>
            <a:ext cx="720933" cy="717399"/>
          </a:xfrm>
          <a:prstGeom prst="rect">
            <a:avLst/>
          </a:prstGeom>
        </p:spPr>
      </p:pic>
      <p:pic>
        <p:nvPicPr>
          <p:cNvPr id="32" name="Graphic 31">
            <a:extLst>
              <a:ext uri="{FF2B5EF4-FFF2-40B4-BE49-F238E27FC236}">
                <a16:creationId xmlns:a16="http://schemas.microsoft.com/office/drawing/2014/main" id="{E1F9C8DA-174C-3A4C-A592-F3646416492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rot="20195335">
            <a:off x="3769162" y="3271394"/>
            <a:ext cx="624195" cy="717400"/>
          </a:xfrm>
          <a:prstGeom prst="rect">
            <a:avLst/>
          </a:prstGeom>
        </p:spPr>
      </p:pic>
      <p:sp>
        <p:nvSpPr>
          <p:cNvPr id="25" name="TextBox 24">
            <a:extLst>
              <a:ext uri="{FF2B5EF4-FFF2-40B4-BE49-F238E27FC236}">
                <a16:creationId xmlns:a16="http://schemas.microsoft.com/office/drawing/2014/main" id="{A8096ED5-8A31-CF23-682A-D2C9B639141F}"/>
              </a:ext>
            </a:extLst>
          </p:cNvPr>
          <p:cNvSpPr txBox="1"/>
          <p:nvPr/>
        </p:nvSpPr>
        <p:spPr>
          <a:xfrm rot="1084969">
            <a:off x="1703263" y="2297547"/>
            <a:ext cx="1747476" cy="430887"/>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Arial"/>
                <a:sym typeface="Arial"/>
              </a:rPr>
              <a:t>Ethical responsibilities</a:t>
            </a:r>
          </a:p>
        </p:txBody>
      </p:sp>
      <p:sp>
        <p:nvSpPr>
          <p:cNvPr id="35" name="TextBox 34">
            <a:extLst>
              <a:ext uri="{FF2B5EF4-FFF2-40B4-BE49-F238E27FC236}">
                <a16:creationId xmlns:a16="http://schemas.microsoft.com/office/drawing/2014/main" id="{325F46A4-D1B8-F1F7-787B-50F6FDE129D5}"/>
              </a:ext>
            </a:extLst>
          </p:cNvPr>
          <p:cNvSpPr txBox="1"/>
          <p:nvPr/>
        </p:nvSpPr>
        <p:spPr>
          <a:xfrm rot="1084969">
            <a:off x="1189285" y="797072"/>
            <a:ext cx="1747476" cy="430887"/>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1" i="0" u="none" strike="noStrike" kern="0" cap="none" spc="0" normalizeH="0" baseline="0" noProof="0" dirty="0">
                <a:ln>
                  <a:noFill/>
                </a:ln>
                <a:solidFill>
                  <a:srgbClr val="FFFFFF"/>
                </a:solidFill>
                <a:effectLst/>
                <a:uLnTx/>
                <a:uFillTx/>
                <a:latin typeface="Poppins"/>
                <a:cs typeface="Arial"/>
                <a:sym typeface="Arial"/>
              </a:rPr>
              <a:t>Philanthropic responsibilities</a:t>
            </a:r>
          </a:p>
        </p:txBody>
      </p:sp>
      <p:sp>
        <p:nvSpPr>
          <p:cNvPr id="38" name="TextBox 37">
            <a:extLst>
              <a:ext uri="{FF2B5EF4-FFF2-40B4-BE49-F238E27FC236}">
                <a16:creationId xmlns:a16="http://schemas.microsoft.com/office/drawing/2014/main" id="{1BA7A91B-D66D-BF4E-D63C-DD6B3A880230}"/>
              </a:ext>
            </a:extLst>
          </p:cNvPr>
          <p:cNvSpPr txBox="1"/>
          <p:nvPr/>
        </p:nvSpPr>
        <p:spPr>
          <a:xfrm rot="1084969">
            <a:off x="875737" y="4647106"/>
            <a:ext cx="2224272" cy="261610"/>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Arial"/>
                <a:sym typeface="Arial"/>
              </a:rPr>
              <a:t>Economic responsibilities</a:t>
            </a:r>
          </a:p>
        </p:txBody>
      </p:sp>
      <p:sp>
        <p:nvSpPr>
          <p:cNvPr id="39" name="TextBox 38">
            <a:extLst>
              <a:ext uri="{FF2B5EF4-FFF2-40B4-BE49-F238E27FC236}">
                <a16:creationId xmlns:a16="http://schemas.microsoft.com/office/drawing/2014/main" id="{EAAFA77D-0421-76D0-7157-C7202345CCAD}"/>
              </a:ext>
            </a:extLst>
          </p:cNvPr>
          <p:cNvSpPr txBox="1"/>
          <p:nvPr/>
        </p:nvSpPr>
        <p:spPr>
          <a:xfrm rot="1084969">
            <a:off x="1358178" y="3513907"/>
            <a:ext cx="1877779" cy="261610"/>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1" i="0" u="none" strike="noStrike" kern="0" cap="none" spc="0" normalizeH="0" baseline="0" noProof="0" dirty="0">
                <a:ln>
                  <a:noFill/>
                </a:ln>
                <a:solidFill>
                  <a:srgbClr val="000000"/>
                </a:solidFill>
                <a:effectLst/>
                <a:uLnTx/>
                <a:uFillTx/>
                <a:latin typeface="Poppins"/>
                <a:cs typeface="Arial"/>
                <a:sym typeface="Arial"/>
              </a:rPr>
              <a:t>Legal responsibilities</a:t>
            </a:r>
          </a:p>
        </p:txBody>
      </p:sp>
    </p:spTree>
    <p:extLst>
      <p:ext uri="{BB962C8B-B14F-4D97-AF65-F5344CB8AC3E}">
        <p14:creationId xmlns:p14="http://schemas.microsoft.com/office/powerpoint/2010/main" val="8915102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animEffect transition="in" filter="wipe(down)">
                                      <p:cBhvr>
                                        <p:cTn id="7" dur="500"/>
                                        <p:tgtEl>
                                          <p:spTgt spid="2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7">
                                            <p:txEl>
                                              <p:pRg st="0" end="0"/>
                                            </p:txEl>
                                          </p:spTgt>
                                        </p:tgtEl>
                                        <p:attrNameLst>
                                          <p:attrName>style.visibility</p:attrName>
                                        </p:attrNameLst>
                                      </p:cBhvr>
                                      <p:to>
                                        <p:strVal val="visible"/>
                                      </p:to>
                                    </p:set>
                                    <p:animEffect transition="in" filter="wipe(down)">
                                      <p:cBhvr>
                                        <p:cTn id="12" dur="500"/>
                                        <p:tgtEl>
                                          <p:spTgt spid="2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93F60-8D7D-9A9F-B79C-48916477EC2E}"/>
            </a:ext>
          </a:extLst>
        </p:cNvPr>
        <p:cNvGrpSpPr/>
        <p:nvPr/>
      </p:nvGrpSpPr>
      <p:grpSpPr>
        <a:xfrm>
          <a:off x="0" y="0"/>
          <a:ext cx="0" cy="0"/>
          <a:chOff x="0" y="0"/>
          <a:chExt cx="0" cy="0"/>
        </a:xfrm>
      </p:grpSpPr>
      <p:grpSp>
        <p:nvGrpSpPr>
          <p:cNvPr id="3" name="Group 2">
            <a:extLst>
              <a:ext uri="{FF2B5EF4-FFF2-40B4-BE49-F238E27FC236}">
                <a16:creationId xmlns:a16="http://schemas.microsoft.com/office/drawing/2014/main" id="{630FD3B2-5A69-771B-B37E-DA7EC35ED0BA}"/>
              </a:ext>
            </a:extLst>
          </p:cNvPr>
          <p:cNvGrpSpPr/>
          <p:nvPr/>
        </p:nvGrpSpPr>
        <p:grpSpPr>
          <a:xfrm>
            <a:off x="-27028" y="6203556"/>
            <a:ext cx="12220940" cy="654444"/>
            <a:chOff x="-27028" y="6203556"/>
            <a:chExt cx="12220940" cy="654444"/>
          </a:xfrm>
        </p:grpSpPr>
        <p:sp>
          <p:nvSpPr>
            <p:cNvPr id="4" name="Rectangle 3">
              <a:extLst>
                <a:ext uri="{FF2B5EF4-FFF2-40B4-BE49-F238E27FC236}">
                  <a16:creationId xmlns:a16="http://schemas.microsoft.com/office/drawing/2014/main" id="{89E8E7D2-A583-887F-241C-E4358D13A232}"/>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
                <a:sym typeface="Arial"/>
              </a:endParaRPr>
            </a:p>
          </p:txBody>
        </p:sp>
        <p:grpSp>
          <p:nvGrpSpPr>
            <p:cNvPr id="5" name="Group 4">
              <a:extLst>
                <a:ext uri="{FF2B5EF4-FFF2-40B4-BE49-F238E27FC236}">
                  <a16:creationId xmlns:a16="http://schemas.microsoft.com/office/drawing/2014/main" id="{4B4012D1-44A8-94C9-FE52-B5285023462B}"/>
                </a:ext>
              </a:extLst>
            </p:cNvPr>
            <p:cNvGrpSpPr/>
            <p:nvPr/>
          </p:nvGrpSpPr>
          <p:grpSpPr>
            <a:xfrm>
              <a:off x="-27028" y="6203556"/>
              <a:ext cx="12220940" cy="502558"/>
              <a:chOff x="-27028" y="6203556"/>
              <a:chExt cx="12220940" cy="502558"/>
            </a:xfrm>
          </p:grpSpPr>
          <p:pic>
            <p:nvPicPr>
              <p:cNvPr id="6" name="Graphic 5">
                <a:extLst>
                  <a:ext uri="{FF2B5EF4-FFF2-40B4-BE49-F238E27FC236}">
                    <a16:creationId xmlns:a16="http://schemas.microsoft.com/office/drawing/2014/main" id="{83E83B38-9596-517F-A24D-F608789670B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V="1">
                <a:off x="-27028" y="6203556"/>
                <a:ext cx="12220940" cy="49917"/>
              </a:xfrm>
              <a:prstGeom prst="rect">
                <a:avLst/>
              </a:prstGeom>
            </p:spPr>
          </p:pic>
          <p:sp>
            <p:nvSpPr>
              <p:cNvPr id="7" name="TextBox 6">
                <a:extLst>
                  <a:ext uri="{FF2B5EF4-FFF2-40B4-BE49-F238E27FC236}">
                    <a16:creationId xmlns:a16="http://schemas.microsoft.com/office/drawing/2014/main" id="{A8F53C2D-B496-6B69-6E18-4E2DBA4587BE}"/>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
                  <a:cs typeface="Poppins Light" panose="00000400000000000000" pitchFamily="2" charset="0"/>
                  <a:sym typeface="Arial"/>
                </a:endParaRPr>
              </a:p>
            </p:txBody>
          </p:sp>
        </p:grpSp>
      </p:grpSp>
      <p:grpSp>
        <p:nvGrpSpPr>
          <p:cNvPr id="2" name="Group 1">
            <a:extLst>
              <a:ext uri="{FF2B5EF4-FFF2-40B4-BE49-F238E27FC236}">
                <a16:creationId xmlns:a16="http://schemas.microsoft.com/office/drawing/2014/main" id="{7A67A532-5877-2F47-2210-EFF02FBAF6B3}"/>
              </a:ext>
            </a:extLst>
          </p:cNvPr>
          <p:cNvGrpSpPr/>
          <p:nvPr/>
        </p:nvGrpSpPr>
        <p:grpSpPr>
          <a:xfrm>
            <a:off x="898944" y="3137182"/>
            <a:ext cx="5328233" cy="2649138"/>
            <a:chOff x="412808" y="3137182"/>
            <a:chExt cx="5328233" cy="2649138"/>
          </a:xfrm>
        </p:grpSpPr>
        <p:sp>
          <p:nvSpPr>
            <p:cNvPr id="9" name="Freeform 10">
              <a:extLst>
                <a:ext uri="{FF2B5EF4-FFF2-40B4-BE49-F238E27FC236}">
                  <a16:creationId xmlns:a16="http://schemas.microsoft.com/office/drawing/2014/main" id="{6A8CE82D-9599-7394-0012-319DADF08FA9}"/>
                </a:ext>
              </a:extLst>
            </p:cNvPr>
            <p:cNvSpPr>
              <a:spLocks/>
            </p:cNvSpPr>
            <p:nvPr/>
          </p:nvSpPr>
          <p:spPr bwMode="auto">
            <a:xfrm>
              <a:off x="971923" y="3137182"/>
              <a:ext cx="4233298" cy="1763873"/>
            </a:xfrm>
            <a:custGeom>
              <a:avLst/>
              <a:gdLst>
                <a:gd name="T0" fmla="*/ 0 w 2544"/>
                <a:gd name="T1" fmla="*/ 494 h 1060"/>
                <a:gd name="T2" fmla="*/ 1135 w 2544"/>
                <a:gd name="T3" fmla="*/ 0 h 1060"/>
                <a:gd name="T4" fmla="*/ 2544 w 2544"/>
                <a:gd name="T5" fmla="*/ 463 h 1060"/>
                <a:gd name="T6" fmla="*/ 1412 w 2544"/>
                <a:gd name="T7" fmla="*/ 1060 h 1060"/>
                <a:gd name="T8" fmla="*/ 0 w 2544"/>
                <a:gd name="T9" fmla="*/ 494 h 1060"/>
              </a:gdLst>
              <a:ahLst/>
              <a:cxnLst>
                <a:cxn ang="0">
                  <a:pos x="T0" y="T1"/>
                </a:cxn>
                <a:cxn ang="0">
                  <a:pos x="T2" y="T3"/>
                </a:cxn>
                <a:cxn ang="0">
                  <a:pos x="T4" y="T5"/>
                </a:cxn>
                <a:cxn ang="0">
                  <a:pos x="T6" y="T7"/>
                </a:cxn>
                <a:cxn ang="0">
                  <a:pos x="T8" y="T9"/>
                </a:cxn>
              </a:cxnLst>
              <a:rect l="0" t="0" r="r" b="b"/>
              <a:pathLst>
                <a:path w="2544" h="1060">
                  <a:moveTo>
                    <a:pt x="0" y="494"/>
                  </a:moveTo>
                  <a:lnTo>
                    <a:pt x="1135" y="0"/>
                  </a:lnTo>
                  <a:lnTo>
                    <a:pt x="2544" y="463"/>
                  </a:lnTo>
                  <a:lnTo>
                    <a:pt x="1412" y="1060"/>
                  </a:lnTo>
                  <a:lnTo>
                    <a:pt x="0" y="494"/>
                  </a:lnTo>
                  <a:close/>
                </a:path>
              </a:pathLst>
            </a:custGeom>
            <a:solidFill>
              <a:schemeClr val="accent4">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Poppins "/>
                <a:cs typeface="Arial"/>
                <a:sym typeface="Arial"/>
              </a:endParaRPr>
            </a:p>
          </p:txBody>
        </p:sp>
        <p:sp>
          <p:nvSpPr>
            <p:cNvPr id="13" name="Freeform 13">
              <a:extLst>
                <a:ext uri="{FF2B5EF4-FFF2-40B4-BE49-F238E27FC236}">
                  <a16:creationId xmlns:a16="http://schemas.microsoft.com/office/drawing/2014/main" id="{6695EFA1-5B13-AE22-07E8-16AB19D10A58}"/>
                </a:ext>
              </a:extLst>
            </p:cNvPr>
            <p:cNvSpPr>
              <a:spLocks/>
            </p:cNvSpPr>
            <p:nvPr/>
          </p:nvSpPr>
          <p:spPr bwMode="auto">
            <a:xfrm>
              <a:off x="3308225" y="3907629"/>
              <a:ext cx="2432816" cy="1878691"/>
            </a:xfrm>
            <a:custGeom>
              <a:avLst/>
              <a:gdLst>
                <a:gd name="T0" fmla="*/ 1138 w 1462"/>
                <a:gd name="T1" fmla="*/ 0 h 1129"/>
                <a:gd name="T2" fmla="*/ 0 w 1462"/>
                <a:gd name="T3" fmla="*/ 493 h 1129"/>
                <a:gd name="T4" fmla="*/ 29 w 1462"/>
                <a:gd name="T5" fmla="*/ 1129 h 1129"/>
                <a:gd name="T6" fmla="*/ 1462 w 1462"/>
                <a:gd name="T7" fmla="*/ 512 h 1129"/>
                <a:gd name="T8" fmla="*/ 1138 w 1462"/>
                <a:gd name="T9" fmla="*/ 0 h 1129"/>
              </a:gdLst>
              <a:ahLst/>
              <a:cxnLst>
                <a:cxn ang="0">
                  <a:pos x="T0" y="T1"/>
                </a:cxn>
                <a:cxn ang="0">
                  <a:pos x="T2" y="T3"/>
                </a:cxn>
                <a:cxn ang="0">
                  <a:pos x="T4" y="T5"/>
                </a:cxn>
                <a:cxn ang="0">
                  <a:pos x="T6" y="T7"/>
                </a:cxn>
                <a:cxn ang="0">
                  <a:pos x="T8" y="T9"/>
                </a:cxn>
              </a:cxnLst>
              <a:rect l="0" t="0" r="r" b="b"/>
              <a:pathLst>
                <a:path w="1462" h="1129">
                  <a:moveTo>
                    <a:pt x="1138" y="0"/>
                  </a:moveTo>
                  <a:lnTo>
                    <a:pt x="0" y="493"/>
                  </a:lnTo>
                  <a:lnTo>
                    <a:pt x="29" y="1129"/>
                  </a:lnTo>
                  <a:lnTo>
                    <a:pt x="1462" y="512"/>
                  </a:lnTo>
                  <a:lnTo>
                    <a:pt x="1138" y="0"/>
                  </a:lnTo>
                  <a:close/>
                </a:path>
              </a:pathLst>
            </a:custGeom>
            <a:solidFill>
              <a:schemeClr val="accent4">
                <a:lumMod val="7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Poppins "/>
                <a:cs typeface="Arial"/>
                <a:sym typeface="Arial"/>
              </a:endParaRPr>
            </a:p>
          </p:txBody>
        </p:sp>
        <p:sp>
          <p:nvSpPr>
            <p:cNvPr id="17" name="Freeform 17">
              <a:extLst>
                <a:ext uri="{FF2B5EF4-FFF2-40B4-BE49-F238E27FC236}">
                  <a16:creationId xmlns:a16="http://schemas.microsoft.com/office/drawing/2014/main" id="{B9F30F25-0B9F-63FF-385E-1115ACF3FCB9}"/>
                </a:ext>
              </a:extLst>
            </p:cNvPr>
            <p:cNvSpPr>
              <a:spLocks/>
            </p:cNvSpPr>
            <p:nvPr/>
          </p:nvSpPr>
          <p:spPr bwMode="auto">
            <a:xfrm>
              <a:off x="412808" y="3959213"/>
              <a:ext cx="2943673" cy="1827107"/>
            </a:xfrm>
            <a:custGeom>
              <a:avLst/>
              <a:gdLst>
                <a:gd name="T0" fmla="*/ 1740 w 1769"/>
                <a:gd name="T1" fmla="*/ 462 h 1098"/>
                <a:gd name="T2" fmla="*/ 1769 w 1769"/>
                <a:gd name="T3" fmla="*/ 1098 h 1098"/>
                <a:gd name="T4" fmla="*/ 0 w 1769"/>
                <a:gd name="T5" fmla="*/ 521 h 1098"/>
                <a:gd name="T6" fmla="*/ 334 w 1769"/>
                <a:gd name="T7" fmla="*/ 0 h 1098"/>
                <a:gd name="T8" fmla="*/ 1740 w 1769"/>
                <a:gd name="T9" fmla="*/ 462 h 1098"/>
              </a:gdLst>
              <a:ahLst/>
              <a:cxnLst>
                <a:cxn ang="0">
                  <a:pos x="T0" y="T1"/>
                </a:cxn>
                <a:cxn ang="0">
                  <a:pos x="T2" y="T3"/>
                </a:cxn>
                <a:cxn ang="0">
                  <a:pos x="T4" y="T5"/>
                </a:cxn>
                <a:cxn ang="0">
                  <a:pos x="T6" y="T7"/>
                </a:cxn>
                <a:cxn ang="0">
                  <a:pos x="T8" y="T9"/>
                </a:cxn>
              </a:cxnLst>
              <a:rect l="0" t="0" r="r" b="b"/>
              <a:pathLst>
                <a:path w="1769" h="1098">
                  <a:moveTo>
                    <a:pt x="1740" y="462"/>
                  </a:moveTo>
                  <a:lnTo>
                    <a:pt x="1769" y="1098"/>
                  </a:lnTo>
                  <a:lnTo>
                    <a:pt x="0" y="521"/>
                  </a:lnTo>
                  <a:lnTo>
                    <a:pt x="334" y="0"/>
                  </a:lnTo>
                  <a:lnTo>
                    <a:pt x="1740" y="462"/>
                  </a:lnTo>
                  <a:close/>
                </a:path>
              </a:pathLst>
            </a:custGeom>
            <a:solidFill>
              <a:schemeClr val="accent4"/>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Poppins "/>
                <a:cs typeface="Arial"/>
                <a:sym typeface="Arial"/>
              </a:endParaRPr>
            </a:p>
          </p:txBody>
        </p:sp>
      </p:grpSp>
      <p:grpSp>
        <p:nvGrpSpPr>
          <p:cNvPr id="8" name="Group 7">
            <a:extLst>
              <a:ext uri="{FF2B5EF4-FFF2-40B4-BE49-F238E27FC236}">
                <a16:creationId xmlns:a16="http://schemas.microsoft.com/office/drawing/2014/main" id="{E60CF51F-1AC4-9C34-B9CB-1ED71C7802E8}"/>
              </a:ext>
            </a:extLst>
          </p:cNvPr>
          <p:cNvGrpSpPr/>
          <p:nvPr/>
        </p:nvGrpSpPr>
        <p:grpSpPr>
          <a:xfrm>
            <a:off x="1572878" y="2408337"/>
            <a:ext cx="4000334" cy="2090023"/>
            <a:chOff x="1086742" y="2408337"/>
            <a:chExt cx="4000334" cy="2090023"/>
          </a:xfrm>
        </p:grpSpPr>
        <p:sp>
          <p:nvSpPr>
            <p:cNvPr id="10" name="Freeform 11">
              <a:extLst>
                <a:ext uri="{FF2B5EF4-FFF2-40B4-BE49-F238E27FC236}">
                  <a16:creationId xmlns:a16="http://schemas.microsoft.com/office/drawing/2014/main" id="{4C5B4AB7-667A-AB2E-7D95-36B2F3B998D3}"/>
                </a:ext>
              </a:extLst>
            </p:cNvPr>
            <p:cNvSpPr>
              <a:spLocks/>
            </p:cNvSpPr>
            <p:nvPr/>
          </p:nvSpPr>
          <p:spPr bwMode="auto">
            <a:xfrm>
              <a:off x="1632543" y="2408337"/>
              <a:ext cx="2920376" cy="1035027"/>
            </a:xfrm>
            <a:custGeom>
              <a:avLst/>
              <a:gdLst>
                <a:gd name="T0" fmla="*/ 0 w 1755"/>
                <a:gd name="T1" fmla="*/ 307 h 622"/>
                <a:gd name="T2" fmla="*/ 804 w 1755"/>
                <a:gd name="T3" fmla="*/ 0 h 622"/>
                <a:gd name="T4" fmla="*/ 1755 w 1755"/>
                <a:gd name="T5" fmla="*/ 284 h 622"/>
                <a:gd name="T6" fmla="*/ 970 w 1755"/>
                <a:gd name="T7" fmla="*/ 622 h 622"/>
                <a:gd name="T8" fmla="*/ 0 w 1755"/>
                <a:gd name="T9" fmla="*/ 307 h 622"/>
              </a:gdLst>
              <a:ahLst/>
              <a:cxnLst>
                <a:cxn ang="0">
                  <a:pos x="T0" y="T1"/>
                </a:cxn>
                <a:cxn ang="0">
                  <a:pos x="T2" y="T3"/>
                </a:cxn>
                <a:cxn ang="0">
                  <a:pos x="T4" y="T5"/>
                </a:cxn>
                <a:cxn ang="0">
                  <a:pos x="T6" y="T7"/>
                </a:cxn>
                <a:cxn ang="0">
                  <a:pos x="T8" y="T9"/>
                </a:cxn>
              </a:cxnLst>
              <a:rect l="0" t="0" r="r" b="b"/>
              <a:pathLst>
                <a:path w="1755" h="622">
                  <a:moveTo>
                    <a:pt x="0" y="307"/>
                  </a:moveTo>
                  <a:lnTo>
                    <a:pt x="804" y="0"/>
                  </a:lnTo>
                  <a:lnTo>
                    <a:pt x="1755" y="284"/>
                  </a:lnTo>
                  <a:lnTo>
                    <a:pt x="970" y="622"/>
                  </a:lnTo>
                  <a:lnTo>
                    <a:pt x="0" y="307"/>
                  </a:lnTo>
                  <a:close/>
                </a:path>
              </a:pathLst>
            </a:custGeom>
            <a:solidFill>
              <a:schemeClr val="accent4">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Poppins "/>
                <a:cs typeface="Arial"/>
                <a:sym typeface="Arial"/>
              </a:endParaRPr>
            </a:p>
          </p:txBody>
        </p:sp>
        <p:sp>
          <p:nvSpPr>
            <p:cNvPr id="14" name="Freeform 14">
              <a:extLst>
                <a:ext uri="{FF2B5EF4-FFF2-40B4-BE49-F238E27FC236}">
                  <a16:creationId xmlns:a16="http://schemas.microsoft.com/office/drawing/2014/main" id="{32F55214-7D62-2179-DEAE-BD496AE0C396}"/>
                </a:ext>
              </a:extLst>
            </p:cNvPr>
            <p:cNvSpPr>
              <a:spLocks/>
            </p:cNvSpPr>
            <p:nvPr/>
          </p:nvSpPr>
          <p:spPr bwMode="auto">
            <a:xfrm>
              <a:off x="3246656" y="2880921"/>
              <a:ext cx="1840420" cy="1617439"/>
            </a:xfrm>
            <a:custGeom>
              <a:avLst/>
              <a:gdLst>
                <a:gd name="T0" fmla="*/ 785 w 1106"/>
                <a:gd name="T1" fmla="*/ 0 h 972"/>
                <a:gd name="T2" fmla="*/ 0 w 1106"/>
                <a:gd name="T3" fmla="*/ 338 h 972"/>
                <a:gd name="T4" fmla="*/ 30 w 1106"/>
                <a:gd name="T5" fmla="*/ 972 h 972"/>
                <a:gd name="T6" fmla="*/ 1106 w 1106"/>
                <a:gd name="T7" fmla="*/ 509 h 972"/>
                <a:gd name="T8" fmla="*/ 785 w 1106"/>
                <a:gd name="T9" fmla="*/ 0 h 972"/>
              </a:gdLst>
              <a:ahLst/>
              <a:cxnLst>
                <a:cxn ang="0">
                  <a:pos x="T0" y="T1"/>
                </a:cxn>
                <a:cxn ang="0">
                  <a:pos x="T2" y="T3"/>
                </a:cxn>
                <a:cxn ang="0">
                  <a:pos x="T4" y="T5"/>
                </a:cxn>
                <a:cxn ang="0">
                  <a:pos x="T6" y="T7"/>
                </a:cxn>
                <a:cxn ang="0">
                  <a:pos x="T8" y="T9"/>
                </a:cxn>
              </a:cxnLst>
              <a:rect l="0" t="0" r="r" b="b"/>
              <a:pathLst>
                <a:path w="1106" h="972">
                  <a:moveTo>
                    <a:pt x="785" y="0"/>
                  </a:moveTo>
                  <a:lnTo>
                    <a:pt x="0" y="338"/>
                  </a:lnTo>
                  <a:lnTo>
                    <a:pt x="30" y="972"/>
                  </a:lnTo>
                  <a:lnTo>
                    <a:pt x="1106" y="509"/>
                  </a:lnTo>
                  <a:lnTo>
                    <a:pt x="785" y="0"/>
                  </a:lnTo>
                  <a:close/>
                </a:path>
              </a:pathLst>
            </a:custGeom>
            <a:solidFill>
              <a:schemeClr val="accent4">
                <a:lumMod val="7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dirty="0">
                <a:ln>
                  <a:noFill/>
                </a:ln>
                <a:solidFill>
                  <a:srgbClr val="000000"/>
                </a:solidFill>
                <a:effectLst/>
                <a:uLnTx/>
                <a:uFillTx/>
                <a:latin typeface="Poppins "/>
                <a:cs typeface="Arial"/>
                <a:sym typeface="Arial"/>
              </a:endParaRPr>
            </a:p>
          </p:txBody>
        </p:sp>
        <p:sp>
          <p:nvSpPr>
            <p:cNvPr id="18" name="Freeform 18">
              <a:extLst>
                <a:ext uri="{FF2B5EF4-FFF2-40B4-BE49-F238E27FC236}">
                  <a16:creationId xmlns:a16="http://schemas.microsoft.com/office/drawing/2014/main" id="{A8ED201A-F853-61E5-9174-F33AC93CBCE5}"/>
                </a:ext>
              </a:extLst>
            </p:cNvPr>
            <p:cNvSpPr>
              <a:spLocks/>
            </p:cNvSpPr>
            <p:nvPr/>
          </p:nvSpPr>
          <p:spPr bwMode="auto">
            <a:xfrm>
              <a:off x="1086742" y="2919194"/>
              <a:ext cx="2209835" cy="1579165"/>
            </a:xfrm>
            <a:custGeom>
              <a:avLst/>
              <a:gdLst>
                <a:gd name="T0" fmla="*/ 1328 w 1328"/>
                <a:gd name="T1" fmla="*/ 949 h 949"/>
                <a:gd name="T2" fmla="*/ 1298 w 1328"/>
                <a:gd name="T3" fmla="*/ 315 h 949"/>
                <a:gd name="T4" fmla="*/ 328 w 1328"/>
                <a:gd name="T5" fmla="*/ 0 h 949"/>
                <a:gd name="T6" fmla="*/ 0 w 1328"/>
                <a:gd name="T7" fmla="*/ 516 h 949"/>
                <a:gd name="T8" fmla="*/ 1328 w 1328"/>
                <a:gd name="T9" fmla="*/ 949 h 949"/>
              </a:gdLst>
              <a:ahLst/>
              <a:cxnLst>
                <a:cxn ang="0">
                  <a:pos x="T0" y="T1"/>
                </a:cxn>
                <a:cxn ang="0">
                  <a:pos x="T2" y="T3"/>
                </a:cxn>
                <a:cxn ang="0">
                  <a:pos x="T4" y="T5"/>
                </a:cxn>
                <a:cxn ang="0">
                  <a:pos x="T6" y="T7"/>
                </a:cxn>
                <a:cxn ang="0">
                  <a:pos x="T8" y="T9"/>
                </a:cxn>
              </a:cxnLst>
              <a:rect l="0" t="0" r="r" b="b"/>
              <a:pathLst>
                <a:path w="1328" h="949">
                  <a:moveTo>
                    <a:pt x="1328" y="949"/>
                  </a:moveTo>
                  <a:lnTo>
                    <a:pt x="1298" y="315"/>
                  </a:lnTo>
                  <a:lnTo>
                    <a:pt x="328" y="0"/>
                  </a:lnTo>
                  <a:lnTo>
                    <a:pt x="0" y="516"/>
                  </a:lnTo>
                  <a:lnTo>
                    <a:pt x="1328" y="949"/>
                  </a:lnTo>
                  <a:close/>
                </a:path>
              </a:pathLst>
            </a:custGeom>
            <a:solidFill>
              <a:schemeClr val="accent4"/>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Poppins "/>
                <a:cs typeface="Arial"/>
                <a:sym typeface="Arial"/>
              </a:endParaRPr>
            </a:p>
          </p:txBody>
        </p:sp>
      </p:grpSp>
      <p:grpSp>
        <p:nvGrpSpPr>
          <p:cNvPr id="11" name="Group 10">
            <a:extLst>
              <a:ext uri="{FF2B5EF4-FFF2-40B4-BE49-F238E27FC236}">
                <a16:creationId xmlns:a16="http://schemas.microsoft.com/office/drawing/2014/main" id="{487A7EDB-269C-8CB9-0E5E-B397BBF54E1F}"/>
              </a:ext>
            </a:extLst>
          </p:cNvPr>
          <p:cNvGrpSpPr/>
          <p:nvPr/>
        </p:nvGrpSpPr>
        <p:grpSpPr>
          <a:xfrm>
            <a:off x="2245147" y="1576320"/>
            <a:ext cx="2667443" cy="1630753"/>
            <a:chOff x="1759011" y="1576320"/>
            <a:chExt cx="2667443" cy="1630753"/>
          </a:xfrm>
        </p:grpSpPr>
        <p:sp>
          <p:nvSpPr>
            <p:cNvPr id="12" name="Freeform 12">
              <a:extLst>
                <a:ext uri="{FF2B5EF4-FFF2-40B4-BE49-F238E27FC236}">
                  <a16:creationId xmlns:a16="http://schemas.microsoft.com/office/drawing/2014/main" id="{4CE3BC7B-D027-7BE7-FCB4-8BB586A493AF}"/>
                </a:ext>
              </a:extLst>
            </p:cNvPr>
            <p:cNvSpPr>
              <a:spLocks/>
            </p:cNvSpPr>
            <p:nvPr/>
          </p:nvSpPr>
          <p:spPr bwMode="auto">
            <a:xfrm>
              <a:off x="2313134" y="1576320"/>
              <a:ext cx="1577503" cy="682253"/>
            </a:xfrm>
            <a:custGeom>
              <a:avLst/>
              <a:gdLst>
                <a:gd name="T0" fmla="*/ 0 w 948"/>
                <a:gd name="T1" fmla="*/ 166 h 410"/>
                <a:gd name="T2" fmla="*/ 412 w 948"/>
                <a:gd name="T3" fmla="*/ 0 h 410"/>
                <a:gd name="T4" fmla="*/ 948 w 948"/>
                <a:gd name="T5" fmla="*/ 157 h 410"/>
                <a:gd name="T6" fmla="*/ 530 w 948"/>
                <a:gd name="T7" fmla="*/ 410 h 410"/>
                <a:gd name="T8" fmla="*/ 0 w 948"/>
                <a:gd name="T9" fmla="*/ 166 h 410"/>
              </a:gdLst>
              <a:ahLst/>
              <a:cxnLst>
                <a:cxn ang="0">
                  <a:pos x="T0" y="T1"/>
                </a:cxn>
                <a:cxn ang="0">
                  <a:pos x="T2" y="T3"/>
                </a:cxn>
                <a:cxn ang="0">
                  <a:pos x="T4" y="T5"/>
                </a:cxn>
                <a:cxn ang="0">
                  <a:pos x="T6" y="T7"/>
                </a:cxn>
                <a:cxn ang="0">
                  <a:pos x="T8" y="T9"/>
                </a:cxn>
              </a:cxnLst>
              <a:rect l="0" t="0" r="r" b="b"/>
              <a:pathLst>
                <a:path w="948" h="410">
                  <a:moveTo>
                    <a:pt x="0" y="166"/>
                  </a:moveTo>
                  <a:lnTo>
                    <a:pt x="412" y="0"/>
                  </a:lnTo>
                  <a:lnTo>
                    <a:pt x="948" y="157"/>
                  </a:lnTo>
                  <a:lnTo>
                    <a:pt x="530" y="410"/>
                  </a:lnTo>
                  <a:lnTo>
                    <a:pt x="0" y="166"/>
                  </a:lnTo>
                  <a:close/>
                </a:path>
              </a:pathLst>
            </a:custGeom>
            <a:solidFill>
              <a:schemeClr val="accent4">
                <a:lumMod val="50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Poppins "/>
                <a:cs typeface="Arial"/>
                <a:sym typeface="Arial"/>
              </a:endParaRPr>
            </a:p>
          </p:txBody>
        </p:sp>
        <p:sp>
          <p:nvSpPr>
            <p:cNvPr id="15" name="Freeform 15">
              <a:extLst>
                <a:ext uri="{FF2B5EF4-FFF2-40B4-BE49-F238E27FC236}">
                  <a16:creationId xmlns:a16="http://schemas.microsoft.com/office/drawing/2014/main" id="{01A241AA-D0BA-A17C-8E35-EA8E5CDDD50D}"/>
                </a:ext>
              </a:extLst>
            </p:cNvPr>
            <p:cNvSpPr>
              <a:spLocks/>
            </p:cNvSpPr>
            <p:nvPr/>
          </p:nvSpPr>
          <p:spPr bwMode="auto">
            <a:xfrm>
              <a:off x="3186750" y="1837573"/>
              <a:ext cx="1239704" cy="1369498"/>
            </a:xfrm>
            <a:custGeom>
              <a:avLst/>
              <a:gdLst>
                <a:gd name="T0" fmla="*/ 423 w 745"/>
                <a:gd name="T1" fmla="*/ 0 h 823"/>
                <a:gd name="T2" fmla="*/ 0 w 745"/>
                <a:gd name="T3" fmla="*/ 182 h 823"/>
                <a:gd name="T4" fmla="*/ 29 w 745"/>
                <a:gd name="T5" fmla="*/ 823 h 823"/>
                <a:gd name="T6" fmla="*/ 745 w 745"/>
                <a:gd name="T7" fmla="*/ 516 h 823"/>
                <a:gd name="T8" fmla="*/ 423 w 745"/>
                <a:gd name="T9" fmla="*/ 0 h 823"/>
              </a:gdLst>
              <a:ahLst/>
              <a:cxnLst>
                <a:cxn ang="0">
                  <a:pos x="T0" y="T1"/>
                </a:cxn>
                <a:cxn ang="0">
                  <a:pos x="T2" y="T3"/>
                </a:cxn>
                <a:cxn ang="0">
                  <a:pos x="T4" y="T5"/>
                </a:cxn>
                <a:cxn ang="0">
                  <a:pos x="T6" y="T7"/>
                </a:cxn>
                <a:cxn ang="0">
                  <a:pos x="T8" y="T9"/>
                </a:cxn>
              </a:cxnLst>
              <a:rect l="0" t="0" r="r" b="b"/>
              <a:pathLst>
                <a:path w="745" h="823">
                  <a:moveTo>
                    <a:pt x="423" y="0"/>
                  </a:moveTo>
                  <a:lnTo>
                    <a:pt x="0" y="182"/>
                  </a:lnTo>
                  <a:lnTo>
                    <a:pt x="29" y="823"/>
                  </a:lnTo>
                  <a:lnTo>
                    <a:pt x="745" y="516"/>
                  </a:lnTo>
                  <a:lnTo>
                    <a:pt x="423" y="0"/>
                  </a:lnTo>
                  <a:close/>
                </a:path>
              </a:pathLst>
            </a:custGeom>
            <a:solidFill>
              <a:schemeClr val="accent4">
                <a:lumMod val="75000"/>
              </a:schemeClr>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Poppins "/>
                <a:cs typeface="Arial"/>
                <a:sym typeface="Arial"/>
              </a:endParaRPr>
            </a:p>
          </p:txBody>
        </p:sp>
        <p:sp>
          <p:nvSpPr>
            <p:cNvPr id="19" name="Freeform 19">
              <a:extLst>
                <a:ext uri="{FF2B5EF4-FFF2-40B4-BE49-F238E27FC236}">
                  <a16:creationId xmlns:a16="http://schemas.microsoft.com/office/drawing/2014/main" id="{0AEB57AF-D15A-9472-3E7E-F5648BFCEEB7}"/>
                </a:ext>
              </a:extLst>
            </p:cNvPr>
            <p:cNvSpPr>
              <a:spLocks/>
            </p:cNvSpPr>
            <p:nvPr/>
          </p:nvSpPr>
          <p:spPr bwMode="auto">
            <a:xfrm>
              <a:off x="1759011" y="1852551"/>
              <a:ext cx="1475997" cy="1354522"/>
            </a:xfrm>
            <a:custGeom>
              <a:avLst/>
              <a:gdLst>
                <a:gd name="T0" fmla="*/ 887 w 887"/>
                <a:gd name="T1" fmla="*/ 814 h 814"/>
                <a:gd name="T2" fmla="*/ 861 w 887"/>
                <a:gd name="T3" fmla="*/ 173 h 814"/>
                <a:gd name="T4" fmla="*/ 333 w 887"/>
                <a:gd name="T5" fmla="*/ 0 h 814"/>
                <a:gd name="T6" fmla="*/ 0 w 887"/>
                <a:gd name="T7" fmla="*/ 523 h 814"/>
                <a:gd name="T8" fmla="*/ 887 w 887"/>
                <a:gd name="T9" fmla="*/ 814 h 814"/>
              </a:gdLst>
              <a:ahLst/>
              <a:cxnLst>
                <a:cxn ang="0">
                  <a:pos x="T0" y="T1"/>
                </a:cxn>
                <a:cxn ang="0">
                  <a:pos x="T2" y="T3"/>
                </a:cxn>
                <a:cxn ang="0">
                  <a:pos x="T4" y="T5"/>
                </a:cxn>
                <a:cxn ang="0">
                  <a:pos x="T6" y="T7"/>
                </a:cxn>
                <a:cxn ang="0">
                  <a:pos x="T8" y="T9"/>
                </a:cxn>
              </a:cxnLst>
              <a:rect l="0" t="0" r="r" b="b"/>
              <a:pathLst>
                <a:path w="887" h="814">
                  <a:moveTo>
                    <a:pt x="887" y="814"/>
                  </a:moveTo>
                  <a:lnTo>
                    <a:pt x="861" y="173"/>
                  </a:lnTo>
                  <a:lnTo>
                    <a:pt x="333" y="0"/>
                  </a:lnTo>
                  <a:lnTo>
                    <a:pt x="0" y="523"/>
                  </a:lnTo>
                  <a:lnTo>
                    <a:pt x="887" y="814"/>
                  </a:lnTo>
                  <a:close/>
                </a:path>
              </a:pathLst>
            </a:custGeom>
            <a:solidFill>
              <a:schemeClr val="accent4"/>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Poppins "/>
                <a:cs typeface="Arial"/>
                <a:sym typeface="Arial"/>
              </a:endParaRPr>
            </a:p>
          </p:txBody>
        </p:sp>
      </p:grpSp>
      <p:grpSp>
        <p:nvGrpSpPr>
          <p:cNvPr id="21" name="Group 20">
            <a:extLst>
              <a:ext uri="{FF2B5EF4-FFF2-40B4-BE49-F238E27FC236}">
                <a16:creationId xmlns:a16="http://schemas.microsoft.com/office/drawing/2014/main" id="{7C9F904D-A1A9-212C-A5FE-9D28C34423B2}"/>
              </a:ext>
            </a:extLst>
          </p:cNvPr>
          <p:cNvGrpSpPr/>
          <p:nvPr/>
        </p:nvGrpSpPr>
        <p:grpSpPr>
          <a:xfrm>
            <a:off x="2925735" y="604527"/>
            <a:ext cx="1329563" cy="1296280"/>
            <a:chOff x="2439599" y="604527"/>
            <a:chExt cx="1329563" cy="1296280"/>
          </a:xfrm>
        </p:grpSpPr>
        <p:sp>
          <p:nvSpPr>
            <p:cNvPr id="16" name="Freeform 16">
              <a:extLst>
                <a:ext uri="{FF2B5EF4-FFF2-40B4-BE49-F238E27FC236}">
                  <a16:creationId xmlns:a16="http://schemas.microsoft.com/office/drawing/2014/main" id="{0D78F574-222B-C24E-7D76-CE0A21E9ECF7}"/>
                </a:ext>
              </a:extLst>
            </p:cNvPr>
            <p:cNvSpPr>
              <a:spLocks/>
            </p:cNvSpPr>
            <p:nvPr/>
          </p:nvSpPr>
          <p:spPr bwMode="auto">
            <a:xfrm>
              <a:off x="3111869" y="604527"/>
              <a:ext cx="657293" cy="1296280"/>
            </a:xfrm>
            <a:custGeom>
              <a:avLst/>
              <a:gdLst>
                <a:gd name="T0" fmla="*/ 0 w 395"/>
                <a:gd name="T1" fmla="*/ 0 h 779"/>
                <a:gd name="T2" fmla="*/ 38 w 395"/>
                <a:gd name="T3" fmla="*/ 779 h 779"/>
                <a:gd name="T4" fmla="*/ 395 w 395"/>
                <a:gd name="T5" fmla="*/ 625 h 779"/>
                <a:gd name="T6" fmla="*/ 0 w 395"/>
                <a:gd name="T7" fmla="*/ 0 h 779"/>
              </a:gdLst>
              <a:ahLst/>
              <a:cxnLst>
                <a:cxn ang="0">
                  <a:pos x="T0" y="T1"/>
                </a:cxn>
                <a:cxn ang="0">
                  <a:pos x="T2" y="T3"/>
                </a:cxn>
                <a:cxn ang="0">
                  <a:pos x="T4" y="T5"/>
                </a:cxn>
                <a:cxn ang="0">
                  <a:pos x="T6" y="T7"/>
                </a:cxn>
              </a:cxnLst>
              <a:rect l="0" t="0" r="r" b="b"/>
              <a:pathLst>
                <a:path w="395" h="779">
                  <a:moveTo>
                    <a:pt x="0" y="0"/>
                  </a:moveTo>
                  <a:lnTo>
                    <a:pt x="38" y="779"/>
                  </a:lnTo>
                  <a:lnTo>
                    <a:pt x="395" y="625"/>
                  </a:lnTo>
                  <a:lnTo>
                    <a:pt x="0" y="0"/>
                  </a:lnTo>
                  <a:close/>
                </a:path>
              </a:pathLst>
            </a:custGeom>
            <a:gradFill>
              <a:gsLst>
                <a:gs pos="0">
                  <a:schemeClr val="accent4">
                    <a:lumMod val="75000"/>
                  </a:schemeClr>
                </a:gs>
                <a:gs pos="100000">
                  <a:schemeClr val="accent4">
                    <a:lumMod val="50000"/>
                  </a:schemeClr>
                </a:gs>
              </a:gsLst>
              <a:lin ang="0" scaled="0"/>
            </a:gra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Poppins "/>
                <a:cs typeface="Arial"/>
                <a:sym typeface="Arial"/>
              </a:endParaRPr>
            </a:p>
          </p:txBody>
        </p:sp>
        <p:sp>
          <p:nvSpPr>
            <p:cNvPr id="20" name="Freeform 20">
              <a:extLst>
                <a:ext uri="{FF2B5EF4-FFF2-40B4-BE49-F238E27FC236}">
                  <a16:creationId xmlns:a16="http://schemas.microsoft.com/office/drawing/2014/main" id="{DF7EE639-E4D3-2238-22F6-2AE43FCDDAE5}"/>
                </a:ext>
              </a:extLst>
            </p:cNvPr>
            <p:cNvSpPr>
              <a:spLocks/>
            </p:cNvSpPr>
            <p:nvPr/>
          </p:nvSpPr>
          <p:spPr bwMode="auto">
            <a:xfrm>
              <a:off x="2439599" y="604527"/>
              <a:ext cx="735503" cy="1296280"/>
            </a:xfrm>
            <a:custGeom>
              <a:avLst/>
              <a:gdLst>
                <a:gd name="T0" fmla="*/ 442 w 442"/>
                <a:gd name="T1" fmla="*/ 779 h 779"/>
                <a:gd name="T2" fmla="*/ 0 w 442"/>
                <a:gd name="T3" fmla="*/ 634 h 779"/>
                <a:gd name="T4" fmla="*/ 404 w 442"/>
                <a:gd name="T5" fmla="*/ 0 h 779"/>
                <a:gd name="T6" fmla="*/ 442 w 442"/>
                <a:gd name="T7" fmla="*/ 779 h 779"/>
              </a:gdLst>
              <a:ahLst/>
              <a:cxnLst>
                <a:cxn ang="0">
                  <a:pos x="T0" y="T1"/>
                </a:cxn>
                <a:cxn ang="0">
                  <a:pos x="T2" y="T3"/>
                </a:cxn>
                <a:cxn ang="0">
                  <a:pos x="T4" y="T5"/>
                </a:cxn>
                <a:cxn ang="0">
                  <a:pos x="T6" y="T7"/>
                </a:cxn>
              </a:cxnLst>
              <a:rect l="0" t="0" r="r" b="b"/>
              <a:pathLst>
                <a:path w="442" h="779">
                  <a:moveTo>
                    <a:pt x="442" y="779"/>
                  </a:moveTo>
                  <a:lnTo>
                    <a:pt x="0" y="634"/>
                  </a:lnTo>
                  <a:lnTo>
                    <a:pt x="404" y="0"/>
                  </a:lnTo>
                  <a:lnTo>
                    <a:pt x="442" y="779"/>
                  </a:lnTo>
                  <a:close/>
                </a:path>
              </a:pathLst>
            </a:custGeom>
            <a:solidFill>
              <a:schemeClr val="accent4"/>
            </a:solidFill>
            <a:ln>
              <a:noFill/>
            </a:ln>
          </p:spPr>
          <p:txBody>
            <a:bodyPr vert="horz" wrap="square" lIns="182880" tIns="91440" rIns="182880" bIns="9144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id-ID" sz="1400" b="0" i="0" u="none" strike="noStrike" kern="0" cap="none" spc="0" normalizeH="0" baseline="0" noProof="0">
                <a:ln>
                  <a:noFill/>
                </a:ln>
                <a:solidFill>
                  <a:srgbClr val="000000"/>
                </a:solidFill>
                <a:effectLst/>
                <a:uLnTx/>
                <a:uFillTx/>
                <a:latin typeface="Poppins "/>
                <a:cs typeface="Arial"/>
                <a:sym typeface="Arial"/>
              </a:endParaRPr>
            </a:p>
          </p:txBody>
        </p:sp>
      </p:grpSp>
      <p:pic>
        <p:nvPicPr>
          <p:cNvPr id="29" name="Graphic 28">
            <a:extLst>
              <a:ext uri="{FF2B5EF4-FFF2-40B4-BE49-F238E27FC236}">
                <a16:creationId xmlns:a16="http://schemas.microsoft.com/office/drawing/2014/main" id="{25B39A9C-9546-134C-0FBA-263A898CD2A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0365872">
            <a:off x="3724561" y="1380329"/>
            <a:ext cx="349048" cy="310448"/>
          </a:xfrm>
          <a:prstGeom prst="rect">
            <a:avLst/>
          </a:prstGeom>
        </p:spPr>
      </p:pic>
      <p:pic>
        <p:nvPicPr>
          <p:cNvPr id="30" name="Graphic 29">
            <a:extLst>
              <a:ext uri="{FF2B5EF4-FFF2-40B4-BE49-F238E27FC236}">
                <a16:creationId xmlns:a16="http://schemas.microsoft.com/office/drawing/2014/main" id="{8863AE24-AEF7-9965-9F43-7D494CC44EC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20227338">
            <a:off x="3852383" y="2151572"/>
            <a:ext cx="693224" cy="663981"/>
          </a:xfrm>
          <a:prstGeom prst="rect">
            <a:avLst/>
          </a:prstGeom>
        </p:spPr>
      </p:pic>
      <p:pic>
        <p:nvPicPr>
          <p:cNvPr id="31" name="Graphic 30">
            <a:extLst>
              <a:ext uri="{FF2B5EF4-FFF2-40B4-BE49-F238E27FC236}">
                <a16:creationId xmlns:a16="http://schemas.microsoft.com/office/drawing/2014/main" id="{50D2BF55-8743-E994-05C0-D108D44D2BF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20222145">
            <a:off x="4556091" y="4439197"/>
            <a:ext cx="720933" cy="717399"/>
          </a:xfrm>
          <a:prstGeom prst="rect">
            <a:avLst/>
          </a:prstGeom>
        </p:spPr>
      </p:pic>
      <p:pic>
        <p:nvPicPr>
          <p:cNvPr id="32" name="Graphic 31">
            <a:extLst>
              <a:ext uri="{FF2B5EF4-FFF2-40B4-BE49-F238E27FC236}">
                <a16:creationId xmlns:a16="http://schemas.microsoft.com/office/drawing/2014/main" id="{6500C6DE-936A-24A7-916E-0B3C4418D9EC}"/>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20195335">
            <a:off x="4255298" y="3271394"/>
            <a:ext cx="624195" cy="717400"/>
          </a:xfrm>
          <a:prstGeom prst="rect">
            <a:avLst/>
          </a:prstGeom>
        </p:spPr>
      </p:pic>
      <p:grpSp>
        <p:nvGrpSpPr>
          <p:cNvPr id="44" name="Group 43">
            <a:extLst>
              <a:ext uri="{FF2B5EF4-FFF2-40B4-BE49-F238E27FC236}">
                <a16:creationId xmlns:a16="http://schemas.microsoft.com/office/drawing/2014/main" id="{348581E2-D322-6B8C-B97A-7706091E2871}"/>
              </a:ext>
            </a:extLst>
          </p:cNvPr>
          <p:cNvGrpSpPr/>
          <p:nvPr/>
        </p:nvGrpSpPr>
        <p:grpSpPr>
          <a:xfrm>
            <a:off x="3925296" y="867243"/>
            <a:ext cx="7358023" cy="461665"/>
            <a:chOff x="3925296" y="867243"/>
            <a:chExt cx="7358023" cy="461665"/>
          </a:xfrm>
        </p:grpSpPr>
        <p:sp>
          <p:nvSpPr>
            <p:cNvPr id="26" name="TextBox 25">
              <a:extLst>
                <a:ext uri="{FF2B5EF4-FFF2-40B4-BE49-F238E27FC236}">
                  <a16:creationId xmlns:a16="http://schemas.microsoft.com/office/drawing/2014/main" id="{B26BAB9C-878D-895D-7D9D-2A4E7C237361}"/>
                </a:ext>
              </a:extLst>
            </p:cNvPr>
            <p:cNvSpPr txBox="1"/>
            <p:nvPr/>
          </p:nvSpPr>
          <p:spPr>
            <a:xfrm>
              <a:off x="6340329" y="867243"/>
              <a:ext cx="4942990" cy="461665"/>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400" b="1" i="0" u="none" strike="noStrike" kern="0" cap="none" spc="0" normalizeH="0" baseline="0" noProof="0" dirty="0">
                  <a:ln>
                    <a:noFill/>
                  </a:ln>
                  <a:solidFill>
                    <a:srgbClr val="FFC000"/>
                  </a:solidFill>
                  <a:effectLst/>
                  <a:uLnTx/>
                  <a:uFillTx/>
                  <a:latin typeface="Poppins "/>
                  <a:cs typeface="Arial"/>
                  <a:sym typeface="Arial"/>
                </a:rPr>
                <a:t>Philanthropic responsibilities</a:t>
              </a:r>
            </a:p>
          </p:txBody>
        </p:sp>
        <p:cxnSp>
          <p:nvCxnSpPr>
            <p:cNvPr id="28" name="Straight Connector 27">
              <a:extLst>
                <a:ext uri="{FF2B5EF4-FFF2-40B4-BE49-F238E27FC236}">
                  <a16:creationId xmlns:a16="http://schemas.microsoft.com/office/drawing/2014/main" id="{45FB1C12-1907-BA82-D885-ACFCBDF2C133}"/>
                </a:ext>
              </a:extLst>
            </p:cNvPr>
            <p:cNvCxnSpPr>
              <a:cxnSpLocks/>
            </p:cNvCxnSpPr>
            <p:nvPr/>
          </p:nvCxnSpPr>
          <p:spPr>
            <a:xfrm>
              <a:off x="3925296" y="1121797"/>
              <a:ext cx="230188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3" name="Group 42">
            <a:extLst>
              <a:ext uri="{FF2B5EF4-FFF2-40B4-BE49-F238E27FC236}">
                <a16:creationId xmlns:a16="http://schemas.microsoft.com/office/drawing/2014/main" id="{A6056166-1DFA-0344-D87D-761DC61EBF7B}"/>
              </a:ext>
            </a:extLst>
          </p:cNvPr>
          <p:cNvGrpSpPr/>
          <p:nvPr/>
        </p:nvGrpSpPr>
        <p:grpSpPr>
          <a:xfrm>
            <a:off x="4570456" y="1905566"/>
            <a:ext cx="6712863" cy="461665"/>
            <a:chOff x="4570456" y="1905566"/>
            <a:chExt cx="6712863" cy="461665"/>
          </a:xfrm>
        </p:grpSpPr>
        <p:sp>
          <p:nvSpPr>
            <p:cNvPr id="22" name="TextBox 21">
              <a:extLst>
                <a:ext uri="{FF2B5EF4-FFF2-40B4-BE49-F238E27FC236}">
                  <a16:creationId xmlns:a16="http://schemas.microsoft.com/office/drawing/2014/main" id="{876B8A01-A24E-812B-D678-D56F92D050DE}"/>
                </a:ext>
              </a:extLst>
            </p:cNvPr>
            <p:cNvSpPr txBox="1"/>
            <p:nvPr/>
          </p:nvSpPr>
          <p:spPr>
            <a:xfrm>
              <a:off x="6340329" y="1905566"/>
              <a:ext cx="4942990" cy="461665"/>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400" b="1" i="0" u="none" strike="noStrike" kern="0" cap="none" spc="0" normalizeH="0" baseline="0" noProof="0" dirty="0">
                  <a:ln>
                    <a:noFill/>
                  </a:ln>
                  <a:solidFill>
                    <a:srgbClr val="FFC000"/>
                  </a:solidFill>
                  <a:effectLst/>
                  <a:uLnTx/>
                  <a:uFillTx/>
                  <a:latin typeface="Poppins "/>
                  <a:cs typeface="Arial"/>
                  <a:sym typeface="Arial"/>
                </a:rPr>
                <a:t>Ethical responsibilities</a:t>
              </a:r>
            </a:p>
          </p:txBody>
        </p:sp>
        <p:cxnSp>
          <p:nvCxnSpPr>
            <p:cNvPr id="34" name="Straight Connector 33">
              <a:extLst>
                <a:ext uri="{FF2B5EF4-FFF2-40B4-BE49-F238E27FC236}">
                  <a16:creationId xmlns:a16="http://schemas.microsoft.com/office/drawing/2014/main" id="{D9B6793E-538E-8DE4-B193-9F01F945B69D}"/>
                </a:ext>
              </a:extLst>
            </p:cNvPr>
            <p:cNvCxnSpPr>
              <a:cxnSpLocks/>
            </p:cNvCxnSpPr>
            <p:nvPr/>
          </p:nvCxnSpPr>
          <p:spPr>
            <a:xfrm>
              <a:off x="4570456" y="2137797"/>
              <a:ext cx="165672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2" name="Group 41">
            <a:extLst>
              <a:ext uri="{FF2B5EF4-FFF2-40B4-BE49-F238E27FC236}">
                <a16:creationId xmlns:a16="http://schemas.microsoft.com/office/drawing/2014/main" id="{1DD4D21D-743E-35DF-4D4E-8ED7893D4153}"/>
              </a:ext>
            </a:extLst>
          </p:cNvPr>
          <p:cNvGrpSpPr/>
          <p:nvPr/>
        </p:nvGrpSpPr>
        <p:grpSpPr>
          <a:xfrm>
            <a:off x="5215616" y="2943889"/>
            <a:ext cx="6067703" cy="461665"/>
            <a:chOff x="5215616" y="2943889"/>
            <a:chExt cx="6067703" cy="461665"/>
          </a:xfrm>
        </p:grpSpPr>
        <p:sp>
          <p:nvSpPr>
            <p:cNvPr id="23" name="TextBox 22">
              <a:extLst>
                <a:ext uri="{FF2B5EF4-FFF2-40B4-BE49-F238E27FC236}">
                  <a16:creationId xmlns:a16="http://schemas.microsoft.com/office/drawing/2014/main" id="{DA3EA5E8-020F-3A03-0C5F-1EEA4179CCD1}"/>
                </a:ext>
              </a:extLst>
            </p:cNvPr>
            <p:cNvSpPr txBox="1"/>
            <p:nvPr/>
          </p:nvSpPr>
          <p:spPr>
            <a:xfrm>
              <a:off x="6340329" y="2943889"/>
              <a:ext cx="4942990" cy="461665"/>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400" b="1" i="0" u="none" strike="noStrike" kern="0" cap="none" spc="0" normalizeH="0" baseline="0" noProof="0" dirty="0">
                  <a:ln>
                    <a:noFill/>
                  </a:ln>
                  <a:solidFill>
                    <a:srgbClr val="FFC000"/>
                  </a:solidFill>
                  <a:effectLst/>
                  <a:uLnTx/>
                  <a:uFillTx/>
                  <a:latin typeface="Poppins "/>
                  <a:cs typeface="Arial"/>
                  <a:sym typeface="Arial"/>
                </a:rPr>
                <a:t>Legal responsibilities</a:t>
              </a:r>
            </a:p>
          </p:txBody>
        </p:sp>
        <p:cxnSp>
          <p:nvCxnSpPr>
            <p:cNvPr id="35" name="Straight Connector 34">
              <a:extLst>
                <a:ext uri="{FF2B5EF4-FFF2-40B4-BE49-F238E27FC236}">
                  <a16:creationId xmlns:a16="http://schemas.microsoft.com/office/drawing/2014/main" id="{91441F0A-F2B1-18E2-15CA-656EA901B4EF}"/>
                </a:ext>
              </a:extLst>
            </p:cNvPr>
            <p:cNvCxnSpPr>
              <a:cxnSpLocks/>
            </p:cNvCxnSpPr>
            <p:nvPr/>
          </p:nvCxnSpPr>
          <p:spPr>
            <a:xfrm>
              <a:off x="5215616" y="3176918"/>
              <a:ext cx="101156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1" name="Group 40">
            <a:extLst>
              <a:ext uri="{FF2B5EF4-FFF2-40B4-BE49-F238E27FC236}">
                <a16:creationId xmlns:a16="http://schemas.microsoft.com/office/drawing/2014/main" id="{29766DF9-0AE3-4DE9-38AE-907BCE39FAA9}"/>
              </a:ext>
            </a:extLst>
          </p:cNvPr>
          <p:cNvGrpSpPr/>
          <p:nvPr/>
        </p:nvGrpSpPr>
        <p:grpSpPr>
          <a:xfrm>
            <a:off x="5881096" y="3982213"/>
            <a:ext cx="5402223" cy="461665"/>
            <a:chOff x="5881096" y="3982213"/>
            <a:chExt cx="5402223" cy="461665"/>
          </a:xfrm>
        </p:grpSpPr>
        <p:sp>
          <p:nvSpPr>
            <p:cNvPr id="24" name="TextBox 23">
              <a:extLst>
                <a:ext uri="{FF2B5EF4-FFF2-40B4-BE49-F238E27FC236}">
                  <a16:creationId xmlns:a16="http://schemas.microsoft.com/office/drawing/2014/main" id="{8EAC0DE8-5944-28B9-828E-66078D1E82D1}"/>
                </a:ext>
              </a:extLst>
            </p:cNvPr>
            <p:cNvSpPr txBox="1"/>
            <p:nvPr/>
          </p:nvSpPr>
          <p:spPr>
            <a:xfrm>
              <a:off x="6340329" y="3982213"/>
              <a:ext cx="4942990" cy="461665"/>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2400" b="1" i="0" u="none" strike="noStrike" kern="0" cap="none" spc="0" normalizeH="0" baseline="0" noProof="0" dirty="0">
                  <a:ln>
                    <a:noFill/>
                  </a:ln>
                  <a:solidFill>
                    <a:srgbClr val="FFC000"/>
                  </a:solidFill>
                  <a:effectLst/>
                  <a:uLnTx/>
                  <a:uFillTx/>
                  <a:latin typeface="Poppins "/>
                  <a:cs typeface="Arial"/>
                  <a:sym typeface="Arial"/>
                </a:rPr>
                <a:t>Economic responsibilities</a:t>
              </a:r>
            </a:p>
          </p:txBody>
        </p:sp>
        <p:cxnSp>
          <p:nvCxnSpPr>
            <p:cNvPr id="36" name="Straight Connector 35">
              <a:extLst>
                <a:ext uri="{FF2B5EF4-FFF2-40B4-BE49-F238E27FC236}">
                  <a16:creationId xmlns:a16="http://schemas.microsoft.com/office/drawing/2014/main" id="{0A11938A-7E78-A81D-D017-DCF601EEE938}"/>
                </a:ext>
              </a:extLst>
            </p:cNvPr>
            <p:cNvCxnSpPr>
              <a:cxnSpLocks/>
            </p:cNvCxnSpPr>
            <p:nvPr/>
          </p:nvCxnSpPr>
          <p:spPr>
            <a:xfrm>
              <a:off x="5881096" y="4203078"/>
              <a:ext cx="34608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39" name="TextBox 38">
            <a:extLst>
              <a:ext uri="{FF2B5EF4-FFF2-40B4-BE49-F238E27FC236}">
                <a16:creationId xmlns:a16="http://schemas.microsoft.com/office/drawing/2014/main" id="{CCFDB8D3-0206-8DE4-98EA-0BE8D70EC660}"/>
              </a:ext>
            </a:extLst>
          </p:cNvPr>
          <p:cNvSpPr txBox="1"/>
          <p:nvPr/>
        </p:nvSpPr>
        <p:spPr>
          <a:xfrm rot="1084969">
            <a:off x="1381678" y="4626359"/>
            <a:ext cx="2224272" cy="261610"/>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1" i="0" u="none" strike="noStrike" kern="0" cap="none" spc="0" normalizeH="0" baseline="0" noProof="0" dirty="0">
                <a:ln>
                  <a:noFill/>
                </a:ln>
                <a:solidFill>
                  <a:srgbClr val="000000"/>
                </a:solidFill>
                <a:effectLst/>
                <a:uLnTx/>
                <a:uFillTx/>
                <a:latin typeface="Poppins "/>
                <a:cs typeface="Arial"/>
                <a:sym typeface="Arial"/>
              </a:rPr>
              <a:t>Economic responsibilities</a:t>
            </a:r>
          </a:p>
        </p:txBody>
      </p:sp>
      <p:sp>
        <p:nvSpPr>
          <p:cNvPr id="40" name="TextBox 39">
            <a:extLst>
              <a:ext uri="{FF2B5EF4-FFF2-40B4-BE49-F238E27FC236}">
                <a16:creationId xmlns:a16="http://schemas.microsoft.com/office/drawing/2014/main" id="{454B7DE7-E752-3325-2F31-FAF9EC486419}"/>
              </a:ext>
            </a:extLst>
          </p:cNvPr>
          <p:cNvSpPr txBox="1"/>
          <p:nvPr/>
        </p:nvSpPr>
        <p:spPr>
          <a:xfrm rot="1084969">
            <a:off x="1864119" y="3493160"/>
            <a:ext cx="1877779" cy="261610"/>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1" i="0" u="none" strike="noStrike" kern="0" cap="none" spc="0" normalizeH="0" baseline="0" noProof="0" dirty="0">
                <a:ln>
                  <a:noFill/>
                </a:ln>
                <a:solidFill>
                  <a:srgbClr val="000000"/>
                </a:solidFill>
                <a:effectLst/>
                <a:uLnTx/>
                <a:uFillTx/>
                <a:latin typeface="Poppins "/>
                <a:cs typeface="Arial"/>
                <a:sym typeface="Arial"/>
              </a:rPr>
              <a:t>Legal responsibilities</a:t>
            </a:r>
          </a:p>
        </p:txBody>
      </p:sp>
      <p:sp>
        <p:nvSpPr>
          <p:cNvPr id="45" name="TextBox 44">
            <a:extLst>
              <a:ext uri="{FF2B5EF4-FFF2-40B4-BE49-F238E27FC236}">
                <a16:creationId xmlns:a16="http://schemas.microsoft.com/office/drawing/2014/main" id="{8FA05269-BCEF-7AE0-CA1B-C87D5A8CE016}"/>
              </a:ext>
            </a:extLst>
          </p:cNvPr>
          <p:cNvSpPr txBox="1"/>
          <p:nvPr/>
        </p:nvSpPr>
        <p:spPr>
          <a:xfrm rot="1084969">
            <a:off x="2209204" y="2276800"/>
            <a:ext cx="1747476" cy="430887"/>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1" i="0" u="none" strike="noStrike" kern="0" cap="none" spc="0" normalizeH="0" baseline="0" noProof="0" dirty="0">
                <a:ln>
                  <a:noFill/>
                </a:ln>
                <a:solidFill>
                  <a:srgbClr val="000000"/>
                </a:solidFill>
                <a:effectLst/>
                <a:uLnTx/>
                <a:uFillTx/>
                <a:latin typeface="Poppins "/>
                <a:cs typeface="Arial"/>
                <a:sym typeface="Arial"/>
              </a:rPr>
              <a:t>Ethical responsibilities</a:t>
            </a:r>
          </a:p>
        </p:txBody>
      </p:sp>
      <p:sp>
        <p:nvSpPr>
          <p:cNvPr id="46" name="TextBox 45">
            <a:extLst>
              <a:ext uri="{FF2B5EF4-FFF2-40B4-BE49-F238E27FC236}">
                <a16:creationId xmlns:a16="http://schemas.microsoft.com/office/drawing/2014/main" id="{28D75D91-D825-33DD-78F0-35754EC732B0}"/>
              </a:ext>
            </a:extLst>
          </p:cNvPr>
          <p:cNvSpPr txBox="1"/>
          <p:nvPr/>
        </p:nvSpPr>
        <p:spPr>
          <a:xfrm rot="1084969">
            <a:off x="1695226" y="776325"/>
            <a:ext cx="1747476" cy="430887"/>
          </a:xfrm>
          <a:prstGeom prst="rect">
            <a:avLst/>
          </a:prstGeom>
          <a:noFill/>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FFFFFF"/>
              </a:buClr>
              <a:buSzPts val="1200"/>
              <a:buFont typeface="Arial"/>
              <a:buNone/>
              <a:tabLst/>
              <a:defRPr/>
            </a:pPr>
            <a:r>
              <a:rPr kumimoji="0" lang="en-US" sz="1100" b="1" i="0" u="none" strike="noStrike" kern="0" cap="none" spc="0" normalizeH="0" baseline="0" noProof="0" dirty="0">
                <a:ln>
                  <a:noFill/>
                </a:ln>
                <a:solidFill>
                  <a:srgbClr val="FFFFFF"/>
                </a:solidFill>
                <a:effectLst/>
                <a:uLnTx/>
                <a:uFillTx/>
                <a:latin typeface="Poppins "/>
                <a:cs typeface="Arial"/>
                <a:sym typeface="Arial"/>
              </a:rPr>
              <a:t>Philanthropic responsibilities</a:t>
            </a:r>
          </a:p>
        </p:txBody>
      </p:sp>
    </p:spTree>
    <p:extLst>
      <p:ext uri="{BB962C8B-B14F-4D97-AF65-F5344CB8AC3E}">
        <p14:creationId xmlns:p14="http://schemas.microsoft.com/office/powerpoint/2010/main" val="18088293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additive="base">
                                        <p:cTn id="7" dur="500" fill="hold"/>
                                        <p:tgtEl>
                                          <p:spTgt spid="41"/>
                                        </p:tgtEl>
                                        <p:attrNameLst>
                                          <p:attrName>ppt_x</p:attrName>
                                        </p:attrNameLst>
                                      </p:cBhvr>
                                      <p:tavLst>
                                        <p:tav tm="0">
                                          <p:val>
                                            <p:strVal val="1+#ppt_w/2"/>
                                          </p:val>
                                        </p:tav>
                                        <p:tav tm="100000">
                                          <p:val>
                                            <p:strVal val="#ppt_x"/>
                                          </p:val>
                                        </p:tav>
                                      </p:tavLst>
                                    </p:anim>
                                    <p:anim calcmode="lin" valueType="num">
                                      <p:cBhvr additive="base">
                                        <p:cTn id="8" dur="500" fill="hold"/>
                                        <p:tgtEl>
                                          <p:spTgt spid="41"/>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42"/>
                                        </p:tgtEl>
                                        <p:attrNameLst>
                                          <p:attrName>style.visibility</p:attrName>
                                        </p:attrNameLst>
                                      </p:cBhvr>
                                      <p:to>
                                        <p:strVal val="visible"/>
                                      </p:to>
                                    </p:set>
                                    <p:anim calcmode="lin" valueType="num">
                                      <p:cBhvr additive="base">
                                        <p:cTn id="12" dur="500" fill="hold"/>
                                        <p:tgtEl>
                                          <p:spTgt spid="42"/>
                                        </p:tgtEl>
                                        <p:attrNameLst>
                                          <p:attrName>ppt_x</p:attrName>
                                        </p:attrNameLst>
                                      </p:cBhvr>
                                      <p:tavLst>
                                        <p:tav tm="0">
                                          <p:val>
                                            <p:strVal val="1+#ppt_w/2"/>
                                          </p:val>
                                        </p:tav>
                                        <p:tav tm="100000">
                                          <p:val>
                                            <p:strVal val="#ppt_x"/>
                                          </p:val>
                                        </p:tav>
                                      </p:tavLst>
                                    </p:anim>
                                    <p:anim calcmode="lin" valueType="num">
                                      <p:cBhvr additive="base">
                                        <p:cTn id="13" dur="500" fill="hold"/>
                                        <p:tgtEl>
                                          <p:spTgt spid="42"/>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2" fill="hold" nodeType="afterEffect">
                                  <p:stCondLst>
                                    <p:cond delay="0"/>
                                  </p:stCondLst>
                                  <p:childTnLst>
                                    <p:set>
                                      <p:cBhvr>
                                        <p:cTn id="16" dur="1" fill="hold">
                                          <p:stCondLst>
                                            <p:cond delay="0"/>
                                          </p:stCondLst>
                                        </p:cTn>
                                        <p:tgtEl>
                                          <p:spTgt spid="43"/>
                                        </p:tgtEl>
                                        <p:attrNameLst>
                                          <p:attrName>style.visibility</p:attrName>
                                        </p:attrNameLst>
                                      </p:cBhvr>
                                      <p:to>
                                        <p:strVal val="visible"/>
                                      </p:to>
                                    </p:set>
                                    <p:anim calcmode="lin" valueType="num">
                                      <p:cBhvr additive="base">
                                        <p:cTn id="17" dur="500" fill="hold"/>
                                        <p:tgtEl>
                                          <p:spTgt spid="43"/>
                                        </p:tgtEl>
                                        <p:attrNameLst>
                                          <p:attrName>ppt_x</p:attrName>
                                        </p:attrNameLst>
                                      </p:cBhvr>
                                      <p:tavLst>
                                        <p:tav tm="0">
                                          <p:val>
                                            <p:strVal val="1+#ppt_w/2"/>
                                          </p:val>
                                        </p:tav>
                                        <p:tav tm="100000">
                                          <p:val>
                                            <p:strVal val="#ppt_x"/>
                                          </p:val>
                                        </p:tav>
                                      </p:tavLst>
                                    </p:anim>
                                    <p:anim calcmode="lin" valueType="num">
                                      <p:cBhvr additive="base">
                                        <p:cTn id="18" dur="500" fill="hold"/>
                                        <p:tgtEl>
                                          <p:spTgt spid="43"/>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2" fill="hold" nodeType="afterEffect">
                                  <p:stCondLst>
                                    <p:cond delay="0"/>
                                  </p:stCondLst>
                                  <p:childTnLst>
                                    <p:set>
                                      <p:cBhvr>
                                        <p:cTn id="21" dur="1" fill="hold">
                                          <p:stCondLst>
                                            <p:cond delay="0"/>
                                          </p:stCondLst>
                                        </p:cTn>
                                        <p:tgtEl>
                                          <p:spTgt spid="44"/>
                                        </p:tgtEl>
                                        <p:attrNameLst>
                                          <p:attrName>style.visibility</p:attrName>
                                        </p:attrNameLst>
                                      </p:cBhvr>
                                      <p:to>
                                        <p:strVal val="visible"/>
                                      </p:to>
                                    </p:set>
                                    <p:anim calcmode="lin" valueType="num">
                                      <p:cBhvr additive="base">
                                        <p:cTn id="22" dur="500" fill="hold"/>
                                        <p:tgtEl>
                                          <p:spTgt spid="44"/>
                                        </p:tgtEl>
                                        <p:attrNameLst>
                                          <p:attrName>ppt_x</p:attrName>
                                        </p:attrNameLst>
                                      </p:cBhvr>
                                      <p:tavLst>
                                        <p:tav tm="0">
                                          <p:val>
                                            <p:strVal val="1+#ppt_w/2"/>
                                          </p:val>
                                        </p:tav>
                                        <p:tav tm="100000">
                                          <p:val>
                                            <p:strVal val="#ppt_x"/>
                                          </p:val>
                                        </p:tav>
                                      </p:tavLst>
                                    </p:anim>
                                    <p:anim calcmode="lin" valueType="num">
                                      <p:cBhvr additive="base">
                                        <p:cTn id="23" dur="500" fill="hold"/>
                                        <p:tgtEl>
                                          <p:spTgt spid="4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440D09-B348-291A-8E50-8A500901E949}"/>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237F2F4A-65AF-7B34-BB91-ABDD8060FE73}"/>
              </a:ext>
            </a:extLst>
          </p:cNvPr>
          <p:cNvPicPr>
            <a:picLocks noChangeAspect="1"/>
          </p:cNvPicPr>
          <p:nvPr/>
        </p:nvPicPr>
        <p:blipFill>
          <a:blip r:embed="rId2"/>
          <a:srcRect l="56530" t="12468" r="2595" b="-1077"/>
          <a:stretch/>
        </p:blipFill>
        <p:spPr>
          <a:xfrm>
            <a:off x="6898378" y="-203480"/>
            <a:ext cx="5320650" cy="7107741"/>
          </a:xfrm>
          <a:prstGeom prst="rect">
            <a:avLst/>
          </a:prstGeom>
        </p:spPr>
      </p:pic>
      <p:sp>
        <p:nvSpPr>
          <p:cNvPr id="6" name="TextBox 5">
            <a:extLst>
              <a:ext uri="{FF2B5EF4-FFF2-40B4-BE49-F238E27FC236}">
                <a16:creationId xmlns:a16="http://schemas.microsoft.com/office/drawing/2014/main" id="{563056D4-10A9-405F-EC1D-09FF32E3A50A}"/>
              </a:ext>
            </a:extLst>
          </p:cNvPr>
          <p:cNvSpPr txBox="1"/>
          <p:nvPr/>
        </p:nvSpPr>
        <p:spPr>
          <a:xfrm>
            <a:off x="769516" y="1635970"/>
            <a:ext cx="5320650" cy="1015663"/>
          </a:xfrm>
          <a:prstGeom prst="rect">
            <a:avLst/>
          </a:prstGeom>
          <a:noFill/>
          <a:effectLst>
            <a:outerShdw blurRad="50800" dist="38100" dir="2700000" sx="102000" sy="102000" algn="tl" rotWithShape="0">
              <a:prstClr val="black"/>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000" b="1" i="0" u="none" strike="noStrike" kern="0" cap="none" spc="0" normalizeH="0" baseline="0" noProof="0" dirty="0">
                <a:ln>
                  <a:noFill/>
                </a:ln>
                <a:solidFill>
                  <a:srgbClr val="FFFFFF"/>
                </a:solidFill>
                <a:effectLst/>
                <a:uLnTx/>
                <a:uFillTx/>
                <a:latin typeface="Poppins Bold"/>
                <a:ea typeface="Roboto Condensed Bold" panose="02000000000000000000" pitchFamily="2" charset="0"/>
                <a:cs typeface="Arial"/>
                <a:sym typeface="Arial"/>
              </a:rPr>
              <a:t>ALIGNING  </a:t>
            </a:r>
            <a:endParaRPr kumimoji="0" lang="en-US" sz="6000" b="1" i="0" u="none" strike="noStrike" kern="0" cap="none" spc="0" normalizeH="0" baseline="0" noProof="0" dirty="0">
              <a:ln>
                <a:noFill/>
              </a:ln>
              <a:solidFill>
                <a:srgbClr val="FFC000"/>
              </a:solidFill>
              <a:effectLst/>
              <a:uLnTx/>
              <a:uFillTx/>
              <a:latin typeface="Poppins Bold"/>
              <a:ea typeface="Roboto Condensed Bold" panose="02000000000000000000" pitchFamily="2" charset="0"/>
              <a:cs typeface="Arial"/>
              <a:sym typeface="Arial"/>
            </a:endParaRPr>
          </a:p>
        </p:txBody>
      </p:sp>
      <p:sp>
        <p:nvSpPr>
          <p:cNvPr id="7" name="TextBox 6">
            <a:extLst>
              <a:ext uri="{FF2B5EF4-FFF2-40B4-BE49-F238E27FC236}">
                <a16:creationId xmlns:a16="http://schemas.microsoft.com/office/drawing/2014/main" id="{F96F6FCE-58DE-C5B8-E6A3-59795171A177}"/>
              </a:ext>
            </a:extLst>
          </p:cNvPr>
          <p:cNvSpPr txBox="1"/>
          <p:nvPr/>
        </p:nvSpPr>
        <p:spPr>
          <a:xfrm>
            <a:off x="756958" y="2490951"/>
            <a:ext cx="8569922" cy="1015663"/>
          </a:xfrm>
          <a:prstGeom prst="rect">
            <a:avLst/>
          </a:prstGeom>
          <a:noFill/>
          <a:effectLst>
            <a:outerShdw blurRad="50800" dist="38100" dir="2700000" sx="102000" sy="102000" algn="tl" rotWithShape="0">
              <a:prstClr val="black"/>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000" b="1" i="0" u="none" strike="noStrike" kern="0" cap="none" spc="0" normalizeH="0" baseline="0" noProof="0" dirty="0">
                <a:ln>
                  <a:noFill/>
                </a:ln>
                <a:solidFill>
                  <a:srgbClr val="FFC000"/>
                </a:solidFill>
                <a:effectLst/>
                <a:uLnTx/>
                <a:uFillTx/>
                <a:latin typeface="Poppins Bold"/>
                <a:ea typeface="Roboto Condensed Bold" panose="02000000000000000000" pitchFamily="2" charset="0"/>
                <a:cs typeface="Arial"/>
                <a:sym typeface="Arial"/>
              </a:rPr>
              <a:t>BUSINESS GOALS </a:t>
            </a:r>
            <a:endParaRPr kumimoji="0" lang="en-ZA" sz="6000" b="1" i="0" u="none" strike="noStrike" kern="0" cap="none" spc="0" normalizeH="0" baseline="0" noProof="0" dirty="0">
              <a:ln>
                <a:noFill/>
              </a:ln>
              <a:solidFill>
                <a:srgbClr val="FFC000"/>
              </a:solidFill>
              <a:effectLst/>
              <a:uLnTx/>
              <a:uFillTx/>
              <a:latin typeface="Poppins Bold"/>
              <a:ea typeface="Roboto Condensed Bold" panose="02000000000000000000" pitchFamily="2" charset="0"/>
              <a:cs typeface="Arial"/>
              <a:sym typeface="Arial"/>
            </a:endParaRPr>
          </a:p>
        </p:txBody>
      </p:sp>
      <p:grpSp>
        <p:nvGrpSpPr>
          <p:cNvPr id="2" name="Group 1">
            <a:extLst>
              <a:ext uri="{FF2B5EF4-FFF2-40B4-BE49-F238E27FC236}">
                <a16:creationId xmlns:a16="http://schemas.microsoft.com/office/drawing/2014/main" id="{6EB318BC-59F5-F477-B0CE-5516362385E0}"/>
              </a:ext>
            </a:extLst>
          </p:cNvPr>
          <p:cNvGrpSpPr/>
          <p:nvPr/>
        </p:nvGrpSpPr>
        <p:grpSpPr>
          <a:xfrm>
            <a:off x="-27028" y="6203556"/>
            <a:ext cx="12220940" cy="654444"/>
            <a:chOff x="-27028" y="6203556"/>
            <a:chExt cx="12220940" cy="654444"/>
          </a:xfrm>
        </p:grpSpPr>
        <p:sp>
          <p:nvSpPr>
            <p:cNvPr id="3" name="Rectangle 2">
              <a:extLst>
                <a:ext uri="{FF2B5EF4-FFF2-40B4-BE49-F238E27FC236}">
                  <a16:creationId xmlns:a16="http://schemas.microsoft.com/office/drawing/2014/main" id="{33693ACA-2289-E6A5-4FC5-3242CC4E895E}"/>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4" name="Group 3">
              <a:extLst>
                <a:ext uri="{FF2B5EF4-FFF2-40B4-BE49-F238E27FC236}">
                  <a16:creationId xmlns:a16="http://schemas.microsoft.com/office/drawing/2014/main" id="{45EE6906-4E66-D0E5-D6CC-F65B2CB030BA}"/>
                </a:ext>
              </a:extLst>
            </p:cNvPr>
            <p:cNvGrpSpPr/>
            <p:nvPr/>
          </p:nvGrpSpPr>
          <p:grpSpPr>
            <a:xfrm>
              <a:off x="-27028" y="6203556"/>
              <a:ext cx="12220940" cy="502558"/>
              <a:chOff x="-27028" y="6203556"/>
              <a:chExt cx="12220940" cy="502558"/>
            </a:xfrm>
          </p:grpSpPr>
          <p:pic>
            <p:nvPicPr>
              <p:cNvPr id="5" name="Graphic 4">
                <a:extLst>
                  <a:ext uri="{FF2B5EF4-FFF2-40B4-BE49-F238E27FC236}">
                    <a16:creationId xmlns:a16="http://schemas.microsoft.com/office/drawing/2014/main" id="{B2855A82-881F-E6AE-C254-1CFC2BA8EA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8" name="TextBox 7">
                <a:extLst>
                  <a:ext uri="{FF2B5EF4-FFF2-40B4-BE49-F238E27FC236}">
                    <a16:creationId xmlns:a16="http://schemas.microsoft.com/office/drawing/2014/main" id="{41610DF3-0601-1A13-2F68-6C23B128306C}"/>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
        <p:nvSpPr>
          <p:cNvPr id="12" name="TextBox 11">
            <a:extLst>
              <a:ext uri="{FF2B5EF4-FFF2-40B4-BE49-F238E27FC236}">
                <a16:creationId xmlns:a16="http://schemas.microsoft.com/office/drawing/2014/main" id="{66E6A8CF-C1E2-6F0C-F451-D64F85516DCF}"/>
              </a:ext>
            </a:extLst>
          </p:cNvPr>
          <p:cNvSpPr txBox="1"/>
          <p:nvPr/>
        </p:nvSpPr>
        <p:spPr>
          <a:xfrm>
            <a:off x="756958" y="3348443"/>
            <a:ext cx="8254962" cy="1015663"/>
          </a:xfrm>
          <a:prstGeom prst="rect">
            <a:avLst/>
          </a:prstGeom>
          <a:noFill/>
          <a:effectLst>
            <a:outerShdw blurRad="50800" dist="38100" dir="2700000" sx="102000" sy="102000" algn="tl" rotWithShape="0">
              <a:prstClr val="black"/>
            </a:outerShdw>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000" b="1" i="0" u="none" strike="noStrike" kern="0" cap="none" spc="0" normalizeH="0" baseline="0" noProof="0" dirty="0">
                <a:ln>
                  <a:noFill/>
                </a:ln>
                <a:solidFill>
                  <a:srgbClr val="FFC000"/>
                </a:solidFill>
                <a:effectLst/>
                <a:uLnTx/>
                <a:uFillTx/>
                <a:latin typeface="Poppins Bold"/>
                <a:ea typeface="Roboto Condensed Bold" panose="02000000000000000000" pitchFamily="2" charset="0"/>
                <a:cs typeface="Arial"/>
                <a:sym typeface="Arial"/>
              </a:rPr>
              <a:t>WITH CSR</a:t>
            </a:r>
            <a:endParaRPr kumimoji="0" lang="en-ZA" sz="6000" b="1" i="0" u="none" strike="noStrike" kern="0" cap="none" spc="0" normalizeH="0" baseline="0" noProof="0" dirty="0">
              <a:ln>
                <a:noFill/>
              </a:ln>
              <a:solidFill>
                <a:srgbClr val="FFC000"/>
              </a:solidFill>
              <a:effectLst/>
              <a:uLnTx/>
              <a:uFillTx/>
              <a:latin typeface="Poppins Bold"/>
              <a:ea typeface="Roboto Condensed Bold" panose="02000000000000000000" pitchFamily="2" charset="0"/>
              <a:cs typeface="Arial"/>
              <a:sym typeface="Arial"/>
            </a:endParaRPr>
          </a:p>
        </p:txBody>
      </p:sp>
    </p:spTree>
    <p:extLst>
      <p:ext uri="{BB962C8B-B14F-4D97-AF65-F5344CB8AC3E}">
        <p14:creationId xmlns:p14="http://schemas.microsoft.com/office/powerpoint/2010/main" val="3135027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1+#ppt_w/2"/>
                                          </p:val>
                                        </p:tav>
                                        <p:tav tm="100000">
                                          <p:val>
                                            <p:strVal val="#ppt_x"/>
                                          </p:val>
                                        </p:tav>
                                      </p:tavLst>
                                    </p:anim>
                                    <p:anim calcmode="lin" valueType="num">
                                      <p:cBhvr additive="base">
                                        <p:cTn id="12" dur="500" fill="hold"/>
                                        <p:tgtEl>
                                          <p:spTgt spid="7"/>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anim calcmode="lin" valueType="num">
                                      <p:cBhvr additive="base">
                                        <p:cTn id="15" dur="500" fill="hold"/>
                                        <p:tgtEl>
                                          <p:spTgt spid="12"/>
                                        </p:tgtEl>
                                        <p:attrNameLst>
                                          <p:attrName>ppt_x</p:attrName>
                                        </p:attrNameLst>
                                      </p:cBhvr>
                                      <p:tavLst>
                                        <p:tav tm="0">
                                          <p:val>
                                            <p:strVal val="1+#ppt_w/2"/>
                                          </p:val>
                                        </p:tav>
                                        <p:tav tm="100000">
                                          <p:val>
                                            <p:strVal val="#ppt_x"/>
                                          </p:val>
                                        </p:tav>
                                      </p:tavLst>
                                    </p:anim>
                                    <p:anim calcmode="lin" valueType="num">
                                      <p:cBhvr additive="base">
                                        <p:cTn id="16"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2"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6B822F-BF45-7131-CCAB-EE3C2341C769}"/>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D8AB6950-F284-7518-D198-2C9D38C4CAF0}"/>
              </a:ext>
            </a:extLst>
          </p:cNvPr>
          <p:cNvPicPr>
            <a:picLocks noChangeAspect="1"/>
          </p:cNvPicPr>
          <p:nvPr/>
        </p:nvPicPr>
        <p:blipFill>
          <a:blip r:embed="rId2"/>
          <a:srcRect t="17766" b="21417"/>
          <a:stretch/>
        </p:blipFill>
        <p:spPr>
          <a:xfrm>
            <a:off x="0" y="0"/>
            <a:ext cx="12219028" cy="6706114"/>
          </a:xfrm>
          <a:prstGeom prst="rect">
            <a:avLst/>
          </a:prstGeom>
        </p:spPr>
      </p:pic>
      <p:grpSp>
        <p:nvGrpSpPr>
          <p:cNvPr id="11" name="Group 10">
            <a:extLst>
              <a:ext uri="{FF2B5EF4-FFF2-40B4-BE49-F238E27FC236}">
                <a16:creationId xmlns:a16="http://schemas.microsoft.com/office/drawing/2014/main" id="{C09CF29C-5B2A-6855-83BD-9B80BD24D88F}"/>
              </a:ext>
            </a:extLst>
          </p:cNvPr>
          <p:cNvGrpSpPr/>
          <p:nvPr/>
        </p:nvGrpSpPr>
        <p:grpSpPr>
          <a:xfrm>
            <a:off x="659757" y="-353"/>
            <a:ext cx="4525701" cy="6290038"/>
            <a:chOff x="659757" y="-353"/>
            <a:chExt cx="4525701" cy="6290038"/>
          </a:xfrm>
        </p:grpSpPr>
        <p:sp>
          <p:nvSpPr>
            <p:cNvPr id="2" name="Rectangle 1">
              <a:extLst>
                <a:ext uri="{FF2B5EF4-FFF2-40B4-BE49-F238E27FC236}">
                  <a16:creationId xmlns:a16="http://schemas.microsoft.com/office/drawing/2014/main" id="{C3ED3736-7F07-4260-AB09-C014EBEFEA1E}"/>
                </a:ext>
              </a:extLst>
            </p:cNvPr>
            <p:cNvSpPr/>
            <p:nvPr/>
          </p:nvSpPr>
          <p:spPr>
            <a:xfrm>
              <a:off x="659757" y="-353"/>
              <a:ext cx="4525701" cy="6290038"/>
            </a:xfrm>
            <a:prstGeom prst="rect">
              <a:avLst/>
            </a:prstGeom>
            <a:solidFill>
              <a:srgbClr val="FFC000">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a:ln>
                  <a:noFill/>
                </a:ln>
                <a:solidFill>
                  <a:srgbClr val="5FC7C7"/>
                </a:solidFill>
                <a:effectLst/>
                <a:uLnTx/>
                <a:uFillTx/>
                <a:latin typeface="Poppins"/>
                <a:ea typeface="+mn-ea"/>
                <a:cs typeface="+mn-cs"/>
                <a:sym typeface="Arial"/>
              </a:endParaRPr>
            </a:p>
          </p:txBody>
        </p:sp>
        <p:sp>
          <p:nvSpPr>
            <p:cNvPr id="8" name="TextBox 7">
              <a:extLst>
                <a:ext uri="{FF2B5EF4-FFF2-40B4-BE49-F238E27FC236}">
                  <a16:creationId xmlns:a16="http://schemas.microsoft.com/office/drawing/2014/main" id="{E5859259-607A-B5FB-5CCF-6D700AE03DE4}"/>
                </a:ext>
              </a:extLst>
            </p:cNvPr>
            <p:cNvSpPr txBox="1"/>
            <p:nvPr/>
          </p:nvSpPr>
          <p:spPr>
            <a:xfrm>
              <a:off x="906247" y="2070727"/>
              <a:ext cx="4032720" cy="2062103"/>
            </a:xfrm>
            <a:prstGeom prst="rect">
              <a:avLst/>
            </a:prstGeom>
            <a:noFill/>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US" sz="3200" b="1" i="0" u="none" strike="noStrike" kern="0" cap="none" spc="0" normalizeH="0" baseline="0" noProof="0" dirty="0">
                  <a:ln>
                    <a:noFill/>
                  </a:ln>
                  <a:solidFill>
                    <a:srgbClr val="000000"/>
                  </a:solidFill>
                  <a:effectLst/>
                  <a:uLnTx/>
                  <a:uFillTx/>
                  <a:latin typeface="Poppins" panose="00000500000000000000" pitchFamily="2" charset="0"/>
                  <a:ea typeface="Poppins" panose="00000500000000000000" pitchFamily="2" charset="0"/>
                  <a:cs typeface="Arial"/>
                  <a:sym typeface="Arial"/>
                </a:rPr>
                <a:t>Practical Strategies for Blending Business Success With CSR</a:t>
              </a:r>
              <a:endParaRPr kumimoji="0" lang="en-US" sz="4800" b="1" i="0" u="none" strike="noStrike" kern="0" cap="none" spc="0" normalizeH="0" baseline="0" noProof="0" dirty="0">
                <a:ln>
                  <a:noFill/>
                </a:ln>
                <a:solidFill>
                  <a:srgbClr val="FFFFFF"/>
                </a:solidFill>
                <a:effectLst/>
                <a:uLnTx/>
                <a:uFillTx/>
                <a:latin typeface="Poppins"/>
                <a:cs typeface="Arial"/>
                <a:sym typeface="Arial"/>
              </a:endParaRPr>
            </a:p>
          </p:txBody>
        </p:sp>
      </p:grpSp>
      <p:grpSp>
        <p:nvGrpSpPr>
          <p:cNvPr id="3" name="Group 2">
            <a:extLst>
              <a:ext uri="{FF2B5EF4-FFF2-40B4-BE49-F238E27FC236}">
                <a16:creationId xmlns:a16="http://schemas.microsoft.com/office/drawing/2014/main" id="{D602987D-15B0-2D54-B604-0B3D8966F385}"/>
              </a:ext>
            </a:extLst>
          </p:cNvPr>
          <p:cNvGrpSpPr/>
          <p:nvPr/>
        </p:nvGrpSpPr>
        <p:grpSpPr>
          <a:xfrm>
            <a:off x="-27028" y="6203556"/>
            <a:ext cx="12220940" cy="654444"/>
            <a:chOff x="-27028" y="6203556"/>
            <a:chExt cx="12220940" cy="654444"/>
          </a:xfrm>
        </p:grpSpPr>
        <p:sp>
          <p:nvSpPr>
            <p:cNvPr id="4" name="Rectangle 3">
              <a:extLst>
                <a:ext uri="{FF2B5EF4-FFF2-40B4-BE49-F238E27FC236}">
                  <a16:creationId xmlns:a16="http://schemas.microsoft.com/office/drawing/2014/main" id="{0FBEE4D2-99E4-9FD2-C1EF-9D36431E5B1C}"/>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5" name="Group 4">
              <a:extLst>
                <a:ext uri="{FF2B5EF4-FFF2-40B4-BE49-F238E27FC236}">
                  <a16:creationId xmlns:a16="http://schemas.microsoft.com/office/drawing/2014/main" id="{1D39F0DA-D3B7-855B-E21F-F492896370FF}"/>
                </a:ext>
              </a:extLst>
            </p:cNvPr>
            <p:cNvGrpSpPr/>
            <p:nvPr/>
          </p:nvGrpSpPr>
          <p:grpSpPr>
            <a:xfrm>
              <a:off x="-27028" y="6203556"/>
              <a:ext cx="12220940" cy="502558"/>
              <a:chOff x="-27028" y="6203556"/>
              <a:chExt cx="12220940" cy="502558"/>
            </a:xfrm>
          </p:grpSpPr>
          <p:pic>
            <p:nvPicPr>
              <p:cNvPr id="6" name="Graphic 5">
                <a:extLst>
                  <a:ext uri="{FF2B5EF4-FFF2-40B4-BE49-F238E27FC236}">
                    <a16:creationId xmlns:a16="http://schemas.microsoft.com/office/drawing/2014/main" id="{BB60C696-C332-82D0-2120-AC4D7CB94BF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V="1">
                <a:off x="-27028" y="6203556"/>
                <a:ext cx="12220940" cy="49917"/>
              </a:xfrm>
              <a:prstGeom prst="rect">
                <a:avLst/>
              </a:prstGeom>
            </p:spPr>
          </p:pic>
          <p:sp>
            <p:nvSpPr>
              <p:cNvPr id="7" name="TextBox 6">
                <a:extLst>
                  <a:ext uri="{FF2B5EF4-FFF2-40B4-BE49-F238E27FC236}">
                    <a16:creationId xmlns:a16="http://schemas.microsoft.com/office/drawing/2014/main" id="{CABD0FD5-EBBA-9B15-D9B7-1A58F2809F8F}"/>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Tree>
    <p:extLst>
      <p:ext uri="{BB962C8B-B14F-4D97-AF65-F5344CB8AC3E}">
        <p14:creationId xmlns:p14="http://schemas.microsoft.com/office/powerpoint/2010/main" val="68025322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1+#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Bullseye score on a dartboard">
            <a:extLst>
              <a:ext uri="{FF2B5EF4-FFF2-40B4-BE49-F238E27FC236}">
                <a16:creationId xmlns:a16="http://schemas.microsoft.com/office/drawing/2014/main" id="{A1873733-5EF1-7CF5-934A-8EA1DB55A7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219" r="11726"/>
          <a:stretch/>
        </p:blipFill>
        <p:spPr bwMode="auto">
          <a:xfrm>
            <a:off x="6312061" y="-13602"/>
            <a:ext cx="5879939" cy="6290831"/>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hidden="1">
            <a:extLst>
              <a:ext uri="{FF2B5EF4-FFF2-40B4-BE49-F238E27FC236}">
                <a16:creationId xmlns:a16="http://schemas.microsoft.com/office/drawing/2014/main" id="{A3860626-9A45-E2AB-ABD8-B07FE7A6C858}"/>
              </a:ext>
            </a:extLst>
          </p:cNvPr>
          <p:cNvPicPr>
            <a:picLocks noChangeAspect="1"/>
          </p:cNvPicPr>
          <p:nvPr/>
        </p:nvPicPr>
        <p:blipFill>
          <a:blip r:embed="rId4"/>
          <a:stretch>
            <a:fillRect/>
          </a:stretch>
        </p:blipFill>
        <p:spPr>
          <a:xfrm>
            <a:off x="-23273860" y="-16365073"/>
            <a:ext cx="58859260" cy="39239504"/>
          </a:xfrm>
          <a:prstGeom prst="rect">
            <a:avLst/>
          </a:prstGeom>
        </p:spPr>
      </p:pic>
      <p:sp>
        <p:nvSpPr>
          <p:cNvPr id="9" name="TextBox 8">
            <a:extLst>
              <a:ext uri="{FF2B5EF4-FFF2-40B4-BE49-F238E27FC236}">
                <a16:creationId xmlns:a16="http://schemas.microsoft.com/office/drawing/2014/main" id="{B1EF1416-DE12-B3EB-D4F9-F546F359928A}"/>
              </a:ext>
            </a:extLst>
          </p:cNvPr>
          <p:cNvSpPr txBox="1"/>
          <p:nvPr/>
        </p:nvSpPr>
        <p:spPr>
          <a:xfrm>
            <a:off x="487255" y="998067"/>
            <a:ext cx="6376532"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b="1" i="0" u="none" strike="noStrike" kern="0" cap="none" spc="0" normalizeH="0" baseline="0" noProof="0" dirty="0">
                <a:ln>
                  <a:noFill/>
                </a:ln>
                <a:solidFill>
                  <a:srgbClr val="FFC000"/>
                </a:solidFill>
                <a:effectLst/>
                <a:uLnTx/>
                <a:uFillTx/>
                <a:latin typeface="Poppins"/>
                <a:ea typeface="Poppins"/>
                <a:cs typeface="Poppins"/>
                <a:sym typeface="Poppins"/>
              </a:rPr>
              <a:t>Align Business goals with CSR</a:t>
            </a:r>
            <a:endParaRPr kumimoji="0" lang="en-ZA" sz="4000" b="1" i="0" u="none" strike="noStrike" kern="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Poppins Bold italic" panose="00000800000000000000" pitchFamily="2" charset="0"/>
              <a:cs typeface="Poppins Bold italic" panose="00000800000000000000" pitchFamily="2" charset="0"/>
              <a:sym typeface="Arial"/>
            </a:endParaRPr>
          </a:p>
        </p:txBody>
      </p:sp>
      <p:sp>
        <p:nvSpPr>
          <p:cNvPr id="11" name="TextBox 10">
            <a:extLst>
              <a:ext uri="{FF2B5EF4-FFF2-40B4-BE49-F238E27FC236}">
                <a16:creationId xmlns:a16="http://schemas.microsoft.com/office/drawing/2014/main" id="{97905C0A-652B-B4D6-AA22-36BF06B4E66A}"/>
              </a:ext>
            </a:extLst>
          </p:cNvPr>
          <p:cNvSpPr txBox="1"/>
          <p:nvPr/>
        </p:nvSpPr>
        <p:spPr>
          <a:xfrm>
            <a:off x="511718" y="2621701"/>
            <a:ext cx="5368222" cy="247503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1300"/>
              </a:spcAft>
              <a:buClr>
                <a:srgbClr val="FFC000"/>
              </a:buClr>
              <a:buSzTx/>
              <a:buFont typeface="Wingdings" panose="05000000000000000000" pitchFamily="2" charset="2"/>
              <a:buChar char="§"/>
              <a:tabLst/>
              <a:defRPr/>
            </a:pPr>
            <a:r>
              <a:rPr kumimoji="0" lang="en-US" sz="1800" b="1" i="0" u="none" strike="noStrike" kern="0" cap="none" spc="0" normalizeH="0" baseline="0" noProof="0" dirty="0">
                <a:ln>
                  <a:noFill/>
                </a:ln>
                <a:solidFill>
                  <a:srgbClr val="FFC000"/>
                </a:solidFill>
                <a:effectLst/>
                <a:uLnTx/>
                <a:uFillTx/>
                <a:latin typeface="Poppins"/>
                <a:cs typeface="Arial"/>
                <a:sym typeface="Arial"/>
              </a:rPr>
              <a:t>Identify Core Values: </a:t>
            </a:r>
            <a:r>
              <a:rPr kumimoji="0" lang="en-US" sz="1800" b="0" i="0" u="none" strike="noStrike" kern="0" cap="none" spc="0" normalizeH="0" baseline="0" noProof="0" dirty="0">
                <a:ln>
                  <a:noFill/>
                </a:ln>
                <a:solidFill>
                  <a:srgbClr val="FFFFFF"/>
                </a:solidFill>
                <a:effectLst/>
                <a:uLnTx/>
                <a:uFillTx/>
                <a:latin typeface="Poppins"/>
                <a:cs typeface="Arial"/>
                <a:sym typeface="Arial"/>
              </a:rPr>
              <a:t>Align CSR initiatives with the company's mission, vision, and values to ensure that CSR efforts contribute to overall business objectives.</a:t>
            </a:r>
            <a:endParaRPr kumimoji="0" lang="en-ZA" sz="1800" b="0" i="0" u="none" strike="noStrike" kern="0" cap="none" spc="0" normalizeH="0" baseline="0" noProof="0" dirty="0">
              <a:ln>
                <a:noFill/>
              </a:ln>
              <a:solidFill>
                <a:srgbClr val="FFFFFF"/>
              </a:solidFill>
              <a:effectLst/>
              <a:uLnTx/>
              <a:uFillTx/>
              <a:latin typeface="Poppins"/>
              <a:cs typeface="Arial"/>
              <a:sym typeface="Arial"/>
            </a:endParaRPr>
          </a:p>
          <a:p>
            <a:pPr marL="285750" marR="0" lvl="0" indent="-285750" algn="l" defTabSz="914400" rtl="0" eaLnBrk="1" fontAlgn="auto" latinLnBrk="0" hangingPunct="1">
              <a:lnSpc>
                <a:spcPct val="100000"/>
              </a:lnSpc>
              <a:spcBef>
                <a:spcPts val="0"/>
              </a:spcBef>
              <a:spcAft>
                <a:spcPts val="1300"/>
              </a:spcAft>
              <a:buClr>
                <a:srgbClr val="FFC000"/>
              </a:buClr>
              <a:buSzTx/>
              <a:buFont typeface="Wingdings" panose="05000000000000000000" pitchFamily="2" charset="2"/>
              <a:buChar char="§"/>
              <a:tabLst/>
              <a:defRPr/>
            </a:pPr>
            <a:r>
              <a:rPr kumimoji="0" lang="en-US" sz="1800" b="1" i="0" u="none" strike="noStrike" kern="0" cap="none" spc="0" normalizeH="0" baseline="0" noProof="0" dirty="0">
                <a:ln>
                  <a:noFill/>
                </a:ln>
                <a:solidFill>
                  <a:srgbClr val="FFC000"/>
                </a:solidFill>
                <a:effectLst/>
                <a:uLnTx/>
                <a:uFillTx/>
                <a:latin typeface="Poppins"/>
                <a:cs typeface="Arial"/>
                <a:sym typeface="Arial"/>
              </a:rPr>
              <a:t>Set Clear Objectives: </a:t>
            </a:r>
            <a:r>
              <a:rPr kumimoji="0" lang="en-US" sz="1800" b="0" i="0" u="none" strike="noStrike" kern="0" cap="none" spc="0" normalizeH="0" baseline="0" noProof="0" dirty="0">
                <a:ln>
                  <a:noFill/>
                </a:ln>
                <a:solidFill>
                  <a:srgbClr val="FFFFFF"/>
                </a:solidFill>
                <a:effectLst/>
                <a:uLnTx/>
                <a:uFillTx/>
                <a:latin typeface="Poppins"/>
                <a:cs typeface="Arial"/>
                <a:sym typeface="Arial"/>
              </a:rPr>
              <a:t>Establish specific, measurable goals for CSR that resonate with both business success and social impact.</a:t>
            </a:r>
            <a:endParaRPr kumimoji="0" lang="en-ZA" sz="1800" b="0" i="0" u="none" strike="noStrike" kern="0" cap="none" spc="0" normalizeH="0" baseline="0" noProof="0" dirty="0">
              <a:ln>
                <a:noFill/>
              </a:ln>
              <a:solidFill>
                <a:srgbClr val="FFFFFF"/>
              </a:solidFill>
              <a:effectLst/>
              <a:uLnTx/>
              <a:uFillTx/>
              <a:latin typeface="Poppins"/>
              <a:cs typeface="Arial"/>
              <a:sym typeface="Arial"/>
            </a:endParaRPr>
          </a:p>
        </p:txBody>
      </p:sp>
      <p:grpSp>
        <p:nvGrpSpPr>
          <p:cNvPr id="14" name="Group 13">
            <a:extLst>
              <a:ext uri="{FF2B5EF4-FFF2-40B4-BE49-F238E27FC236}">
                <a16:creationId xmlns:a16="http://schemas.microsoft.com/office/drawing/2014/main" id="{35C9F6BF-E1F0-C917-124F-B433D769F1C5}"/>
              </a:ext>
            </a:extLst>
          </p:cNvPr>
          <p:cNvGrpSpPr/>
          <p:nvPr/>
        </p:nvGrpSpPr>
        <p:grpSpPr>
          <a:xfrm>
            <a:off x="-27028" y="6203556"/>
            <a:ext cx="12220940" cy="654444"/>
            <a:chOff x="-27028" y="6203556"/>
            <a:chExt cx="12220940" cy="654444"/>
          </a:xfrm>
        </p:grpSpPr>
        <p:sp>
          <p:nvSpPr>
            <p:cNvPr id="15" name="Rectangle 14">
              <a:extLst>
                <a:ext uri="{FF2B5EF4-FFF2-40B4-BE49-F238E27FC236}">
                  <a16:creationId xmlns:a16="http://schemas.microsoft.com/office/drawing/2014/main" id="{721A6921-619E-77BF-CE0C-4B51C93F46C4}"/>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17" name="Group 16">
              <a:extLst>
                <a:ext uri="{FF2B5EF4-FFF2-40B4-BE49-F238E27FC236}">
                  <a16:creationId xmlns:a16="http://schemas.microsoft.com/office/drawing/2014/main" id="{0EF1473F-2644-8E35-3B55-A4B56451D5CB}"/>
                </a:ext>
              </a:extLst>
            </p:cNvPr>
            <p:cNvGrpSpPr/>
            <p:nvPr/>
          </p:nvGrpSpPr>
          <p:grpSpPr>
            <a:xfrm>
              <a:off x="-27028" y="6203556"/>
              <a:ext cx="12220940" cy="502558"/>
              <a:chOff x="-27028" y="6203556"/>
              <a:chExt cx="12220940" cy="502558"/>
            </a:xfrm>
          </p:grpSpPr>
          <p:pic>
            <p:nvPicPr>
              <p:cNvPr id="18" name="Graphic 17">
                <a:extLst>
                  <a:ext uri="{FF2B5EF4-FFF2-40B4-BE49-F238E27FC236}">
                    <a16:creationId xmlns:a16="http://schemas.microsoft.com/office/drawing/2014/main" id="{5936ED23-77C1-5E7A-7D0F-3588E044C7C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V="1">
                <a:off x="-27028" y="6203556"/>
                <a:ext cx="12220940" cy="49917"/>
              </a:xfrm>
              <a:prstGeom prst="rect">
                <a:avLst/>
              </a:prstGeom>
            </p:spPr>
          </p:pic>
          <p:sp>
            <p:nvSpPr>
              <p:cNvPr id="19" name="TextBox 18">
                <a:extLst>
                  <a:ext uri="{FF2B5EF4-FFF2-40B4-BE49-F238E27FC236}">
                    <a16:creationId xmlns:a16="http://schemas.microsoft.com/office/drawing/2014/main" id="{D254F1B9-5EF2-85E8-DC21-560B4AF1E0C6}"/>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
        <p:nvSpPr>
          <p:cNvPr id="5" name="Rectangle 4">
            <a:extLst>
              <a:ext uri="{FF2B5EF4-FFF2-40B4-BE49-F238E27FC236}">
                <a16:creationId xmlns:a16="http://schemas.microsoft.com/office/drawing/2014/main" id="{2F2F5EFD-49B9-941A-C6B3-A6403F6FBA83}"/>
              </a:ext>
            </a:extLst>
          </p:cNvPr>
          <p:cNvSpPr/>
          <p:nvPr/>
        </p:nvSpPr>
        <p:spPr>
          <a:xfrm>
            <a:off x="10068560" y="325120"/>
            <a:ext cx="2123440" cy="1783741"/>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dirty="0">
                <a:ln>
                  <a:noFill/>
                </a:ln>
                <a:solidFill>
                  <a:srgbClr val="FFFFFF"/>
                </a:solidFill>
                <a:effectLst/>
                <a:uLnTx/>
                <a:uFillTx/>
                <a:latin typeface="Poppins"/>
                <a:ea typeface="+mn-ea"/>
                <a:cs typeface="+mn-cs"/>
                <a:sym typeface="Arial"/>
              </a:rPr>
              <a:t>1</a:t>
            </a:r>
            <a:endParaRPr kumimoji="0" lang="en-ZA" sz="6600" b="1" i="0" u="none" strike="noStrike" kern="0" cap="none" spc="0" normalizeH="0" baseline="0" noProof="0" dirty="0">
              <a:ln>
                <a:noFill/>
              </a:ln>
              <a:solidFill>
                <a:srgbClr val="FFFFFF"/>
              </a:solidFill>
              <a:effectLst/>
              <a:uLnTx/>
              <a:uFillTx/>
              <a:latin typeface="Poppins"/>
              <a:ea typeface="+mn-ea"/>
              <a:cs typeface="+mn-cs"/>
              <a:sym typeface="Arial"/>
            </a:endParaRPr>
          </a:p>
        </p:txBody>
      </p:sp>
    </p:spTree>
    <p:extLst>
      <p:ext uri="{BB962C8B-B14F-4D97-AF65-F5344CB8AC3E}">
        <p14:creationId xmlns:p14="http://schemas.microsoft.com/office/powerpoint/2010/main" val="514627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5122"/>
                                        </p:tgtEl>
                                        <p:attrNameLst>
                                          <p:attrName>style.visibility</p:attrName>
                                        </p:attrNameLst>
                                      </p:cBhvr>
                                      <p:to>
                                        <p:strVal val="visible"/>
                                      </p:to>
                                    </p:set>
                                    <p:anim calcmode="lin" valueType="num">
                                      <p:cBhvr additive="base">
                                        <p:cTn id="11" dur="500" fill="hold"/>
                                        <p:tgtEl>
                                          <p:spTgt spid="5122"/>
                                        </p:tgtEl>
                                        <p:attrNameLst>
                                          <p:attrName>ppt_x</p:attrName>
                                        </p:attrNameLst>
                                      </p:cBhvr>
                                      <p:tavLst>
                                        <p:tav tm="0">
                                          <p:val>
                                            <p:strVal val="1+#ppt_w/2"/>
                                          </p:val>
                                        </p:tav>
                                        <p:tav tm="100000">
                                          <p:val>
                                            <p:strVal val="#ppt_x"/>
                                          </p:val>
                                        </p:tav>
                                      </p:tavLst>
                                    </p:anim>
                                    <p:anim calcmode="lin" valueType="num">
                                      <p:cBhvr additive="base">
                                        <p:cTn id="12"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anim calcmode="lin" valueType="num">
                                      <p:cBhvr additive="base">
                                        <p:cTn id="23"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1">
                                            <p:txEl>
                                              <p:pRg st="1" end="1"/>
                                            </p:txEl>
                                          </p:spTgt>
                                        </p:tgtEl>
                                        <p:attrNameLst>
                                          <p:attrName>style.visibility</p:attrName>
                                        </p:attrNameLst>
                                      </p:cBhvr>
                                      <p:to>
                                        <p:strVal val="visible"/>
                                      </p:to>
                                    </p:set>
                                    <p:anim calcmode="lin" valueType="num">
                                      <p:cBhvr additive="base">
                                        <p:cTn id="29"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build="p"/>
      <p:bldP spid="5"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A4A562-6C07-57EC-33AE-BC60DF8E8F1B}"/>
            </a:ext>
          </a:extLst>
        </p:cNvPr>
        <p:cNvGrpSpPr/>
        <p:nvPr/>
      </p:nvGrpSpPr>
      <p:grpSpPr>
        <a:xfrm>
          <a:off x="0" y="0"/>
          <a:ext cx="0" cy="0"/>
          <a:chOff x="0" y="0"/>
          <a:chExt cx="0" cy="0"/>
        </a:xfrm>
      </p:grpSpPr>
      <p:pic>
        <p:nvPicPr>
          <p:cNvPr id="4098" name="Picture 2" descr="a group of men walk down a street with the sun setting behind them">
            <a:extLst>
              <a:ext uri="{FF2B5EF4-FFF2-40B4-BE49-F238E27FC236}">
                <a16:creationId xmlns:a16="http://schemas.microsoft.com/office/drawing/2014/main" id="{D44C68A0-C2F8-45B1-78AC-7661E2E9E91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679"/>
          <a:stretch/>
        </p:blipFill>
        <p:spPr bwMode="auto">
          <a:xfrm>
            <a:off x="0" y="-67258"/>
            <a:ext cx="4294208" cy="628531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hidden="1">
            <a:extLst>
              <a:ext uri="{FF2B5EF4-FFF2-40B4-BE49-F238E27FC236}">
                <a16:creationId xmlns:a16="http://schemas.microsoft.com/office/drawing/2014/main" id="{FB7A6316-B574-A9E1-EF29-4D735F5F62ED}"/>
              </a:ext>
            </a:extLst>
          </p:cNvPr>
          <p:cNvPicPr>
            <a:picLocks noChangeAspect="1"/>
          </p:cNvPicPr>
          <p:nvPr/>
        </p:nvPicPr>
        <p:blipFill>
          <a:blip r:embed="rId4"/>
          <a:stretch>
            <a:fillRect/>
          </a:stretch>
        </p:blipFill>
        <p:spPr>
          <a:xfrm>
            <a:off x="-23273860" y="-16365073"/>
            <a:ext cx="58859260" cy="39239504"/>
          </a:xfrm>
          <a:prstGeom prst="rect">
            <a:avLst/>
          </a:prstGeom>
        </p:spPr>
      </p:pic>
      <p:sp>
        <p:nvSpPr>
          <p:cNvPr id="9" name="TextBox 8">
            <a:extLst>
              <a:ext uri="{FF2B5EF4-FFF2-40B4-BE49-F238E27FC236}">
                <a16:creationId xmlns:a16="http://schemas.microsoft.com/office/drawing/2014/main" id="{03D7A4CF-2B64-1A29-4618-131FA5DFB6E7}"/>
              </a:ext>
            </a:extLst>
          </p:cNvPr>
          <p:cNvSpPr txBox="1"/>
          <p:nvPr/>
        </p:nvSpPr>
        <p:spPr>
          <a:xfrm>
            <a:off x="4602268" y="477206"/>
            <a:ext cx="7114032"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b="1" i="0" u="none" strike="noStrike" kern="0" cap="none" spc="0" normalizeH="0" baseline="0" noProof="0" dirty="0">
                <a:ln>
                  <a:noFill/>
                </a:ln>
                <a:solidFill>
                  <a:srgbClr val="FFC000"/>
                </a:solidFill>
                <a:effectLst/>
                <a:uLnTx/>
                <a:uFillTx/>
                <a:latin typeface="Poppins"/>
                <a:cs typeface="Arial"/>
                <a:sym typeface="Arial"/>
              </a:rPr>
              <a:t>Engage Stakeholders on Every Level and Get Their Buy In</a:t>
            </a:r>
            <a:endParaRPr kumimoji="0" lang="en-ZA" sz="4000" b="1" i="0" u="none" strike="noStrike" kern="0" cap="none" spc="0" normalizeH="0" baseline="0" noProof="0" dirty="0">
              <a:ln>
                <a:noFill/>
              </a:ln>
              <a:solidFill>
                <a:srgbClr val="FFC000"/>
              </a:solidFill>
              <a:effectLst/>
              <a:uLnTx/>
              <a:uFillTx/>
              <a:latin typeface="Poppins"/>
              <a:cs typeface="Arial"/>
              <a:sym typeface="Arial"/>
            </a:endParaRPr>
          </a:p>
        </p:txBody>
      </p:sp>
      <p:sp>
        <p:nvSpPr>
          <p:cNvPr id="11" name="TextBox 10">
            <a:extLst>
              <a:ext uri="{FF2B5EF4-FFF2-40B4-BE49-F238E27FC236}">
                <a16:creationId xmlns:a16="http://schemas.microsoft.com/office/drawing/2014/main" id="{A3AD8711-F359-2FE3-C0EE-B68150B9BA23}"/>
              </a:ext>
            </a:extLst>
          </p:cNvPr>
          <p:cNvSpPr txBox="1"/>
          <p:nvPr/>
        </p:nvSpPr>
        <p:spPr>
          <a:xfrm>
            <a:off x="4626730" y="2515428"/>
            <a:ext cx="7257210" cy="3379964"/>
          </a:xfrm>
          <a:prstGeom prst="rect">
            <a:avLst/>
          </a:prstGeom>
          <a:noFill/>
        </p:spPr>
        <p:txBody>
          <a:bodyPr wrap="square" rtlCol="0">
            <a:spAutoFit/>
          </a:bodyPr>
          <a:lstStyle/>
          <a:p>
            <a:pPr marL="342900" marR="0" lvl="0" indent="-342900" algn="l" defTabSz="914400" rtl="0" eaLnBrk="1" fontAlgn="auto" latinLnBrk="0" hangingPunct="1">
              <a:lnSpc>
                <a:spcPct val="107000"/>
              </a:lnSpc>
              <a:spcBef>
                <a:spcPts val="0"/>
              </a:spcBef>
              <a:spcAft>
                <a:spcPts val="1300"/>
              </a:spcAft>
              <a:buClr>
                <a:srgbClr val="FFC000"/>
              </a:buClr>
              <a:buSzPct val="100000"/>
              <a:buFont typeface="Wingdings" panose="05000000000000000000" pitchFamily="2" charset="2"/>
              <a:buChar char="§"/>
              <a:tabLst>
                <a:tab pos="457200" algn="l"/>
              </a:tabLst>
              <a:defRPr/>
            </a:pPr>
            <a:r>
              <a:rPr kumimoji="0" lang="en-US" sz="1800" b="1" i="0" u="none" strike="noStrike" kern="0" cap="none" spc="0" normalizeH="0" baseline="0" noProof="0" dirty="0">
                <a:ln>
                  <a:noFill/>
                </a:ln>
                <a:solidFill>
                  <a:srgbClr val="FFC000"/>
                </a:solidFill>
                <a:effectLst/>
                <a:uLnTx/>
                <a:uFillTx/>
                <a:latin typeface="Poppins" panose="00000500000000000000" pitchFamily="2" charset="0"/>
                <a:ea typeface="Poppins" panose="00000500000000000000" pitchFamily="2" charset="0"/>
                <a:cs typeface="Poppins" panose="00000500000000000000" pitchFamily="2" charset="0"/>
                <a:sym typeface="Arial"/>
              </a:rPr>
              <a:t>Involve Employees: </a:t>
            </a:r>
            <a:r>
              <a:rPr kumimoji="0" lang="en-US"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Poppins" panose="00000500000000000000" pitchFamily="2" charset="0"/>
                <a:sym typeface="Arial"/>
              </a:rPr>
              <a:t>Create opportunities for employees to participate in CSR initiatives. Conduct surveys to understand their values and interests regarding social responsibility.</a:t>
            </a:r>
            <a:endParaRPr kumimoji="0" lang="en-ZA"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Times New Roman" panose="02020603050405020304" pitchFamily="18" charset="0"/>
              <a:sym typeface="Arial"/>
            </a:endParaRPr>
          </a:p>
          <a:p>
            <a:pPr marL="342900" marR="0" lvl="0" indent="-342900" algn="l" defTabSz="914400" rtl="0" eaLnBrk="1" fontAlgn="auto" latinLnBrk="0" hangingPunct="1">
              <a:lnSpc>
                <a:spcPct val="107000"/>
              </a:lnSpc>
              <a:spcBef>
                <a:spcPts val="0"/>
              </a:spcBef>
              <a:spcAft>
                <a:spcPts val="1300"/>
              </a:spcAft>
              <a:buClr>
                <a:srgbClr val="FFC000"/>
              </a:buClr>
              <a:buSzPct val="100000"/>
              <a:buFont typeface="Wingdings" panose="05000000000000000000" pitchFamily="2" charset="2"/>
              <a:buChar char="§"/>
              <a:tabLst>
                <a:tab pos="457200" algn="l"/>
              </a:tabLst>
              <a:defRPr/>
            </a:pPr>
            <a:r>
              <a:rPr kumimoji="0" lang="en-US" sz="1800" b="1" i="0" u="none" strike="noStrike" kern="0" cap="none" spc="0" normalizeH="0" baseline="0" noProof="0" dirty="0">
                <a:ln>
                  <a:noFill/>
                </a:ln>
                <a:solidFill>
                  <a:srgbClr val="FFC000"/>
                </a:solidFill>
                <a:effectLst/>
                <a:uLnTx/>
                <a:uFillTx/>
                <a:latin typeface="Poppins" panose="00000500000000000000" pitchFamily="2" charset="0"/>
                <a:ea typeface="Poppins" panose="00000500000000000000" pitchFamily="2" charset="0"/>
                <a:cs typeface="Poppins" panose="00000500000000000000" pitchFamily="2" charset="0"/>
                <a:sym typeface="Arial"/>
              </a:rPr>
              <a:t>Involve Senior Management: </a:t>
            </a:r>
            <a:r>
              <a:rPr kumimoji="0" lang="en-US"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Poppins" panose="00000500000000000000" pitchFamily="2" charset="0"/>
                <a:sym typeface="Arial"/>
              </a:rPr>
              <a:t>Create avenues for senior management to know more about initiatives proposed and implementation strategies.</a:t>
            </a:r>
            <a:endParaRPr kumimoji="0" lang="en-ZA"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Times New Roman" panose="02020603050405020304" pitchFamily="18" charset="0"/>
              <a:sym typeface="Arial"/>
            </a:endParaRPr>
          </a:p>
          <a:p>
            <a:pPr marL="342900" marR="0" lvl="0" indent="-342900" algn="l" defTabSz="914400" rtl="0" eaLnBrk="1" fontAlgn="auto" latinLnBrk="0" hangingPunct="1">
              <a:lnSpc>
                <a:spcPct val="107000"/>
              </a:lnSpc>
              <a:spcBef>
                <a:spcPts val="0"/>
              </a:spcBef>
              <a:spcAft>
                <a:spcPts val="1300"/>
              </a:spcAft>
              <a:buClr>
                <a:srgbClr val="FFC000"/>
              </a:buClr>
              <a:buSzPct val="100000"/>
              <a:buFont typeface="Wingdings" panose="05000000000000000000" pitchFamily="2" charset="2"/>
              <a:buChar char="§"/>
              <a:tabLst>
                <a:tab pos="457200" algn="l"/>
              </a:tabLst>
              <a:defRPr/>
            </a:pPr>
            <a:r>
              <a:rPr kumimoji="0" lang="en-US" sz="1800" b="1" i="0" u="none" strike="noStrike" kern="0" cap="none" spc="0" normalizeH="0" baseline="0" noProof="0" dirty="0">
                <a:ln>
                  <a:noFill/>
                </a:ln>
                <a:solidFill>
                  <a:srgbClr val="FFC000"/>
                </a:solidFill>
                <a:effectLst/>
                <a:uLnTx/>
                <a:uFillTx/>
                <a:latin typeface="Poppins" panose="00000500000000000000" pitchFamily="2" charset="0"/>
                <a:ea typeface="Poppins" panose="00000500000000000000" pitchFamily="2" charset="0"/>
                <a:cs typeface="Poppins" panose="00000500000000000000" pitchFamily="2" charset="0"/>
                <a:sym typeface="Arial"/>
              </a:rPr>
              <a:t>Consult with External Stakeholders: </a:t>
            </a:r>
            <a:r>
              <a:rPr kumimoji="0" lang="en-US"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Poppins" panose="00000500000000000000" pitchFamily="2" charset="0"/>
                <a:sym typeface="Arial"/>
              </a:rPr>
              <a:t>Engage with customers, suppliers, communities, and NGOs to gather insights on what social issues matter most to them.</a:t>
            </a:r>
            <a:endParaRPr kumimoji="0" lang="en-ZA"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Times New Roman" panose="02020603050405020304" pitchFamily="18" charset="0"/>
              <a:sym typeface="Arial"/>
            </a:endParaRPr>
          </a:p>
        </p:txBody>
      </p:sp>
      <p:grpSp>
        <p:nvGrpSpPr>
          <p:cNvPr id="14" name="Group 13">
            <a:extLst>
              <a:ext uri="{FF2B5EF4-FFF2-40B4-BE49-F238E27FC236}">
                <a16:creationId xmlns:a16="http://schemas.microsoft.com/office/drawing/2014/main" id="{C963CC83-4FBC-A10A-9D5A-44292DBDDD25}"/>
              </a:ext>
            </a:extLst>
          </p:cNvPr>
          <p:cNvGrpSpPr/>
          <p:nvPr/>
        </p:nvGrpSpPr>
        <p:grpSpPr>
          <a:xfrm>
            <a:off x="-27028" y="6203556"/>
            <a:ext cx="12220940" cy="654444"/>
            <a:chOff x="-27028" y="6203556"/>
            <a:chExt cx="12220940" cy="654444"/>
          </a:xfrm>
        </p:grpSpPr>
        <p:sp>
          <p:nvSpPr>
            <p:cNvPr id="15" name="Rectangle 14">
              <a:extLst>
                <a:ext uri="{FF2B5EF4-FFF2-40B4-BE49-F238E27FC236}">
                  <a16:creationId xmlns:a16="http://schemas.microsoft.com/office/drawing/2014/main" id="{78FD00CA-B06D-AA44-08B8-24A6DB5FBE6E}"/>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17" name="Group 16">
              <a:extLst>
                <a:ext uri="{FF2B5EF4-FFF2-40B4-BE49-F238E27FC236}">
                  <a16:creationId xmlns:a16="http://schemas.microsoft.com/office/drawing/2014/main" id="{258FB7EB-7D89-DA2B-81A9-8408931AC067}"/>
                </a:ext>
              </a:extLst>
            </p:cNvPr>
            <p:cNvGrpSpPr/>
            <p:nvPr/>
          </p:nvGrpSpPr>
          <p:grpSpPr>
            <a:xfrm>
              <a:off x="-27028" y="6203556"/>
              <a:ext cx="12220940" cy="502558"/>
              <a:chOff x="-27028" y="6203556"/>
              <a:chExt cx="12220940" cy="502558"/>
            </a:xfrm>
          </p:grpSpPr>
          <p:pic>
            <p:nvPicPr>
              <p:cNvPr id="18" name="Graphic 17">
                <a:extLst>
                  <a:ext uri="{FF2B5EF4-FFF2-40B4-BE49-F238E27FC236}">
                    <a16:creationId xmlns:a16="http://schemas.microsoft.com/office/drawing/2014/main" id="{4A3DC7F3-AD68-43D6-9AC4-D74A952A60B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V="1">
                <a:off x="-27028" y="6203556"/>
                <a:ext cx="12220940" cy="49917"/>
              </a:xfrm>
              <a:prstGeom prst="rect">
                <a:avLst/>
              </a:prstGeom>
            </p:spPr>
          </p:pic>
          <p:sp>
            <p:nvSpPr>
              <p:cNvPr id="19" name="TextBox 18">
                <a:extLst>
                  <a:ext uri="{FF2B5EF4-FFF2-40B4-BE49-F238E27FC236}">
                    <a16:creationId xmlns:a16="http://schemas.microsoft.com/office/drawing/2014/main" id="{3F6999C0-AD7D-7E37-D5E5-7C6A0891A377}"/>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
        <p:nvSpPr>
          <p:cNvPr id="5" name="Rectangle 4">
            <a:extLst>
              <a:ext uri="{FF2B5EF4-FFF2-40B4-BE49-F238E27FC236}">
                <a16:creationId xmlns:a16="http://schemas.microsoft.com/office/drawing/2014/main" id="{D8658FC3-E5ED-4251-09E3-E07307DBD07B}"/>
              </a:ext>
            </a:extLst>
          </p:cNvPr>
          <p:cNvSpPr/>
          <p:nvPr/>
        </p:nvSpPr>
        <p:spPr>
          <a:xfrm>
            <a:off x="-155037" y="325120"/>
            <a:ext cx="2123440" cy="1783741"/>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dirty="0">
                <a:ln>
                  <a:noFill/>
                </a:ln>
                <a:solidFill>
                  <a:srgbClr val="FFFFFF"/>
                </a:solidFill>
                <a:effectLst/>
                <a:uLnTx/>
                <a:uFillTx/>
                <a:latin typeface="Poppins"/>
                <a:ea typeface="+mn-ea"/>
                <a:cs typeface="+mn-cs"/>
                <a:sym typeface="Arial"/>
              </a:rPr>
              <a:t>2</a:t>
            </a:r>
            <a:endParaRPr kumimoji="0" lang="en-ZA" sz="6600" b="1" i="0" u="none" strike="noStrike" kern="0" cap="none" spc="0" normalizeH="0" baseline="0" noProof="0" dirty="0">
              <a:ln>
                <a:noFill/>
              </a:ln>
              <a:solidFill>
                <a:srgbClr val="FFFFFF"/>
              </a:solidFill>
              <a:effectLst/>
              <a:uLnTx/>
              <a:uFillTx/>
              <a:latin typeface="Poppins"/>
              <a:ea typeface="+mn-ea"/>
              <a:cs typeface="+mn-cs"/>
              <a:sym typeface="Arial"/>
            </a:endParaRPr>
          </a:p>
        </p:txBody>
      </p:sp>
    </p:spTree>
    <p:extLst>
      <p:ext uri="{BB962C8B-B14F-4D97-AF65-F5344CB8AC3E}">
        <p14:creationId xmlns:p14="http://schemas.microsoft.com/office/powerpoint/2010/main" val="17047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098"/>
                                        </p:tgtEl>
                                        <p:attrNameLst>
                                          <p:attrName>style.visibility</p:attrName>
                                        </p:attrNameLst>
                                      </p:cBhvr>
                                      <p:to>
                                        <p:strVal val="visible"/>
                                      </p:to>
                                    </p:set>
                                    <p:anim calcmode="lin" valueType="num">
                                      <p:cBhvr additive="base">
                                        <p:cTn id="11" dur="500" fill="hold"/>
                                        <p:tgtEl>
                                          <p:spTgt spid="4098"/>
                                        </p:tgtEl>
                                        <p:attrNameLst>
                                          <p:attrName>ppt_x</p:attrName>
                                        </p:attrNameLst>
                                      </p:cBhvr>
                                      <p:tavLst>
                                        <p:tav tm="0">
                                          <p:val>
                                            <p:strVal val="0-#ppt_w/2"/>
                                          </p:val>
                                        </p:tav>
                                        <p:tav tm="100000">
                                          <p:val>
                                            <p:strVal val="#ppt_x"/>
                                          </p:val>
                                        </p:tav>
                                      </p:tavLst>
                                    </p:anim>
                                    <p:anim calcmode="lin" valueType="num">
                                      <p:cBhvr additive="base">
                                        <p:cTn id="12" dur="500" fill="hold"/>
                                        <p:tgtEl>
                                          <p:spTgt spid="4098"/>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anim calcmode="lin" valueType="num">
                                      <p:cBhvr additive="base">
                                        <p:cTn id="23"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1">
                                            <p:txEl>
                                              <p:pRg st="1" end="1"/>
                                            </p:txEl>
                                          </p:spTgt>
                                        </p:tgtEl>
                                        <p:attrNameLst>
                                          <p:attrName>style.visibility</p:attrName>
                                        </p:attrNameLst>
                                      </p:cBhvr>
                                      <p:to>
                                        <p:strVal val="visible"/>
                                      </p:to>
                                    </p:set>
                                    <p:anim calcmode="lin" valueType="num">
                                      <p:cBhvr additive="base">
                                        <p:cTn id="29"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1">
                                            <p:txEl>
                                              <p:pRg st="2" end="2"/>
                                            </p:txEl>
                                          </p:spTgt>
                                        </p:tgtEl>
                                        <p:attrNameLst>
                                          <p:attrName>style.visibility</p:attrName>
                                        </p:attrNameLst>
                                      </p:cBhvr>
                                      <p:to>
                                        <p:strVal val="visible"/>
                                      </p:to>
                                    </p:set>
                                    <p:anim calcmode="lin" valueType="num">
                                      <p:cBhvr additive="base">
                                        <p:cTn id="35"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build="p"/>
      <p:bldP spid="5" grpId="0"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32AFC-D6A3-7885-24B8-B20A11645B7C}"/>
            </a:ext>
          </a:extLst>
        </p:cNvPr>
        <p:cNvGrpSpPr/>
        <p:nvPr/>
      </p:nvGrpSpPr>
      <p:grpSpPr>
        <a:xfrm>
          <a:off x="0" y="0"/>
          <a:ext cx="0" cy="0"/>
          <a:chOff x="0" y="0"/>
          <a:chExt cx="0" cy="0"/>
        </a:xfrm>
      </p:grpSpPr>
      <p:pic>
        <p:nvPicPr>
          <p:cNvPr id="6146" name="Picture 2" descr="Business strategy success target goals.">
            <a:extLst>
              <a:ext uri="{FF2B5EF4-FFF2-40B4-BE49-F238E27FC236}">
                <a16:creationId xmlns:a16="http://schemas.microsoft.com/office/drawing/2014/main" id="{70054397-CE77-FE89-E543-619EE042C4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725" r="29983"/>
          <a:stretch/>
        </p:blipFill>
        <p:spPr bwMode="auto">
          <a:xfrm>
            <a:off x="6165468" y="-67180"/>
            <a:ext cx="6053560" cy="6371233"/>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hidden="1">
            <a:extLst>
              <a:ext uri="{FF2B5EF4-FFF2-40B4-BE49-F238E27FC236}">
                <a16:creationId xmlns:a16="http://schemas.microsoft.com/office/drawing/2014/main" id="{3045DA27-1AAC-6571-5A4B-B13FA4618BB0}"/>
              </a:ext>
            </a:extLst>
          </p:cNvPr>
          <p:cNvPicPr>
            <a:picLocks noChangeAspect="1"/>
          </p:cNvPicPr>
          <p:nvPr/>
        </p:nvPicPr>
        <p:blipFill>
          <a:blip r:embed="rId4"/>
          <a:stretch>
            <a:fillRect/>
          </a:stretch>
        </p:blipFill>
        <p:spPr>
          <a:xfrm>
            <a:off x="-23273860" y="-16365073"/>
            <a:ext cx="58859260" cy="39239504"/>
          </a:xfrm>
          <a:prstGeom prst="rect">
            <a:avLst/>
          </a:prstGeom>
        </p:spPr>
      </p:pic>
      <p:sp>
        <p:nvSpPr>
          <p:cNvPr id="9" name="TextBox 8">
            <a:extLst>
              <a:ext uri="{FF2B5EF4-FFF2-40B4-BE49-F238E27FC236}">
                <a16:creationId xmlns:a16="http://schemas.microsoft.com/office/drawing/2014/main" id="{9C59B6DE-D406-D386-C078-5645BF113C21}"/>
              </a:ext>
            </a:extLst>
          </p:cNvPr>
          <p:cNvSpPr txBox="1"/>
          <p:nvPr/>
        </p:nvSpPr>
        <p:spPr>
          <a:xfrm>
            <a:off x="487255" y="998067"/>
            <a:ext cx="560874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b="1" i="0" u="none" strike="noStrike" kern="0" cap="none" spc="0" normalizeH="0" baseline="0" noProof="0" dirty="0">
                <a:ln>
                  <a:noFill/>
                </a:ln>
                <a:solidFill>
                  <a:srgbClr val="FFC000"/>
                </a:solidFill>
                <a:effectLst/>
                <a:uLnTx/>
                <a:uFillTx/>
                <a:latin typeface="Poppins"/>
                <a:cs typeface="Arial"/>
                <a:sym typeface="Arial"/>
              </a:rPr>
              <a:t>Develop a CSR Strategy</a:t>
            </a:r>
            <a:endParaRPr kumimoji="0" lang="en-ZA" sz="4000" b="1" i="0" u="none" strike="noStrike" kern="0" cap="none" spc="0" normalizeH="0" baseline="0" noProof="0" dirty="0">
              <a:ln>
                <a:noFill/>
              </a:ln>
              <a:solidFill>
                <a:srgbClr val="FFC000"/>
              </a:solidFill>
              <a:effectLst/>
              <a:uLnTx/>
              <a:uFillTx/>
              <a:latin typeface="Poppins"/>
              <a:cs typeface="Arial"/>
              <a:sym typeface="Arial"/>
            </a:endParaRPr>
          </a:p>
        </p:txBody>
      </p:sp>
      <p:sp>
        <p:nvSpPr>
          <p:cNvPr id="11" name="TextBox 10">
            <a:extLst>
              <a:ext uri="{FF2B5EF4-FFF2-40B4-BE49-F238E27FC236}">
                <a16:creationId xmlns:a16="http://schemas.microsoft.com/office/drawing/2014/main" id="{7D4288AB-8D88-7F65-A514-57F69D0E7598}"/>
              </a:ext>
            </a:extLst>
          </p:cNvPr>
          <p:cNvSpPr txBox="1"/>
          <p:nvPr/>
        </p:nvSpPr>
        <p:spPr>
          <a:xfrm>
            <a:off x="511718" y="2621701"/>
            <a:ext cx="5858602" cy="2916889"/>
          </a:xfrm>
          <a:prstGeom prst="rect">
            <a:avLst/>
          </a:prstGeom>
          <a:noFill/>
        </p:spPr>
        <p:txBody>
          <a:bodyPr wrap="square" rtlCol="0">
            <a:spAutoFit/>
          </a:bodyPr>
          <a:lstStyle/>
          <a:p>
            <a:pPr marL="342900" marR="0" lvl="0" indent="-342900" algn="l" defTabSz="914400" rtl="0" eaLnBrk="1" fontAlgn="auto" latinLnBrk="0" hangingPunct="1">
              <a:lnSpc>
                <a:spcPct val="107000"/>
              </a:lnSpc>
              <a:spcBef>
                <a:spcPts val="0"/>
              </a:spcBef>
              <a:spcAft>
                <a:spcPts val="1300"/>
              </a:spcAft>
              <a:buClr>
                <a:srgbClr val="FFC000"/>
              </a:buClr>
              <a:buSzPct val="100000"/>
              <a:buFont typeface="Symbol" panose="05050102010706020507" pitchFamily="18" charset="2"/>
              <a:buChar char=""/>
              <a:tabLst>
                <a:tab pos="457200" algn="l"/>
              </a:tabLst>
              <a:defRPr/>
            </a:pPr>
            <a:r>
              <a:rPr kumimoji="0" lang="en-US" sz="1800" b="1" i="0" u="none" strike="noStrike" kern="0" cap="none" spc="0" normalizeH="0" baseline="0" noProof="0" dirty="0">
                <a:ln>
                  <a:noFill/>
                </a:ln>
                <a:solidFill>
                  <a:srgbClr val="FFC000"/>
                </a:solidFill>
                <a:effectLst/>
                <a:uLnTx/>
                <a:uFillTx/>
                <a:latin typeface="Poppins" panose="00000500000000000000" pitchFamily="2" charset="0"/>
                <a:ea typeface="Poppins" panose="00000500000000000000" pitchFamily="2" charset="0"/>
                <a:cs typeface="Poppins" panose="00000500000000000000" pitchFamily="2" charset="0"/>
                <a:sym typeface="Arial"/>
              </a:rPr>
              <a:t>Create a Comprehensive Plan: </a:t>
            </a:r>
            <a:r>
              <a:rPr kumimoji="0" lang="en-US"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Poppins" panose="00000500000000000000" pitchFamily="2" charset="0"/>
                <a:sym typeface="Arial"/>
              </a:rPr>
              <a:t>Outline a CSR strategy that includes priority areas (e.g., environmental sustainability, community engagement), actionable initiatives, responsible teams, and timelines.   </a:t>
            </a:r>
            <a:endParaRPr kumimoji="0" lang="en-ZA"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Times New Roman" panose="02020603050405020304" pitchFamily="18" charset="0"/>
              <a:sym typeface="Arial"/>
            </a:endParaRPr>
          </a:p>
          <a:p>
            <a:pPr marL="342900" marR="0" lvl="0" indent="-342900" algn="l" defTabSz="914400" rtl="0" eaLnBrk="1" fontAlgn="auto" latinLnBrk="0" hangingPunct="1">
              <a:lnSpc>
                <a:spcPct val="107000"/>
              </a:lnSpc>
              <a:spcBef>
                <a:spcPts val="0"/>
              </a:spcBef>
              <a:spcAft>
                <a:spcPts val="1300"/>
              </a:spcAft>
              <a:buClr>
                <a:srgbClr val="FFC000"/>
              </a:buClr>
              <a:buSzPct val="100000"/>
              <a:buFont typeface="Symbol" panose="05050102010706020507" pitchFamily="18" charset="2"/>
              <a:buChar char=""/>
              <a:tabLst>
                <a:tab pos="457200" algn="l"/>
              </a:tabLst>
              <a:defRPr/>
            </a:pPr>
            <a:r>
              <a:rPr kumimoji="0" lang="en-US" sz="1800" b="1" i="0" u="none" strike="noStrike" kern="0" cap="none" spc="0" normalizeH="0" baseline="0" noProof="0" dirty="0">
                <a:ln>
                  <a:noFill/>
                </a:ln>
                <a:solidFill>
                  <a:srgbClr val="FFC000"/>
                </a:solidFill>
                <a:effectLst/>
                <a:uLnTx/>
                <a:uFillTx/>
                <a:latin typeface="Poppins" panose="00000500000000000000" pitchFamily="2" charset="0"/>
                <a:ea typeface="Poppins" panose="00000500000000000000" pitchFamily="2" charset="0"/>
                <a:cs typeface="Poppins" panose="00000500000000000000" pitchFamily="2" charset="0"/>
                <a:sym typeface="Arial"/>
              </a:rPr>
              <a:t>Assign Responsibility: </a:t>
            </a:r>
            <a:r>
              <a:rPr kumimoji="0" lang="en-US"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Poppins" panose="00000500000000000000" pitchFamily="2" charset="0"/>
                <a:sym typeface="Arial"/>
              </a:rPr>
              <a:t>Designate a CSR committee or officer to oversee and coordinate CSR activities, ensuring accountability.</a:t>
            </a:r>
            <a:endParaRPr kumimoji="0" lang="en-ZA"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Times New Roman" panose="02020603050405020304" pitchFamily="18" charset="0"/>
              <a:sym typeface="Arial"/>
            </a:endParaRPr>
          </a:p>
        </p:txBody>
      </p:sp>
      <p:grpSp>
        <p:nvGrpSpPr>
          <p:cNvPr id="14" name="Group 13">
            <a:extLst>
              <a:ext uri="{FF2B5EF4-FFF2-40B4-BE49-F238E27FC236}">
                <a16:creationId xmlns:a16="http://schemas.microsoft.com/office/drawing/2014/main" id="{57935094-CA42-A779-719A-09215F781585}"/>
              </a:ext>
            </a:extLst>
          </p:cNvPr>
          <p:cNvGrpSpPr/>
          <p:nvPr/>
        </p:nvGrpSpPr>
        <p:grpSpPr>
          <a:xfrm>
            <a:off x="-27028" y="6203556"/>
            <a:ext cx="12220940" cy="654444"/>
            <a:chOff x="-27028" y="6203556"/>
            <a:chExt cx="12220940" cy="654444"/>
          </a:xfrm>
        </p:grpSpPr>
        <p:sp>
          <p:nvSpPr>
            <p:cNvPr id="15" name="Rectangle 14">
              <a:extLst>
                <a:ext uri="{FF2B5EF4-FFF2-40B4-BE49-F238E27FC236}">
                  <a16:creationId xmlns:a16="http://schemas.microsoft.com/office/drawing/2014/main" id="{9CA6BE81-F104-4E1A-ACF8-B7B7F7CA85E9}"/>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17" name="Group 16">
              <a:extLst>
                <a:ext uri="{FF2B5EF4-FFF2-40B4-BE49-F238E27FC236}">
                  <a16:creationId xmlns:a16="http://schemas.microsoft.com/office/drawing/2014/main" id="{090CE569-CCFC-D487-24D0-343F5A8B8B20}"/>
                </a:ext>
              </a:extLst>
            </p:cNvPr>
            <p:cNvGrpSpPr/>
            <p:nvPr/>
          </p:nvGrpSpPr>
          <p:grpSpPr>
            <a:xfrm>
              <a:off x="-27028" y="6203556"/>
              <a:ext cx="12220940" cy="502558"/>
              <a:chOff x="-27028" y="6203556"/>
              <a:chExt cx="12220940" cy="502558"/>
            </a:xfrm>
          </p:grpSpPr>
          <p:pic>
            <p:nvPicPr>
              <p:cNvPr id="18" name="Graphic 17">
                <a:extLst>
                  <a:ext uri="{FF2B5EF4-FFF2-40B4-BE49-F238E27FC236}">
                    <a16:creationId xmlns:a16="http://schemas.microsoft.com/office/drawing/2014/main" id="{AC91AF84-B749-6EDD-49B2-C30FB0EBC04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V="1">
                <a:off x="-27028" y="6203556"/>
                <a:ext cx="12220940" cy="49917"/>
              </a:xfrm>
              <a:prstGeom prst="rect">
                <a:avLst/>
              </a:prstGeom>
            </p:spPr>
          </p:pic>
          <p:sp>
            <p:nvSpPr>
              <p:cNvPr id="19" name="TextBox 18">
                <a:extLst>
                  <a:ext uri="{FF2B5EF4-FFF2-40B4-BE49-F238E27FC236}">
                    <a16:creationId xmlns:a16="http://schemas.microsoft.com/office/drawing/2014/main" id="{4E82661B-03D3-419F-9509-C4E917BE0C82}"/>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
        <p:nvSpPr>
          <p:cNvPr id="5" name="Rectangle 4">
            <a:extLst>
              <a:ext uri="{FF2B5EF4-FFF2-40B4-BE49-F238E27FC236}">
                <a16:creationId xmlns:a16="http://schemas.microsoft.com/office/drawing/2014/main" id="{09D1EF3B-1913-EDA3-3CD0-8580BA749832}"/>
              </a:ext>
            </a:extLst>
          </p:cNvPr>
          <p:cNvSpPr/>
          <p:nvPr/>
        </p:nvSpPr>
        <p:spPr>
          <a:xfrm>
            <a:off x="10068560" y="325120"/>
            <a:ext cx="2123440" cy="1783741"/>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dirty="0">
                <a:ln>
                  <a:noFill/>
                </a:ln>
                <a:solidFill>
                  <a:srgbClr val="FFFFFF"/>
                </a:solidFill>
                <a:effectLst/>
                <a:uLnTx/>
                <a:uFillTx/>
                <a:latin typeface="Poppins"/>
                <a:ea typeface="+mn-ea"/>
                <a:cs typeface="+mn-cs"/>
                <a:sym typeface="Arial"/>
              </a:rPr>
              <a:t>3</a:t>
            </a:r>
            <a:endParaRPr kumimoji="0" lang="en-ZA" sz="6600" b="1" i="0" u="none" strike="noStrike" kern="0" cap="none" spc="0" normalizeH="0" baseline="0" noProof="0" dirty="0">
              <a:ln>
                <a:noFill/>
              </a:ln>
              <a:solidFill>
                <a:srgbClr val="FFFFFF"/>
              </a:solidFill>
              <a:effectLst/>
              <a:uLnTx/>
              <a:uFillTx/>
              <a:latin typeface="Poppins"/>
              <a:ea typeface="+mn-ea"/>
              <a:cs typeface="+mn-cs"/>
              <a:sym typeface="Arial"/>
            </a:endParaRPr>
          </a:p>
        </p:txBody>
      </p:sp>
    </p:spTree>
    <p:extLst>
      <p:ext uri="{BB962C8B-B14F-4D97-AF65-F5344CB8AC3E}">
        <p14:creationId xmlns:p14="http://schemas.microsoft.com/office/powerpoint/2010/main" val="3129110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6146"/>
                                        </p:tgtEl>
                                        <p:attrNameLst>
                                          <p:attrName>style.visibility</p:attrName>
                                        </p:attrNameLst>
                                      </p:cBhvr>
                                      <p:to>
                                        <p:strVal val="visible"/>
                                      </p:to>
                                    </p:set>
                                    <p:anim calcmode="lin" valueType="num">
                                      <p:cBhvr additive="base">
                                        <p:cTn id="11" dur="500" fill="hold"/>
                                        <p:tgtEl>
                                          <p:spTgt spid="6146"/>
                                        </p:tgtEl>
                                        <p:attrNameLst>
                                          <p:attrName>ppt_x</p:attrName>
                                        </p:attrNameLst>
                                      </p:cBhvr>
                                      <p:tavLst>
                                        <p:tav tm="0">
                                          <p:val>
                                            <p:strVal val="1+#ppt_w/2"/>
                                          </p:val>
                                        </p:tav>
                                        <p:tav tm="100000">
                                          <p:val>
                                            <p:strVal val="#ppt_x"/>
                                          </p:val>
                                        </p:tav>
                                      </p:tavLst>
                                    </p:anim>
                                    <p:anim calcmode="lin" valueType="num">
                                      <p:cBhvr additive="base">
                                        <p:cTn id="12" dur="500" fill="hold"/>
                                        <p:tgtEl>
                                          <p:spTgt spid="6146"/>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anim calcmode="lin" valueType="num">
                                      <p:cBhvr additive="base">
                                        <p:cTn id="23"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1">
                                            <p:txEl>
                                              <p:pRg st="1" end="1"/>
                                            </p:txEl>
                                          </p:spTgt>
                                        </p:tgtEl>
                                        <p:attrNameLst>
                                          <p:attrName>style.visibility</p:attrName>
                                        </p:attrNameLst>
                                      </p:cBhvr>
                                      <p:to>
                                        <p:strVal val="visible"/>
                                      </p:to>
                                    </p:set>
                                    <p:anim calcmode="lin" valueType="num">
                                      <p:cBhvr additive="base">
                                        <p:cTn id="29"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build="p"/>
      <p:bldP spid="5" grpId="0" animBg="1"/>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93C41-8DD9-8581-4335-2F7B53EBE07D}"/>
            </a:ext>
          </a:extLst>
        </p:cNvPr>
        <p:cNvGrpSpPr/>
        <p:nvPr/>
      </p:nvGrpSpPr>
      <p:grpSpPr>
        <a:xfrm>
          <a:off x="0" y="0"/>
          <a:ext cx="0" cy="0"/>
          <a:chOff x="0" y="0"/>
          <a:chExt cx="0" cy="0"/>
        </a:xfrm>
      </p:grpSpPr>
      <p:pic>
        <p:nvPicPr>
          <p:cNvPr id="7170" name="Picture 2" descr="Corporate man drawing graph">
            <a:extLst>
              <a:ext uri="{FF2B5EF4-FFF2-40B4-BE49-F238E27FC236}">
                <a16:creationId xmlns:a16="http://schemas.microsoft.com/office/drawing/2014/main" id="{1C1F3915-5939-9519-2FC5-AD2D36ACB0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8080"/>
          <a:stretch/>
        </p:blipFill>
        <p:spPr bwMode="auto">
          <a:xfrm>
            <a:off x="-27029" y="-1"/>
            <a:ext cx="5791221" cy="627722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hidden="1">
            <a:extLst>
              <a:ext uri="{FF2B5EF4-FFF2-40B4-BE49-F238E27FC236}">
                <a16:creationId xmlns:a16="http://schemas.microsoft.com/office/drawing/2014/main" id="{0A39DE20-019A-7B89-46F9-E94C6308D8FE}"/>
              </a:ext>
            </a:extLst>
          </p:cNvPr>
          <p:cNvPicPr>
            <a:picLocks noChangeAspect="1"/>
          </p:cNvPicPr>
          <p:nvPr/>
        </p:nvPicPr>
        <p:blipFill>
          <a:blip r:embed="rId4"/>
          <a:stretch>
            <a:fillRect/>
          </a:stretch>
        </p:blipFill>
        <p:spPr>
          <a:xfrm>
            <a:off x="-23273860" y="-16365073"/>
            <a:ext cx="58859260" cy="39239504"/>
          </a:xfrm>
          <a:prstGeom prst="rect">
            <a:avLst/>
          </a:prstGeom>
        </p:spPr>
      </p:pic>
      <p:sp>
        <p:nvSpPr>
          <p:cNvPr id="9" name="TextBox 8">
            <a:extLst>
              <a:ext uri="{FF2B5EF4-FFF2-40B4-BE49-F238E27FC236}">
                <a16:creationId xmlns:a16="http://schemas.microsoft.com/office/drawing/2014/main" id="{8B075196-3C31-E4A1-EB5E-E163C3324E5B}"/>
              </a:ext>
            </a:extLst>
          </p:cNvPr>
          <p:cNvSpPr txBox="1"/>
          <p:nvPr/>
        </p:nvSpPr>
        <p:spPr>
          <a:xfrm>
            <a:off x="6228299" y="418022"/>
            <a:ext cx="7114032"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b="1" i="0" u="none" strike="noStrike" kern="0" cap="none" spc="0" normalizeH="0" baseline="0" noProof="0" dirty="0">
                <a:ln>
                  <a:noFill/>
                </a:ln>
                <a:solidFill>
                  <a:srgbClr val="FFC000"/>
                </a:solidFill>
                <a:effectLst/>
                <a:uLnTx/>
                <a:uFillTx/>
                <a:latin typeface="Poppins"/>
                <a:cs typeface="Arial"/>
                <a:sym typeface="Arial"/>
              </a:rPr>
              <a:t>Invest in Employee Training and Development</a:t>
            </a:r>
            <a:endParaRPr kumimoji="0" lang="en-ZA" sz="4000" b="1" i="0" u="none" strike="noStrike" kern="0" cap="none" spc="0" normalizeH="0" baseline="0" noProof="0" dirty="0">
              <a:ln>
                <a:noFill/>
              </a:ln>
              <a:solidFill>
                <a:srgbClr val="FFC000"/>
              </a:solidFill>
              <a:effectLst/>
              <a:uLnTx/>
              <a:uFillTx/>
              <a:latin typeface="Poppins"/>
              <a:cs typeface="Arial"/>
              <a:sym typeface="Arial"/>
            </a:endParaRPr>
          </a:p>
        </p:txBody>
      </p:sp>
      <p:sp>
        <p:nvSpPr>
          <p:cNvPr id="11" name="TextBox 10">
            <a:extLst>
              <a:ext uri="{FF2B5EF4-FFF2-40B4-BE49-F238E27FC236}">
                <a16:creationId xmlns:a16="http://schemas.microsoft.com/office/drawing/2014/main" id="{69983D32-6A51-F39A-97B7-251A99A3E3A4}"/>
              </a:ext>
            </a:extLst>
          </p:cNvPr>
          <p:cNvSpPr txBox="1"/>
          <p:nvPr/>
        </p:nvSpPr>
        <p:spPr>
          <a:xfrm>
            <a:off x="6252761" y="2761044"/>
            <a:ext cx="5402945" cy="2916889"/>
          </a:xfrm>
          <a:prstGeom prst="rect">
            <a:avLst/>
          </a:prstGeom>
          <a:noFill/>
        </p:spPr>
        <p:txBody>
          <a:bodyPr wrap="square" rtlCol="0">
            <a:spAutoFit/>
          </a:bodyPr>
          <a:lstStyle/>
          <a:p>
            <a:pPr marL="342900" marR="0" lvl="0" indent="-342900" algn="l" defTabSz="914400" rtl="0" eaLnBrk="1" fontAlgn="auto" latinLnBrk="0" hangingPunct="1">
              <a:lnSpc>
                <a:spcPct val="107000"/>
              </a:lnSpc>
              <a:spcBef>
                <a:spcPts val="0"/>
              </a:spcBef>
              <a:spcAft>
                <a:spcPts val="1300"/>
              </a:spcAft>
              <a:buClr>
                <a:srgbClr val="FFC000"/>
              </a:buClr>
              <a:buSzPct val="100000"/>
              <a:buFont typeface="Symbol" panose="05050102010706020507" pitchFamily="18" charset="2"/>
              <a:buChar char=""/>
              <a:tabLst>
                <a:tab pos="457200" algn="l"/>
              </a:tabLst>
              <a:defRPr/>
            </a:pPr>
            <a:r>
              <a:rPr kumimoji="0" lang="en-US" sz="1800" b="1" i="0" u="none" strike="noStrike" kern="0" cap="none" spc="0" normalizeH="0" baseline="0" noProof="0" dirty="0">
                <a:ln>
                  <a:noFill/>
                </a:ln>
                <a:solidFill>
                  <a:srgbClr val="FFC000"/>
                </a:solidFill>
                <a:effectLst/>
                <a:uLnTx/>
                <a:uFillTx/>
                <a:latin typeface="Poppins" panose="00000500000000000000" pitchFamily="2" charset="0"/>
                <a:ea typeface="Poppins" panose="00000500000000000000" pitchFamily="2" charset="0"/>
                <a:cs typeface="Poppins" panose="00000500000000000000" pitchFamily="2" charset="0"/>
                <a:sym typeface="Arial"/>
              </a:rPr>
              <a:t>Provide Education: </a:t>
            </a:r>
            <a:r>
              <a:rPr kumimoji="0" lang="en-US"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Poppins" panose="00000500000000000000" pitchFamily="2" charset="0"/>
                <a:sym typeface="Arial"/>
              </a:rPr>
              <a:t>Offer training programs that educate employees about the importance of CSR and how their roles can contribute to the organization’s social impact.</a:t>
            </a:r>
            <a:endParaRPr kumimoji="0" lang="en-ZA"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Times New Roman" panose="02020603050405020304" pitchFamily="18" charset="0"/>
              <a:sym typeface="Arial"/>
            </a:endParaRPr>
          </a:p>
          <a:p>
            <a:pPr marL="342900" marR="0" lvl="0" indent="-342900" algn="l" defTabSz="914400" rtl="0" eaLnBrk="1" fontAlgn="auto" latinLnBrk="0" hangingPunct="1">
              <a:lnSpc>
                <a:spcPct val="107000"/>
              </a:lnSpc>
              <a:spcBef>
                <a:spcPts val="0"/>
              </a:spcBef>
              <a:spcAft>
                <a:spcPts val="1300"/>
              </a:spcAft>
              <a:buClr>
                <a:srgbClr val="FFC000"/>
              </a:buClr>
              <a:buSzPct val="100000"/>
              <a:buFont typeface="Symbol" panose="05050102010706020507" pitchFamily="18" charset="2"/>
              <a:buChar char=""/>
              <a:tabLst>
                <a:tab pos="457200" algn="l"/>
              </a:tabLst>
              <a:defRPr/>
            </a:pPr>
            <a:r>
              <a:rPr kumimoji="0" lang="en-US" sz="1800" b="1" i="0" u="none" strike="noStrike" kern="0" cap="none" spc="0" normalizeH="0" baseline="0" noProof="0" dirty="0">
                <a:ln>
                  <a:noFill/>
                </a:ln>
                <a:solidFill>
                  <a:srgbClr val="FFC000"/>
                </a:solidFill>
                <a:effectLst/>
                <a:uLnTx/>
                <a:uFillTx/>
                <a:latin typeface="Poppins" panose="00000500000000000000" pitchFamily="2" charset="0"/>
                <a:ea typeface="Poppins" panose="00000500000000000000" pitchFamily="2" charset="0"/>
                <a:cs typeface="Poppins" panose="00000500000000000000" pitchFamily="2" charset="0"/>
                <a:sym typeface="Arial"/>
              </a:rPr>
              <a:t>Encourage Volunteerism: </a:t>
            </a:r>
            <a:r>
              <a:rPr kumimoji="0" lang="en-US"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Poppins" panose="00000500000000000000" pitchFamily="2" charset="0"/>
                <a:sym typeface="Arial"/>
              </a:rPr>
              <a:t>Promote employee participation in community service and volunteer programs, which can enhance team cohesion and morale.</a:t>
            </a:r>
            <a:endParaRPr kumimoji="0" lang="en-ZA"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Times New Roman" panose="02020603050405020304" pitchFamily="18" charset="0"/>
              <a:sym typeface="Arial"/>
            </a:endParaRPr>
          </a:p>
        </p:txBody>
      </p:sp>
      <p:grpSp>
        <p:nvGrpSpPr>
          <p:cNvPr id="14" name="Group 13">
            <a:extLst>
              <a:ext uri="{FF2B5EF4-FFF2-40B4-BE49-F238E27FC236}">
                <a16:creationId xmlns:a16="http://schemas.microsoft.com/office/drawing/2014/main" id="{4A4B1F4E-3151-68D7-20A5-9E67138B0549}"/>
              </a:ext>
            </a:extLst>
          </p:cNvPr>
          <p:cNvGrpSpPr/>
          <p:nvPr/>
        </p:nvGrpSpPr>
        <p:grpSpPr>
          <a:xfrm>
            <a:off x="-27028" y="6203556"/>
            <a:ext cx="12220940" cy="654444"/>
            <a:chOff x="-27028" y="6203556"/>
            <a:chExt cx="12220940" cy="654444"/>
          </a:xfrm>
        </p:grpSpPr>
        <p:sp>
          <p:nvSpPr>
            <p:cNvPr id="15" name="Rectangle 14">
              <a:extLst>
                <a:ext uri="{FF2B5EF4-FFF2-40B4-BE49-F238E27FC236}">
                  <a16:creationId xmlns:a16="http://schemas.microsoft.com/office/drawing/2014/main" id="{650C49E0-7F29-6688-31BB-75347568D2EF}"/>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17" name="Group 16">
              <a:extLst>
                <a:ext uri="{FF2B5EF4-FFF2-40B4-BE49-F238E27FC236}">
                  <a16:creationId xmlns:a16="http://schemas.microsoft.com/office/drawing/2014/main" id="{51209E2B-D297-4181-B69F-E5E715C54EFA}"/>
                </a:ext>
              </a:extLst>
            </p:cNvPr>
            <p:cNvGrpSpPr/>
            <p:nvPr/>
          </p:nvGrpSpPr>
          <p:grpSpPr>
            <a:xfrm>
              <a:off x="-27028" y="6203556"/>
              <a:ext cx="12220940" cy="502558"/>
              <a:chOff x="-27028" y="6203556"/>
              <a:chExt cx="12220940" cy="502558"/>
            </a:xfrm>
          </p:grpSpPr>
          <p:pic>
            <p:nvPicPr>
              <p:cNvPr id="18" name="Graphic 17">
                <a:extLst>
                  <a:ext uri="{FF2B5EF4-FFF2-40B4-BE49-F238E27FC236}">
                    <a16:creationId xmlns:a16="http://schemas.microsoft.com/office/drawing/2014/main" id="{C5C55864-4189-8324-803A-DC140091793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V="1">
                <a:off x="-27028" y="6203556"/>
                <a:ext cx="12220940" cy="49917"/>
              </a:xfrm>
              <a:prstGeom prst="rect">
                <a:avLst/>
              </a:prstGeom>
            </p:spPr>
          </p:pic>
          <p:sp>
            <p:nvSpPr>
              <p:cNvPr id="19" name="TextBox 18">
                <a:extLst>
                  <a:ext uri="{FF2B5EF4-FFF2-40B4-BE49-F238E27FC236}">
                    <a16:creationId xmlns:a16="http://schemas.microsoft.com/office/drawing/2014/main" id="{54846D05-992B-CCA6-B28A-8385D5558DF4}"/>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
        <p:nvSpPr>
          <p:cNvPr id="5" name="Rectangle 4">
            <a:extLst>
              <a:ext uri="{FF2B5EF4-FFF2-40B4-BE49-F238E27FC236}">
                <a16:creationId xmlns:a16="http://schemas.microsoft.com/office/drawing/2014/main" id="{29CDB929-7834-3E0E-7252-1007D3550E68}"/>
              </a:ext>
            </a:extLst>
          </p:cNvPr>
          <p:cNvSpPr/>
          <p:nvPr/>
        </p:nvSpPr>
        <p:spPr>
          <a:xfrm>
            <a:off x="-155037" y="3613494"/>
            <a:ext cx="2123440" cy="1783741"/>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dirty="0">
                <a:ln>
                  <a:noFill/>
                </a:ln>
                <a:solidFill>
                  <a:srgbClr val="FFFFFF"/>
                </a:solidFill>
                <a:effectLst/>
                <a:uLnTx/>
                <a:uFillTx/>
                <a:latin typeface="Poppins"/>
                <a:ea typeface="+mn-ea"/>
                <a:cs typeface="+mn-cs"/>
                <a:sym typeface="Arial"/>
              </a:rPr>
              <a:t>4</a:t>
            </a:r>
            <a:endParaRPr kumimoji="0" lang="en-ZA" sz="6600" b="1" i="0" u="none" strike="noStrike" kern="0" cap="none" spc="0" normalizeH="0" baseline="0" noProof="0" dirty="0">
              <a:ln>
                <a:noFill/>
              </a:ln>
              <a:solidFill>
                <a:srgbClr val="FFFFFF"/>
              </a:solidFill>
              <a:effectLst/>
              <a:uLnTx/>
              <a:uFillTx/>
              <a:latin typeface="Poppins"/>
              <a:ea typeface="+mn-ea"/>
              <a:cs typeface="+mn-cs"/>
              <a:sym typeface="Arial"/>
            </a:endParaRPr>
          </a:p>
        </p:txBody>
      </p:sp>
    </p:spTree>
    <p:extLst>
      <p:ext uri="{BB962C8B-B14F-4D97-AF65-F5344CB8AC3E}">
        <p14:creationId xmlns:p14="http://schemas.microsoft.com/office/powerpoint/2010/main" val="3339800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7170"/>
                                        </p:tgtEl>
                                        <p:attrNameLst>
                                          <p:attrName>style.visibility</p:attrName>
                                        </p:attrNameLst>
                                      </p:cBhvr>
                                      <p:to>
                                        <p:strVal val="visible"/>
                                      </p:to>
                                    </p:set>
                                    <p:anim calcmode="lin" valueType="num">
                                      <p:cBhvr additive="base">
                                        <p:cTn id="11" dur="500" fill="hold"/>
                                        <p:tgtEl>
                                          <p:spTgt spid="7170"/>
                                        </p:tgtEl>
                                        <p:attrNameLst>
                                          <p:attrName>ppt_x</p:attrName>
                                        </p:attrNameLst>
                                      </p:cBhvr>
                                      <p:tavLst>
                                        <p:tav tm="0">
                                          <p:val>
                                            <p:strVal val="0-#ppt_w/2"/>
                                          </p:val>
                                        </p:tav>
                                        <p:tav tm="100000">
                                          <p:val>
                                            <p:strVal val="#ppt_x"/>
                                          </p:val>
                                        </p:tav>
                                      </p:tavLst>
                                    </p:anim>
                                    <p:anim calcmode="lin" valueType="num">
                                      <p:cBhvr additive="base">
                                        <p:cTn id="12" dur="500" fill="hold"/>
                                        <p:tgtEl>
                                          <p:spTgt spid="7170"/>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1">
                                            <p:txEl>
                                              <p:pRg st="0" end="0"/>
                                            </p:txEl>
                                          </p:spTgt>
                                        </p:tgtEl>
                                        <p:attrNameLst>
                                          <p:attrName>style.visibility</p:attrName>
                                        </p:attrNameLst>
                                      </p:cBhvr>
                                      <p:to>
                                        <p:strVal val="visible"/>
                                      </p:to>
                                    </p:set>
                                    <p:anim calcmode="lin" valueType="num">
                                      <p:cBhvr additive="base">
                                        <p:cTn id="21"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1">
                                            <p:txEl>
                                              <p:pRg st="1" end="1"/>
                                            </p:txEl>
                                          </p:spTgt>
                                        </p:tgtEl>
                                        <p:attrNameLst>
                                          <p:attrName>style.visibility</p:attrName>
                                        </p:attrNameLst>
                                      </p:cBhvr>
                                      <p:to>
                                        <p:strVal val="visible"/>
                                      </p:to>
                                    </p:set>
                                    <p:anim calcmode="lin" valueType="num">
                                      <p:cBhvr additive="base">
                                        <p:cTn id="2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build="p"/>
      <p:bldP spid="5" grpId="0" animBg="1"/>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5C61CB-7911-64B3-2972-45DE523091DF}"/>
            </a:ext>
          </a:extLst>
        </p:cNvPr>
        <p:cNvGrpSpPr/>
        <p:nvPr/>
      </p:nvGrpSpPr>
      <p:grpSpPr>
        <a:xfrm>
          <a:off x="0" y="0"/>
          <a:ext cx="0" cy="0"/>
          <a:chOff x="0" y="0"/>
          <a:chExt cx="0" cy="0"/>
        </a:xfrm>
      </p:grpSpPr>
      <p:pic>
        <p:nvPicPr>
          <p:cNvPr id="8194" name="Picture 2" descr="Group of friends stacking hands">
            <a:extLst>
              <a:ext uri="{FF2B5EF4-FFF2-40B4-BE49-F238E27FC236}">
                <a16:creationId xmlns:a16="http://schemas.microsoft.com/office/drawing/2014/main" id="{F3764712-10AE-4FD3-D48A-AAFA382EC1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854" r="21493"/>
          <a:stretch/>
        </p:blipFill>
        <p:spPr bwMode="auto">
          <a:xfrm>
            <a:off x="-27029" y="-1"/>
            <a:ext cx="5143039" cy="617061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hidden="1">
            <a:extLst>
              <a:ext uri="{FF2B5EF4-FFF2-40B4-BE49-F238E27FC236}">
                <a16:creationId xmlns:a16="http://schemas.microsoft.com/office/drawing/2014/main" id="{37BC276C-ACB9-1E7D-AE9B-F8D78CA7BF67}"/>
              </a:ext>
            </a:extLst>
          </p:cNvPr>
          <p:cNvPicPr>
            <a:picLocks noChangeAspect="1"/>
          </p:cNvPicPr>
          <p:nvPr/>
        </p:nvPicPr>
        <p:blipFill>
          <a:blip r:embed="rId4"/>
          <a:stretch>
            <a:fillRect/>
          </a:stretch>
        </p:blipFill>
        <p:spPr>
          <a:xfrm>
            <a:off x="-23273860" y="-16365073"/>
            <a:ext cx="58859260" cy="39239504"/>
          </a:xfrm>
          <a:prstGeom prst="rect">
            <a:avLst/>
          </a:prstGeom>
        </p:spPr>
      </p:pic>
      <p:sp>
        <p:nvSpPr>
          <p:cNvPr id="9" name="TextBox 8">
            <a:extLst>
              <a:ext uri="{FF2B5EF4-FFF2-40B4-BE49-F238E27FC236}">
                <a16:creationId xmlns:a16="http://schemas.microsoft.com/office/drawing/2014/main" id="{AB357593-9DA9-478A-D33C-26C8F1B81FFE}"/>
              </a:ext>
            </a:extLst>
          </p:cNvPr>
          <p:cNvSpPr txBox="1"/>
          <p:nvPr/>
        </p:nvSpPr>
        <p:spPr>
          <a:xfrm>
            <a:off x="5719011" y="916368"/>
            <a:ext cx="6291072"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b="1" i="0" u="none" strike="noStrike" kern="0" cap="none" spc="0" normalizeH="0" baseline="0" noProof="0" dirty="0">
                <a:ln>
                  <a:noFill/>
                </a:ln>
                <a:solidFill>
                  <a:srgbClr val="FFC000"/>
                </a:solidFill>
                <a:effectLst/>
                <a:uLnTx/>
                <a:uFillTx/>
                <a:latin typeface="Poppins"/>
                <a:cs typeface="Arial"/>
                <a:sym typeface="Arial"/>
              </a:rPr>
              <a:t>Embed CSR into Company Culture</a:t>
            </a:r>
            <a:endParaRPr kumimoji="0" lang="en-ZA" sz="4000" b="1" i="0" u="none" strike="noStrike" kern="0" cap="none" spc="0" normalizeH="0" baseline="0" noProof="0" dirty="0">
              <a:ln>
                <a:noFill/>
              </a:ln>
              <a:solidFill>
                <a:srgbClr val="FFC000"/>
              </a:solidFill>
              <a:effectLst/>
              <a:uLnTx/>
              <a:uFillTx/>
              <a:latin typeface="Poppins"/>
              <a:cs typeface="Arial"/>
              <a:sym typeface="Arial"/>
            </a:endParaRPr>
          </a:p>
        </p:txBody>
      </p:sp>
      <p:sp>
        <p:nvSpPr>
          <p:cNvPr id="11" name="TextBox 10">
            <a:extLst>
              <a:ext uri="{FF2B5EF4-FFF2-40B4-BE49-F238E27FC236}">
                <a16:creationId xmlns:a16="http://schemas.microsoft.com/office/drawing/2014/main" id="{9C06F1BB-1DC9-93AE-8138-F32982F945CF}"/>
              </a:ext>
            </a:extLst>
          </p:cNvPr>
          <p:cNvSpPr txBox="1"/>
          <p:nvPr/>
        </p:nvSpPr>
        <p:spPr>
          <a:xfrm>
            <a:off x="5743473" y="2823729"/>
            <a:ext cx="6074278" cy="2556405"/>
          </a:xfrm>
          <a:prstGeom prst="rect">
            <a:avLst/>
          </a:prstGeom>
          <a:noFill/>
        </p:spPr>
        <p:txBody>
          <a:bodyPr wrap="square" rtlCol="0">
            <a:spAutoFit/>
          </a:bodyPr>
          <a:lstStyle/>
          <a:p>
            <a:pPr marL="342900" marR="0" lvl="0" indent="-342900" algn="l" defTabSz="914400" rtl="0" eaLnBrk="1" fontAlgn="auto" latinLnBrk="0" hangingPunct="1">
              <a:lnSpc>
                <a:spcPct val="107000"/>
              </a:lnSpc>
              <a:spcBef>
                <a:spcPts val="0"/>
              </a:spcBef>
              <a:spcAft>
                <a:spcPts val="800"/>
              </a:spcAft>
              <a:buClr>
                <a:srgbClr val="FFC000"/>
              </a:buClr>
              <a:buSzPct val="100000"/>
              <a:buFont typeface="Symbol" panose="05050102010706020507" pitchFamily="18" charset="2"/>
              <a:buChar char=""/>
              <a:tabLst>
                <a:tab pos="457200" algn="l"/>
              </a:tabLst>
              <a:defRPr/>
            </a:pPr>
            <a:r>
              <a:rPr kumimoji="0" lang="en-US" sz="1800" b="1" i="0" u="none" strike="noStrike" kern="0" cap="none" spc="0" normalizeH="0" baseline="0" noProof="0" dirty="0">
                <a:ln>
                  <a:noFill/>
                </a:ln>
                <a:solidFill>
                  <a:srgbClr val="FFC000"/>
                </a:solidFill>
                <a:effectLst/>
                <a:uLnTx/>
                <a:uFillTx/>
                <a:latin typeface="Poppins" panose="00000500000000000000" pitchFamily="2" charset="0"/>
                <a:ea typeface="Poppins" panose="00000500000000000000" pitchFamily="2" charset="0"/>
                <a:cs typeface="Poppins" panose="00000500000000000000" pitchFamily="2" charset="0"/>
                <a:sym typeface="Arial"/>
              </a:rPr>
              <a:t>Promote Ethical Practices: </a:t>
            </a:r>
            <a:r>
              <a:rPr kumimoji="0" lang="en-US"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Poppins" panose="00000500000000000000" pitchFamily="2" charset="0"/>
                <a:sym typeface="Arial"/>
              </a:rPr>
              <a:t>Encourage ethical business practices and decision-making at all levels of the organization, ensuring that CSR principles are part of everyday operations.</a:t>
            </a:r>
            <a:endParaRPr kumimoji="0" lang="en-ZA"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Times New Roman" panose="02020603050405020304" pitchFamily="18" charset="0"/>
              <a:sym typeface="Arial"/>
            </a:endParaRPr>
          </a:p>
          <a:p>
            <a:pPr marL="342900" marR="0" lvl="0" indent="-342900" algn="l" defTabSz="914400" rtl="0" eaLnBrk="1" fontAlgn="auto" latinLnBrk="0" hangingPunct="1">
              <a:lnSpc>
                <a:spcPct val="107000"/>
              </a:lnSpc>
              <a:spcBef>
                <a:spcPts val="0"/>
              </a:spcBef>
              <a:spcAft>
                <a:spcPts val="800"/>
              </a:spcAft>
              <a:buClr>
                <a:srgbClr val="FFC000"/>
              </a:buClr>
              <a:buSzPct val="100000"/>
              <a:buFont typeface="Symbol" panose="05050102010706020507" pitchFamily="18" charset="2"/>
              <a:buChar char=""/>
              <a:tabLst>
                <a:tab pos="457200" algn="l"/>
              </a:tabLst>
              <a:defRPr/>
            </a:pPr>
            <a:r>
              <a:rPr kumimoji="0" lang="en-US" sz="1800" b="1" i="0" u="none" strike="noStrike" kern="0" cap="none" spc="0" normalizeH="0" baseline="0" noProof="0" dirty="0">
                <a:ln>
                  <a:noFill/>
                </a:ln>
                <a:solidFill>
                  <a:srgbClr val="FFC000"/>
                </a:solidFill>
                <a:effectLst/>
                <a:uLnTx/>
                <a:uFillTx/>
                <a:latin typeface="Poppins" panose="00000500000000000000" pitchFamily="2" charset="0"/>
                <a:ea typeface="Poppins" panose="00000500000000000000" pitchFamily="2" charset="0"/>
                <a:cs typeface="Poppins" panose="00000500000000000000" pitchFamily="2" charset="0"/>
                <a:sym typeface="Arial"/>
              </a:rPr>
              <a:t>Celebrate Successes: </a:t>
            </a:r>
            <a:r>
              <a:rPr kumimoji="0" lang="en-US"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Poppins" panose="00000500000000000000" pitchFamily="2" charset="0"/>
                <a:sym typeface="Arial"/>
              </a:rPr>
              <a:t>Recognize and reward employees and teams that contribute to successful CSR initiatives, fostering a culture of social responsibility.</a:t>
            </a:r>
            <a:endParaRPr kumimoji="0" lang="en-ZA"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Times New Roman" panose="02020603050405020304" pitchFamily="18" charset="0"/>
              <a:sym typeface="Arial"/>
            </a:endParaRPr>
          </a:p>
        </p:txBody>
      </p:sp>
      <p:grpSp>
        <p:nvGrpSpPr>
          <p:cNvPr id="14" name="Group 13">
            <a:extLst>
              <a:ext uri="{FF2B5EF4-FFF2-40B4-BE49-F238E27FC236}">
                <a16:creationId xmlns:a16="http://schemas.microsoft.com/office/drawing/2014/main" id="{FF155E16-8DBC-D6E7-1A3B-5BE885587706}"/>
              </a:ext>
            </a:extLst>
          </p:cNvPr>
          <p:cNvGrpSpPr/>
          <p:nvPr/>
        </p:nvGrpSpPr>
        <p:grpSpPr>
          <a:xfrm>
            <a:off x="-27028" y="6203556"/>
            <a:ext cx="12220940" cy="654444"/>
            <a:chOff x="-27028" y="6203556"/>
            <a:chExt cx="12220940" cy="654444"/>
          </a:xfrm>
        </p:grpSpPr>
        <p:sp>
          <p:nvSpPr>
            <p:cNvPr id="15" name="Rectangle 14">
              <a:extLst>
                <a:ext uri="{FF2B5EF4-FFF2-40B4-BE49-F238E27FC236}">
                  <a16:creationId xmlns:a16="http://schemas.microsoft.com/office/drawing/2014/main" id="{7863EB03-1D45-072E-A1FA-DBA9A2270C07}"/>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17" name="Group 16">
              <a:extLst>
                <a:ext uri="{FF2B5EF4-FFF2-40B4-BE49-F238E27FC236}">
                  <a16:creationId xmlns:a16="http://schemas.microsoft.com/office/drawing/2014/main" id="{BF2CC0DB-4C5D-7639-8744-C19B19A50824}"/>
                </a:ext>
              </a:extLst>
            </p:cNvPr>
            <p:cNvGrpSpPr/>
            <p:nvPr/>
          </p:nvGrpSpPr>
          <p:grpSpPr>
            <a:xfrm>
              <a:off x="-27028" y="6203556"/>
              <a:ext cx="12220940" cy="502558"/>
              <a:chOff x="-27028" y="6203556"/>
              <a:chExt cx="12220940" cy="502558"/>
            </a:xfrm>
          </p:grpSpPr>
          <p:pic>
            <p:nvPicPr>
              <p:cNvPr id="18" name="Graphic 17">
                <a:extLst>
                  <a:ext uri="{FF2B5EF4-FFF2-40B4-BE49-F238E27FC236}">
                    <a16:creationId xmlns:a16="http://schemas.microsoft.com/office/drawing/2014/main" id="{FDD90502-B58C-C152-4A8D-AAE1ED9B950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V="1">
                <a:off x="-27028" y="6203556"/>
                <a:ext cx="12220940" cy="49917"/>
              </a:xfrm>
              <a:prstGeom prst="rect">
                <a:avLst/>
              </a:prstGeom>
            </p:spPr>
          </p:pic>
          <p:sp>
            <p:nvSpPr>
              <p:cNvPr id="19" name="TextBox 18">
                <a:extLst>
                  <a:ext uri="{FF2B5EF4-FFF2-40B4-BE49-F238E27FC236}">
                    <a16:creationId xmlns:a16="http://schemas.microsoft.com/office/drawing/2014/main" id="{12369A02-CB35-882B-885B-5CD582710E35}"/>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
        <p:nvSpPr>
          <p:cNvPr id="5" name="Rectangle 4">
            <a:extLst>
              <a:ext uri="{FF2B5EF4-FFF2-40B4-BE49-F238E27FC236}">
                <a16:creationId xmlns:a16="http://schemas.microsoft.com/office/drawing/2014/main" id="{7881A96D-8C8B-D80B-8351-5D57EA2B346E}"/>
              </a:ext>
            </a:extLst>
          </p:cNvPr>
          <p:cNvSpPr/>
          <p:nvPr/>
        </p:nvSpPr>
        <p:spPr>
          <a:xfrm>
            <a:off x="-155037" y="325120"/>
            <a:ext cx="2123440" cy="1783741"/>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dirty="0">
                <a:ln>
                  <a:noFill/>
                </a:ln>
                <a:solidFill>
                  <a:srgbClr val="FFFFFF"/>
                </a:solidFill>
                <a:effectLst/>
                <a:uLnTx/>
                <a:uFillTx/>
                <a:latin typeface="Poppins"/>
                <a:ea typeface="+mn-ea"/>
                <a:cs typeface="+mn-cs"/>
                <a:sym typeface="Arial"/>
              </a:rPr>
              <a:t>5</a:t>
            </a:r>
            <a:endParaRPr kumimoji="0" lang="en-ZA" sz="6600" b="1" i="0" u="none" strike="noStrike" kern="0" cap="none" spc="0" normalizeH="0" baseline="0" noProof="0" dirty="0">
              <a:ln>
                <a:noFill/>
              </a:ln>
              <a:solidFill>
                <a:srgbClr val="FFFFFF"/>
              </a:solidFill>
              <a:effectLst/>
              <a:uLnTx/>
              <a:uFillTx/>
              <a:latin typeface="Poppins"/>
              <a:ea typeface="+mn-ea"/>
              <a:cs typeface="+mn-cs"/>
              <a:sym typeface="Arial"/>
            </a:endParaRPr>
          </a:p>
        </p:txBody>
      </p:sp>
    </p:spTree>
    <p:extLst>
      <p:ext uri="{BB962C8B-B14F-4D97-AF65-F5344CB8AC3E}">
        <p14:creationId xmlns:p14="http://schemas.microsoft.com/office/powerpoint/2010/main" val="2495253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8194"/>
                                        </p:tgtEl>
                                        <p:attrNameLst>
                                          <p:attrName>style.visibility</p:attrName>
                                        </p:attrNameLst>
                                      </p:cBhvr>
                                      <p:to>
                                        <p:strVal val="visible"/>
                                      </p:to>
                                    </p:set>
                                    <p:anim calcmode="lin" valueType="num">
                                      <p:cBhvr additive="base">
                                        <p:cTn id="11" dur="500" fill="hold"/>
                                        <p:tgtEl>
                                          <p:spTgt spid="8194"/>
                                        </p:tgtEl>
                                        <p:attrNameLst>
                                          <p:attrName>ppt_x</p:attrName>
                                        </p:attrNameLst>
                                      </p:cBhvr>
                                      <p:tavLst>
                                        <p:tav tm="0">
                                          <p:val>
                                            <p:strVal val="0-#ppt_w/2"/>
                                          </p:val>
                                        </p:tav>
                                        <p:tav tm="100000">
                                          <p:val>
                                            <p:strVal val="#ppt_x"/>
                                          </p:val>
                                        </p:tav>
                                      </p:tavLst>
                                    </p:anim>
                                    <p:anim calcmode="lin" valueType="num">
                                      <p:cBhvr additive="base">
                                        <p:cTn id="12" dur="500" fill="hold"/>
                                        <p:tgtEl>
                                          <p:spTgt spid="8194"/>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anim calcmode="lin" valueType="num">
                                      <p:cBhvr additive="base">
                                        <p:cTn id="23"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1">
                                            <p:txEl>
                                              <p:pRg st="1" end="1"/>
                                            </p:txEl>
                                          </p:spTgt>
                                        </p:tgtEl>
                                        <p:attrNameLst>
                                          <p:attrName>style.visibility</p:attrName>
                                        </p:attrNameLst>
                                      </p:cBhvr>
                                      <p:to>
                                        <p:strVal val="visible"/>
                                      </p:to>
                                    </p:set>
                                    <p:anim calcmode="lin" valueType="num">
                                      <p:cBhvr additive="base">
                                        <p:cTn id="29"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build="p"/>
      <p:bldP spid="5" grpId="0" animBg="1"/>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8CD4B-5A73-81C6-ADA1-7CE706D06CF0}"/>
            </a:ext>
          </a:extLst>
        </p:cNvPr>
        <p:cNvGrpSpPr/>
        <p:nvPr/>
      </p:nvGrpSpPr>
      <p:grpSpPr>
        <a:xfrm>
          <a:off x="0" y="0"/>
          <a:ext cx="0" cy="0"/>
          <a:chOff x="0" y="0"/>
          <a:chExt cx="0" cy="0"/>
        </a:xfrm>
      </p:grpSpPr>
      <p:pic>
        <p:nvPicPr>
          <p:cNvPr id="10242" name="Picture 2" descr="Close up hand holding magnifying glass">
            <a:extLst>
              <a:ext uri="{FF2B5EF4-FFF2-40B4-BE49-F238E27FC236}">
                <a16:creationId xmlns:a16="http://schemas.microsoft.com/office/drawing/2014/main" id="{A6C67361-3168-DE88-8268-48CAAD32F9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610" r="13790"/>
          <a:stretch/>
        </p:blipFill>
        <p:spPr bwMode="auto">
          <a:xfrm>
            <a:off x="7130005" y="-52766"/>
            <a:ext cx="5061995" cy="638204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hidden="1">
            <a:extLst>
              <a:ext uri="{FF2B5EF4-FFF2-40B4-BE49-F238E27FC236}">
                <a16:creationId xmlns:a16="http://schemas.microsoft.com/office/drawing/2014/main" id="{CEFA1AC3-3A0F-49FB-ECB8-63CE01B5D7B8}"/>
              </a:ext>
            </a:extLst>
          </p:cNvPr>
          <p:cNvPicPr>
            <a:picLocks noChangeAspect="1"/>
          </p:cNvPicPr>
          <p:nvPr/>
        </p:nvPicPr>
        <p:blipFill>
          <a:blip r:embed="rId4"/>
          <a:stretch>
            <a:fillRect/>
          </a:stretch>
        </p:blipFill>
        <p:spPr>
          <a:xfrm>
            <a:off x="-23273860" y="-16365073"/>
            <a:ext cx="58859260" cy="39239504"/>
          </a:xfrm>
          <a:prstGeom prst="rect">
            <a:avLst/>
          </a:prstGeom>
        </p:spPr>
      </p:pic>
      <p:sp>
        <p:nvSpPr>
          <p:cNvPr id="9" name="TextBox 8">
            <a:extLst>
              <a:ext uri="{FF2B5EF4-FFF2-40B4-BE49-F238E27FC236}">
                <a16:creationId xmlns:a16="http://schemas.microsoft.com/office/drawing/2014/main" id="{1FC9ECCD-CA19-07C8-E4F7-1C3B89FCFE4B}"/>
              </a:ext>
            </a:extLst>
          </p:cNvPr>
          <p:cNvSpPr txBox="1"/>
          <p:nvPr/>
        </p:nvSpPr>
        <p:spPr>
          <a:xfrm>
            <a:off x="487255" y="831517"/>
            <a:ext cx="560874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b="1" i="0" u="none" strike="noStrike" kern="0" cap="none" spc="0" normalizeH="0" baseline="0" noProof="0" dirty="0">
                <a:ln>
                  <a:noFill/>
                </a:ln>
                <a:solidFill>
                  <a:srgbClr val="FFC000"/>
                </a:solidFill>
                <a:effectLst/>
                <a:uLnTx/>
                <a:uFillTx/>
                <a:latin typeface="Poppins"/>
                <a:cs typeface="Arial"/>
                <a:sym typeface="Arial"/>
              </a:rPr>
              <a:t>Measure and report impact</a:t>
            </a:r>
            <a:endParaRPr kumimoji="0" lang="en-ZA" sz="4000" b="1" i="0" u="none" strike="noStrike" kern="0" cap="none" spc="0" normalizeH="0" baseline="0" noProof="0" dirty="0">
              <a:ln>
                <a:noFill/>
              </a:ln>
              <a:solidFill>
                <a:srgbClr val="FFC000"/>
              </a:solidFill>
              <a:effectLst/>
              <a:uLnTx/>
              <a:uFillTx/>
              <a:latin typeface="Poppins"/>
              <a:cs typeface="Arial"/>
              <a:sym typeface="Arial"/>
            </a:endParaRPr>
          </a:p>
        </p:txBody>
      </p:sp>
      <p:sp>
        <p:nvSpPr>
          <p:cNvPr id="11" name="TextBox 10">
            <a:extLst>
              <a:ext uri="{FF2B5EF4-FFF2-40B4-BE49-F238E27FC236}">
                <a16:creationId xmlns:a16="http://schemas.microsoft.com/office/drawing/2014/main" id="{A75096E9-A1FE-68E0-E049-7B1F6A18FC99}"/>
              </a:ext>
            </a:extLst>
          </p:cNvPr>
          <p:cNvSpPr txBox="1"/>
          <p:nvPr/>
        </p:nvSpPr>
        <p:spPr>
          <a:xfrm>
            <a:off x="511718" y="2455151"/>
            <a:ext cx="6097426" cy="2916889"/>
          </a:xfrm>
          <a:prstGeom prst="rect">
            <a:avLst/>
          </a:prstGeom>
          <a:noFill/>
        </p:spPr>
        <p:txBody>
          <a:bodyPr wrap="square" rtlCol="0">
            <a:spAutoFit/>
          </a:bodyPr>
          <a:lstStyle/>
          <a:p>
            <a:pPr marL="342900" marR="0" lvl="0" indent="-342900" algn="l" defTabSz="914400" rtl="0" eaLnBrk="1" fontAlgn="auto" latinLnBrk="0" hangingPunct="1">
              <a:lnSpc>
                <a:spcPct val="107000"/>
              </a:lnSpc>
              <a:spcBef>
                <a:spcPts val="0"/>
              </a:spcBef>
              <a:spcAft>
                <a:spcPts val="1300"/>
              </a:spcAft>
              <a:buClr>
                <a:srgbClr val="FFC000"/>
              </a:buClr>
              <a:buSzPct val="100000"/>
              <a:buFont typeface="Symbol" panose="05050102010706020507" pitchFamily="18" charset="2"/>
              <a:buChar char=""/>
              <a:tabLst>
                <a:tab pos="457200" algn="l"/>
              </a:tabLst>
              <a:defRPr/>
            </a:pPr>
            <a:r>
              <a:rPr kumimoji="0" lang="en-US" sz="1800" b="1" i="0" u="none" strike="noStrike" kern="0" cap="none" spc="0" normalizeH="0" baseline="0" noProof="0" dirty="0">
                <a:ln>
                  <a:noFill/>
                </a:ln>
                <a:solidFill>
                  <a:srgbClr val="FFC000"/>
                </a:solidFill>
                <a:effectLst/>
                <a:uLnTx/>
                <a:uFillTx/>
                <a:latin typeface="Poppins" panose="00000500000000000000" pitchFamily="2" charset="0"/>
                <a:ea typeface="Poppins" panose="00000500000000000000" pitchFamily="2" charset="0"/>
                <a:cs typeface="Poppins" panose="00000500000000000000" pitchFamily="2" charset="0"/>
                <a:sym typeface="Arial"/>
              </a:rPr>
              <a:t>Establish Metrics: </a:t>
            </a:r>
            <a:r>
              <a:rPr kumimoji="0" lang="en-US"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Poppins" panose="00000500000000000000" pitchFamily="2" charset="0"/>
                <a:sym typeface="Arial"/>
              </a:rPr>
              <a:t>Develop key performance indicators (KPIs) to assess the effectiveness and impact of CSR programs. Consider both quantitative and qualitative metrics.</a:t>
            </a:r>
            <a:endParaRPr kumimoji="0" lang="en-ZA"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Times New Roman" panose="02020603050405020304" pitchFamily="18" charset="0"/>
              <a:sym typeface="Arial"/>
            </a:endParaRPr>
          </a:p>
          <a:p>
            <a:pPr marL="342900" marR="0" lvl="0" indent="-342900" algn="l" defTabSz="914400" rtl="0" eaLnBrk="1" fontAlgn="auto" latinLnBrk="0" hangingPunct="1">
              <a:lnSpc>
                <a:spcPct val="107000"/>
              </a:lnSpc>
              <a:spcBef>
                <a:spcPts val="0"/>
              </a:spcBef>
              <a:spcAft>
                <a:spcPts val="1300"/>
              </a:spcAft>
              <a:buClr>
                <a:srgbClr val="FFC000"/>
              </a:buClr>
              <a:buSzPct val="100000"/>
              <a:buFont typeface="Symbol" panose="05050102010706020507" pitchFamily="18" charset="2"/>
              <a:buChar char=""/>
              <a:tabLst>
                <a:tab pos="457200" algn="l"/>
              </a:tabLst>
              <a:defRPr/>
            </a:pPr>
            <a:r>
              <a:rPr kumimoji="0" lang="en-US" sz="1800" b="1" i="0" u="none" strike="noStrike" kern="0" cap="none" spc="0" normalizeH="0" baseline="0" noProof="0" dirty="0">
                <a:ln>
                  <a:noFill/>
                </a:ln>
                <a:solidFill>
                  <a:srgbClr val="FFC000"/>
                </a:solidFill>
                <a:effectLst/>
                <a:uLnTx/>
                <a:uFillTx/>
                <a:latin typeface="Poppins" panose="00000500000000000000" pitchFamily="2" charset="0"/>
                <a:ea typeface="Poppins" panose="00000500000000000000" pitchFamily="2" charset="0"/>
                <a:cs typeface="Poppins" panose="00000500000000000000" pitchFamily="2" charset="0"/>
                <a:sym typeface="Arial"/>
              </a:rPr>
              <a:t>Communicate Results: </a:t>
            </a:r>
            <a:r>
              <a:rPr kumimoji="0" lang="en-US"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Poppins" panose="00000500000000000000" pitchFamily="2" charset="0"/>
                <a:sym typeface="Arial"/>
              </a:rPr>
              <a:t>Regularly report CSR outcomes to stakeholders through sustainability reports, website updates, or social media, maintaining transparency about both successes and challenges.</a:t>
            </a:r>
            <a:endParaRPr kumimoji="0" lang="en-ZA"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Times New Roman" panose="02020603050405020304" pitchFamily="18" charset="0"/>
              <a:sym typeface="Arial"/>
            </a:endParaRPr>
          </a:p>
        </p:txBody>
      </p:sp>
      <p:grpSp>
        <p:nvGrpSpPr>
          <p:cNvPr id="14" name="Group 13">
            <a:extLst>
              <a:ext uri="{FF2B5EF4-FFF2-40B4-BE49-F238E27FC236}">
                <a16:creationId xmlns:a16="http://schemas.microsoft.com/office/drawing/2014/main" id="{05CF4353-AC05-1D6A-8C8B-F5684FC44193}"/>
              </a:ext>
            </a:extLst>
          </p:cNvPr>
          <p:cNvGrpSpPr/>
          <p:nvPr/>
        </p:nvGrpSpPr>
        <p:grpSpPr>
          <a:xfrm>
            <a:off x="-27028" y="6203556"/>
            <a:ext cx="12220940" cy="654444"/>
            <a:chOff x="-27028" y="6203556"/>
            <a:chExt cx="12220940" cy="654444"/>
          </a:xfrm>
        </p:grpSpPr>
        <p:sp>
          <p:nvSpPr>
            <p:cNvPr id="15" name="Rectangle 14">
              <a:extLst>
                <a:ext uri="{FF2B5EF4-FFF2-40B4-BE49-F238E27FC236}">
                  <a16:creationId xmlns:a16="http://schemas.microsoft.com/office/drawing/2014/main" id="{C26AA44A-4471-F345-3CA1-ECA97DE5C6F2}"/>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17" name="Group 16">
              <a:extLst>
                <a:ext uri="{FF2B5EF4-FFF2-40B4-BE49-F238E27FC236}">
                  <a16:creationId xmlns:a16="http://schemas.microsoft.com/office/drawing/2014/main" id="{332EA1F0-6362-3016-2150-99EEF50A463C}"/>
                </a:ext>
              </a:extLst>
            </p:cNvPr>
            <p:cNvGrpSpPr/>
            <p:nvPr/>
          </p:nvGrpSpPr>
          <p:grpSpPr>
            <a:xfrm>
              <a:off x="-27028" y="6203556"/>
              <a:ext cx="12220940" cy="502558"/>
              <a:chOff x="-27028" y="6203556"/>
              <a:chExt cx="12220940" cy="502558"/>
            </a:xfrm>
          </p:grpSpPr>
          <p:pic>
            <p:nvPicPr>
              <p:cNvPr id="18" name="Graphic 17">
                <a:extLst>
                  <a:ext uri="{FF2B5EF4-FFF2-40B4-BE49-F238E27FC236}">
                    <a16:creationId xmlns:a16="http://schemas.microsoft.com/office/drawing/2014/main" id="{65285095-42B8-24C1-D0E2-49673F4D689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V="1">
                <a:off x="-27028" y="6203556"/>
                <a:ext cx="12220940" cy="49917"/>
              </a:xfrm>
              <a:prstGeom prst="rect">
                <a:avLst/>
              </a:prstGeom>
            </p:spPr>
          </p:pic>
          <p:sp>
            <p:nvSpPr>
              <p:cNvPr id="19" name="TextBox 18">
                <a:extLst>
                  <a:ext uri="{FF2B5EF4-FFF2-40B4-BE49-F238E27FC236}">
                    <a16:creationId xmlns:a16="http://schemas.microsoft.com/office/drawing/2014/main" id="{F8A00E14-2A5A-CC70-8B48-62E62428AD47}"/>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
        <p:nvSpPr>
          <p:cNvPr id="5" name="Rectangle 4">
            <a:extLst>
              <a:ext uri="{FF2B5EF4-FFF2-40B4-BE49-F238E27FC236}">
                <a16:creationId xmlns:a16="http://schemas.microsoft.com/office/drawing/2014/main" id="{DC6BAE2D-237A-F413-51B9-EDC325F7E078}"/>
              </a:ext>
            </a:extLst>
          </p:cNvPr>
          <p:cNvSpPr/>
          <p:nvPr/>
        </p:nvSpPr>
        <p:spPr>
          <a:xfrm>
            <a:off x="10068560" y="4409579"/>
            <a:ext cx="2123440" cy="1783741"/>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dirty="0">
                <a:ln>
                  <a:noFill/>
                </a:ln>
                <a:solidFill>
                  <a:srgbClr val="FFFFFF"/>
                </a:solidFill>
                <a:effectLst/>
                <a:uLnTx/>
                <a:uFillTx/>
                <a:latin typeface="Poppins"/>
                <a:ea typeface="+mn-ea"/>
                <a:cs typeface="+mn-cs"/>
                <a:sym typeface="Arial"/>
              </a:rPr>
              <a:t>6</a:t>
            </a:r>
            <a:endParaRPr kumimoji="0" lang="en-ZA" sz="6600" b="1" i="0" u="none" strike="noStrike" kern="0" cap="none" spc="0" normalizeH="0" baseline="0" noProof="0" dirty="0">
              <a:ln>
                <a:noFill/>
              </a:ln>
              <a:solidFill>
                <a:srgbClr val="FFFFFF"/>
              </a:solidFill>
              <a:effectLst/>
              <a:uLnTx/>
              <a:uFillTx/>
              <a:latin typeface="Poppins"/>
              <a:ea typeface="+mn-ea"/>
              <a:cs typeface="+mn-cs"/>
              <a:sym typeface="Arial"/>
            </a:endParaRPr>
          </a:p>
        </p:txBody>
      </p:sp>
    </p:spTree>
    <p:extLst>
      <p:ext uri="{BB962C8B-B14F-4D97-AF65-F5344CB8AC3E}">
        <p14:creationId xmlns:p14="http://schemas.microsoft.com/office/powerpoint/2010/main" val="924423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0242"/>
                                        </p:tgtEl>
                                        <p:attrNameLst>
                                          <p:attrName>style.visibility</p:attrName>
                                        </p:attrNameLst>
                                      </p:cBhvr>
                                      <p:to>
                                        <p:strVal val="visible"/>
                                      </p:to>
                                    </p:set>
                                    <p:anim calcmode="lin" valueType="num">
                                      <p:cBhvr additive="base">
                                        <p:cTn id="11" dur="500" fill="hold"/>
                                        <p:tgtEl>
                                          <p:spTgt spid="10242"/>
                                        </p:tgtEl>
                                        <p:attrNameLst>
                                          <p:attrName>ppt_x</p:attrName>
                                        </p:attrNameLst>
                                      </p:cBhvr>
                                      <p:tavLst>
                                        <p:tav tm="0">
                                          <p:val>
                                            <p:strVal val="1+#ppt_w/2"/>
                                          </p:val>
                                        </p:tav>
                                        <p:tav tm="100000">
                                          <p:val>
                                            <p:strVal val="#ppt_x"/>
                                          </p:val>
                                        </p:tav>
                                      </p:tavLst>
                                    </p:anim>
                                    <p:anim calcmode="lin" valueType="num">
                                      <p:cBhvr additive="base">
                                        <p:cTn id="12" dur="500" fill="hold"/>
                                        <p:tgtEl>
                                          <p:spTgt spid="10242"/>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anim calcmode="lin" valueType="num">
                                      <p:cBhvr additive="base">
                                        <p:cTn id="23"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1">
                                            <p:txEl>
                                              <p:pRg st="1" end="1"/>
                                            </p:txEl>
                                          </p:spTgt>
                                        </p:tgtEl>
                                        <p:attrNameLst>
                                          <p:attrName>style.visibility</p:attrName>
                                        </p:attrNameLst>
                                      </p:cBhvr>
                                      <p:to>
                                        <p:strVal val="visible"/>
                                      </p:to>
                                    </p:set>
                                    <p:anim calcmode="lin" valueType="num">
                                      <p:cBhvr additive="base">
                                        <p:cTn id="29"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build="p"/>
      <p:bldP spid="5" grpId="0" animBg="1"/>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3DC403-3FAB-B7FE-30BC-C9CE1D5E6BAB}"/>
            </a:ext>
          </a:extLst>
        </p:cNvPr>
        <p:cNvGrpSpPr/>
        <p:nvPr/>
      </p:nvGrpSpPr>
      <p:grpSpPr>
        <a:xfrm>
          <a:off x="0" y="0"/>
          <a:ext cx="0" cy="0"/>
          <a:chOff x="0" y="0"/>
          <a:chExt cx="0" cy="0"/>
        </a:xfrm>
      </p:grpSpPr>
      <p:pic>
        <p:nvPicPr>
          <p:cNvPr id="11266" name="Picture 2" descr="Business concept. Business people shaking hands showing mutual agreement betweent their companies of firms.">
            <a:extLst>
              <a:ext uri="{FF2B5EF4-FFF2-40B4-BE49-F238E27FC236}">
                <a16:creationId xmlns:a16="http://schemas.microsoft.com/office/drawing/2014/main" id="{6B214EEB-01B2-89D3-6AD3-3680F2DAC77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6880"/>
          <a:stretch/>
        </p:blipFill>
        <p:spPr bwMode="auto">
          <a:xfrm>
            <a:off x="6921661" y="-43405"/>
            <a:ext cx="5270339" cy="657628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hidden="1">
            <a:extLst>
              <a:ext uri="{FF2B5EF4-FFF2-40B4-BE49-F238E27FC236}">
                <a16:creationId xmlns:a16="http://schemas.microsoft.com/office/drawing/2014/main" id="{A9455FD3-636C-00A5-6325-100620E0BBB9}"/>
              </a:ext>
            </a:extLst>
          </p:cNvPr>
          <p:cNvPicPr>
            <a:picLocks noChangeAspect="1"/>
          </p:cNvPicPr>
          <p:nvPr/>
        </p:nvPicPr>
        <p:blipFill>
          <a:blip r:embed="rId4"/>
          <a:stretch>
            <a:fillRect/>
          </a:stretch>
        </p:blipFill>
        <p:spPr>
          <a:xfrm>
            <a:off x="-23273860" y="-16365073"/>
            <a:ext cx="58859260" cy="39239504"/>
          </a:xfrm>
          <a:prstGeom prst="rect">
            <a:avLst/>
          </a:prstGeom>
        </p:spPr>
      </p:pic>
      <p:sp>
        <p:nvSpPr>
          <p:cNvPr id="9" name="TextBox 8">
            <a:extLst>
              <a:ext uri="{FF2B5EF4-FFF2-40B4-BE49-F238E27FC236}">
                <a16:creationId xmlns:a16="http://schemas.microsoft.com/office/drawing/2014/main" id="{33372AA0-974D-9B00-ED82-DAED59E35558}"/>
              </a:ext>
            </a:extLst>
          </p:cNvPr>
          <p:cNvSpPr txBox="1"/>
          <p:nvPr/>
        </p:nvSpPr>
        <p:spPr>
          <a:xfrm>
            <a:off x="487255" y="831517"/>
            <a:ext cx="560874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b="1" i="0" u="none" strike="noStrike" kern="0" cap="none" spc="0" normalizeH="0" baseline="0" noProof="0" dirty="0">
                <a:ln>
                  <a:noFill/>
                </a:ln>
                <a:solidFill>
                  <a:srgbClr val="FFC000"/>
                </a:solidFill>
                <a:effectLst/>
                <a:uLnTx/>
                <a:uFillTx/>
                <a:latin typeface="Poppins"/>
                <a:cs typeface="Arial"/>
                <a:sym typeface="Arial"/>
              </a:rPr>
              <a:t>Create strategic partnerships</a:t>
            </a:r>
            <a:endParaRPr kumimoji="0" lang="en-ZA" sz="4000" b="1" i="0" u="none" strike="noStrike" kern="0" cap="none" spc="0" normalizeH="0" baseline="0" noProof="0" dirty="0">
              <a:ln>
                <a:noFill/>
              </a:ln>
              <a:solidFill>
                <a:srgbClr val="FFC000"/>
              </a:solidFill>
              <a:effectLst/>
              <a:uLnTx/>
              <a:uFillTx/>
              <a:latin typeface="Poppins"/>
              <a:cs typeface="Arial"/>
              <a:sym typeface="Arial"/>
            </a:endParaRPr>
          </a:p>
        </p:txBody>
      </p:sp>
      <p:sp>
        <p:nvSpPr>
          <p:cNvPr id="11" name="TextBox 10">
            <a:extLst>
              <a:ext uri="{FF2B5EF4-FFF2-40B4-BE49-F238E27FC236}">
                <a16:creationId xmlns:a16="http://schemas.microsoft.com/office/drawing/2014/main" id="{379B0E2E-8A12-8751-E200-00259403B665}"/>
              </a:ext>
            </a:extLst>
          </p:cNvPr>
          <p:cNvSpPr txBox="1"/>
          <p:nvPr/>
        </p:nvSpPr>
        <p:spPr>
          <a:xfrm>
            <a:off x="511718" y="2455151"/>
            <a:ext cx="5858602" cy="2916889"/>
          </a:xfrm>
          <a:prstGeom prst="rect">
            <a:avLst/>
          </a:prstGeom>
          <a:noFill/>
        </p:spPr>
        <p:txBody>
          <a:bodyPr wrap="square" rtlCol="0">
            <a:spAutoFit/>
          </a:bodyPr>
          <a:lstStyle/>
          <a:p>
            <a:pPr marL="342900" marR="0" lvl="0" indent="-342900" algn="l" defTabSz="914400" rtl="0" eaLnBrk="1" fontAlgn="auto" latinLnBrk="0" hangingPunct="1">
              <a:lnSpc>
                <a:spcPct val="107000"/>
              </a:lnSpc>
              <a:spcBef>
                <a:spcPts val="0"/>
              </a:spcBef>
              <a:spcAft>
                <a:spcPts val="1300"/>
              </a:spcAft>
              <a:buClr>
                <a:srgbClr val="FFC000"/>
              </a:buClr>
              <a:buSzPct val="100000"/>
              <a:buFont typeface="Symbol" panose="05050102010706020507" pitchFamily="18" charset="2"/>
              <a:buChar char=""/>
              <a:tabLst>
                <a:tab pos="457200" algn="l"/>
              </a:tabLst>
              <a:defRPr/>
            </a:pPr>
            <a:r>
              <a:rPr kumimoji="0" lang="en-US" sz="1800" b="1" i="0" u="none" strike="noStrike" kern="0" cap="none" spc="0" normalizeH="0" baseline="0" noProof="0" dirty="0">
                <a:ln>
                  <a:noFill/>
                </a:ln>
                <a:solidFill>
                  <a:srgbClr val="FFC000"/>
                </a:solidFill>
                <a:effectLst/>
                <a:uLnTx/>
                <a:uFillTx/>
                <a:latin typeface="Poppins" panose="00000500000000000000" pitchFamily="2" charset="0"/>
                <a:ea typeface="Poppins" panose="00000500000000000000" pitchFamily="2" charset="0"/>
                <a:cs typeface="Poppins" panose="00000500000000000000" pitchFamily="2" charset="0"/>
                <a:sym typeface="Arial"/>
              </a:rPr>
              <a:t>Collaborate with NGOs: </a:t>
            </a:r>
            <a:r>
              <a:rPr kumimoji="0" lang="en-US"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Poppins" panose="00000500000000000000" pitchFamily="2" charset="0"/>
                <a:sym typeface="Arial"/>
              </a:rPr>
              <a:t>Partner with non-profit organizations or social enterprises that align with your CSR objectives to leverage their expertise and resources.</a:t>
            </a:r>
            <a:endParaRPr kumimoji="0" lang="en-ZA"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Times New Roman" panose="02020603050405020304" pitchFamily="18" charset="0"/>
              <a:sym typeface="Arial"/>
            </a:endParaRPr>
          </a:p>
          <a:p>
            <a:pPr marL="342900" marR="0" lvl="0" indent="-342900" algn="l" defTabSz="914400" rtl="0" eaLnBrk="1" fontAlgn="auto" latinLnBrk="0" hangingPunct="1">
              <a:lnSpc>
                <a:spcPct val="107000"/>
              </a:lnSpc>
              <a:spcBef>
                <a:spcPts val="0"/>
              </a:spcBef>
              <a:spcAft>
                <a:spcPts val="1300"/>
              </a:spcAft>
              <a:buClr>
                <a:srgbClr val="FFC000"/>
              </a:buClr>
              <a:buSzPct val="100000"/>
              <a:buFont typeface="Symbol" panose="05050102010706020507" pitchFamily="18" charset="2"/>
              <a:buChar char=""/>
              <a:tabLst>
                <a:tab pos="457200" algn="l"/>
              </a:tabLst>
              <a:defRPr/>
            </a:pPr>
            <a:r>
              <a:rPr kumimoji="0" lang="en-US" sz="1800" b="1" i="0" u="none" strike="noStrike" kern="0" cap="none" spc="0" normalizeH="0" baseline="0" noProof="0" dirty="0">
                <a:ln>
                  <a:noFill/>
                </a:ln>
                <a:solidFill>
                  <a:srgbClr val="FFC000"/>
                </a:solidFill>
                <a:effectLst/>
                <a:uLnTx/>
                <a:uFillTx/>
                <a:latin typeface="Poppins" panose="00000500000000000000" pitchFamily="2" charset="0"/>
                <a:ea typeface="Poppins" panose="00000500000000000000" pitchFamily="2" charset="0"/>
                <a:cs typeface="Poppins" panose="00000500000000000000" pitchFamily="2" charset="0"/>
                <a:sym typeface="Arial"/>
              </a:rPr>
              <a:t>Engage in Community Projects: </a:t>
            </a:r>
            <a:r>
              <a:rPr kumimoji="0" lang="en-US"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Poppins" panose="00000500000000000000" pitchFamily="2" charset="0"/>
                <a:sym typeface="Arial"/>
              </a:rPr>
              <a:t>Work together with local governments and community organizations for initiatives that address community needs while enhancing your company's presence.</a:t>
            </a:r>
            <a:endParaRPr kumimoji="0" lang="en-ZA"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Times New Roman" panose="02020603050405020304" pitchFamily="18" charset="0"/>
              <a:sym typeface="Arial"/>
            </a:endParaRPr>
          </a:p>
        </p:txBody>
      </p:sp>
      <p:grpSp>
        <p:nvGrpSpPr>
          <p:cNvPr id="14" name="Group 13">
            <a:extLst>
              <a:ext uri="{FF2B5EF4-FFF2-40B4-BE49-F238E27FC236}">
                <a16:creationId xmlns:a16="http://schemas.microsoft.com/office/drawing/2014/main" id="{CD17DC9E-5160-A20A-A9F6-40B3990D0FFB}"/>
              </a:ext>
            </a:extLst>
          </p:cNvPr>
          <p:cNvGrpSpPr/>
          <p:nvPr/>
        </p:nvGrpSpPr>
        <p:grpSpPr>
          <a:xfrm>
            <a:off x="-27028" y="6203556"/>
            <a:ext cx="12220940" cy="654444"/>
            <a:chOff x="-27028" y="6203556"/>
            <a:chExt cx="12220940" cy="654444"/>
          </a:xfrm>
        </p:grpSpPr>
        <p:sp>
          <p:nvSpPr>
            <p:cNvPr id="15" name="Rectangle 14">
              <a:extLst>
                <a:ext uri="{FF2B5EF4-FFF2-40B4-BE49-F238E27FC236}">
                  <a16:creationId xmlns:a16="http://schemas.microsoft.com/office/drawing/2014/main" id="{B23A92B7-66BC-CB1C-B99E-ECCEEDA99054}"/>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17" name="Group 16">
              <a:extLst>
                <a:ext uri="{FF2B5EF4-FFF2-40B4-BE49-F238E27FC236}">
                  <a16:creationId xmlns:a16="http://schemas.microsoft.com/office/drawing/2014/main" id="{7EC0E1F8-EBC1-579B-B9C3-888D73406684}"/>
                </a:ext>
              </a:extLst>
            </p:cNvPr>
            <p:cNvGrpSpPr/>
            <p:nvPr/>
          </p:nvGrpSpPr>
          <p:grpSpPr>
            <a:xfrm>
              <a:off x="-27028" y="6203556"/>
              <a:ext cx="12220940" cy="502558"/>
              <a:chOff x="-27028" y="6203556"/>
              <a:chExt cx="12220940" cy="502558"/>
            </a:xfrm>
          </p:grpSpPr>
          <p:pic>
            <p:nvPicPr>
              <p:cNvPr id="18" name="Graphic 17">
                <a:extLst>
                  <a:ext uri="{FF2B5EF4-FFF2-40B4-BE49-F238E27FC236}">
                    <a16:creationId xmlns:a16="http://schemas.microsoft.com/office/drawing/2014/main" id="{64DFD65A-157C-14C7-87F8-DABEC1CB051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V="1">
                <a:off x="-27028" y="6203556"/>
                <a:ext cx="12220940" cy="49917"/>
              </a:xfrm>
              <a:prstGeom prst="rect">
                <a:avLst/>
              </a:prstGeom>
            </p:spPr>
          </p:pic>
          <p:sp>
            <p:nvSpPr>
              <p:cNvPr id="19" name="TextBox 18">
                <a:extLst>
                  <a:ext uri="{FF2B5EF4-FFF2-40B4-BE49-F238E27FC236}">
                    <a16:creationId xmlns:a16="http://schemas.microsoft.com/office/drawing/2014/main" id="{B45BADCB-FAEB-383A-A40A-9AC217137D62}"/>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
        <p:nvSpPr>
          <p:cNvPr id="5" name="Rectangle 4">
            <a:extLst>
              <a:ext uri="{FF2B5EF4-FFF2-40B4-BE49-F238E27FC236}">
                <a16:creationId xmlns:a16="http://schemas.microsoft.com/office/drawing/2014/main" id="{C97251B4-DBF9-4D8C-ADB3-D4BE21B3E118}"/>
              </a:ext>
            </a:extLst>
          </p:cNvPr>
          <p:cNvSpPr/>
          <p:nvPr/>
        </p:nvSpPr>
        <p:spPr>
          <a:xfrm>
            <a:off x="10068560" y="325120"/>
            <a:ext cx="2123440" cy="1783741"/>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dirty="0">
                <a:ln>
                  <a:noFill/>
                </a:ln>
                <a:solidFill>
                  <a:srgbClr val="FFFFFF"/>
                </a:solidFill>
                <a:effectLst/>
                <a:uLnTx/>
                <a:uFillTx/>
                <a:latin typeface="Poppins"/>
                <a:ea typeface="+mn-ea"/>
                <a:cs typeface="+mn-cs"/>
                <a:sym typeface="Arial"/>
              </a:rPr>
              <a:t>7</a:t>
            </a:r>
            <a:endParaRPr kumimoji="0" lang="en-ZA" sz="6600" b="1" i="0" u="none" strike="noStrike" kern="0" cap="none" spc="0" normalizeH="0" baseline="0" noProof="0" dirty="0">
              <a:ln>
                <a:noFill/>
              </a:ln>
              <a:solidFill>
                <a:srgbClr val="FFFFFF"/>
              </a:solidFill>
              <a:effectLst/>
              <a:uLnTx/>
              <a:uFillTx/>
              <a:latin typeface="Poppins"/>
              <a:ea typeface="+mn-ea"/>
              <a:cs typeface="+mn-cs"/>
              <a:sym typeface="Arial"/>
            </a:endParaRPr>
          </a:p>
        </p:txBody>
      </p:sp>
    </p:spTree>
    <p:extLst>
      <p:ext uri="{BB962C8B-B14F-4D97-AF65-F5344CB8AC3E}">
        <p14:creationId xmlns:p14="http://schemas.microsoft.com/office/powerpoint/2010/main" val="2999103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1266"/>
                                        </p:tgtEl>
                                        <p:attrNameLst>
                                          <p:attrName>style.visibility</p:attrName>
                                        </p:attrNameLst>
                                      </p:cBhvr>
                                      <p:to>
                                        <p:strVal val="visible"/>
                                      </p:to>
                                    </p:set>
                                    <p:anim calcmode="lin" valueType="num">
                                      <p:cBhvr additive="base">
                                        <p:cTn id="11" dur="500" fill="hold"/>
                                        <p:tgtEl>
                                          <p:spTgt spid="11266"/>
                                        </p:tgtEl>
                                        <p:attrNameLst>
                                          <p:attrName>ppt_x</p:attrName>
                                        </p:attrNameLst>
                                      </p:cBhvr>
                                      <p:tavLst>
                                        <p:tav tm="0">
                                          <p:val>
                                            <p:strVal val="1+#ppt_w/2"/>
                                          </p:val>
                                        </p:tav>
                                        <p:tav tm="100000">
                                          <p:val>
                                            <p:strVal val="#ppt_x"/>
                                          </p:val>
                                        </p:tav>
                                      </p:tavLst>
                                    </p:anim>
                                    <p:anim calcmode="lin" valueType="num">
                                      <p:cBhvr additive="base">
                                        <p:cTn id="12" dur="500" fill="hold"/>
                                        <p:tgtEl>
                                          <p:spTgt spid="11266"/>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anim calcmode="lin" valueType="num">
                                      <p:cBhvr additive="base">
                                        <p:cTn id="23"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1">
                                            <p:txEl>
                                              <p:pRg st="1" end="1"/>
                                            </p:txEl>
                                          </p:spTgt>
                                        </p:tgtEl>
                                        <p:attrNameLst>
                                          <p:attrName>style.visibility</p:attrName>
                                        </p:attrNameLst>
                                      </p:cBhvr>
                                      <p:to>
                                        <p:strVal val="visible"/>
                                      </p:to>
                                    </p:set>
                                    <p:anim calcmode="lin" valueType="num">
                                      <p:cBhvr additive="base">
                                        <p:cTn id="29"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build="p"/>
      <p:bldP spid="5" grpId="0" animBg="1"/>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F3F238-FC1D-4124-EB7E-78355F7EB651}"/>
            </a:ext>
          </a:extLst>
        </p:cNvPr>
        <p:cNvGrpSpPr/>
        <p:nvPr/>
      </p:nvGrpSpPr>
      <p:grpSpPr>
        <a:xfrm>
          <a:off x="0" y="0"/>
          <a:ext cx="0" cy="0"/>
          <a:chOff x="0" y="0"/>
          <a:chExt cx="0" cy="0"/>
        </a:xfrm>
      </p:grpSpPr>
      <p:pic>
        <p:nvPicPr>
          <p:cNvPr id="12290" name="Picture 2" descr="Earth Day Environment concept and Eco concept">
            <a:extLst>
              <a:ext uri="{FF2B5EF4-FFF2-40B4-BE49-F238E27FC236}">
                <a16:creationId xmlns:a16="http://schemas.microsoft.com/office/drawing/2014/main" id="{8037DBE2-00EB-A4B7-DBA9-E12124D47C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472" b="6163"/>
          <a:stretch/>
        </p:blipFill>
        <p:spPr bwMode="auto">
          <a:xfrm>
            <a:off x="-75698" y="0"/>
            <a:ext cx="5358512" cy="670611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hidden="1">
            <a:extLst>
              <a:ext uri="{FF2B5EF4-FFF2-40B4-BE49-F238E27FC236}">
                <a16:creationId xmlns:a16="http://schemas.microsoft.com/office/drawing/2014/main" id="{F85CD1A8-7D3C-2782-239F-84AB3ECA1114}"/>
              </a:ext>
            </a:extLst>
          </p:cNvPr>
          <p:cNvPicPr>
            <a:picLocks noChangeAspect="1"/>
          </p:cNvPicPr>
          <p:nvPr/>
        </p:nvPicPr>
        <p:blipFill>
          <a:blip r:embed="rId4"/>
          <a:stretch>
            <a:fillRect/>
          </a:stretch>
        </p:blipFill>
        <p:spPr>
          <a:xfrm>
            <a:off x="-23273860" y="-16365073"/>
            <a:ext cx="58859260" cy="39239504"/>
          </a:xfrm>
          <a:prstGeom prst="rect">
            <a:avLst/>
          </a:prstGeom>
        </p:spPr>
      </p:pic>
      <p:sp>
        <p:nvSpPr>
          <p:cNvPr id="9" name="TextBox 8">
            <a:extLst>
              <a:ext uri="{FF2B5EF4-FFF2-40B4-BE49-F238E27FC236}">
                <a16:creationId xmlns:a16="http://schemas.microsoft.com/office/drawing/2014/main" id="{F84199E3-3359-69A0-AE7E-D4827B5BB051}"/>
              </a:ext>
            </a:extLst>
          </p:cNvPr>
          <p:cNvSpPr txBox="1"/>
          <p:nvPr/>
        </p:nvSpPr>
        <p:spPr>
          <a:xfrm>
            <a:off x="5900928" y="1558677"/>
            <a:ext cx="6291072"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b="1" i="0" u="none" strike="noStrike" kern="0" cap="none" spc="0" normalizeH="0" baseline="0" noProof="0" dirty="0">
                <a:ln>
                  <a:noFill/>
                </a:ln>
                <a:solidFill>
                  <a:srgbClr val="FFC000"/>
                </a:solidFill>
                <a:effectLst/>
                <a:uLnTx/>
                <a:uFillTx/>
                <a:latin typeface="Poppins"/>
                <a:cs typeface="Arial"/>
                <a:sym typeface="Arial"/>
              </a:rPr>
              <a:t>Adapt sustainable practices</a:t>
            </a:r>
            <a:endParaRPr kumimoji="0" lang="en-ZA" sz="4000" b="1" i="0" u="none" strike="noStrike" kern="0" cap="none" spc="0" normalizeH="0" baseline="0" noProof="0" dirty="0">
              <a:ln>
                <a:noFill/>
              </a:ln>
              <a:solidFill>
                <a:srgbClr val="FFC000"/>
              </a:solidFill>
              <a:effectLst/>
              <a:uLnTx/>
              <a:uFillTx/>
              <a:latin typeface="Poppins"/>
              <a:cs typeface="Arial"/>
              <a:sym typeface="Arial"/>
            </a:endParaRPr>
          </a:p>
        </p:txBody>
      </p:sp>
      <p:sp>
        <p:nvSpPr>
          <p:cNvPr id="11" name="TextBox 10">
            <a:extLst>
              <a:ext uri="{FF2B5EF4-FFF2-40B4-BE49-F238E27FC236}">
                <a16:creationId xmlns:a16="http://schemas.microsoft.com/office/drawing/2014/main" id="{D2C32F5B-D3A5-5E58-390A-3D2EFBE976EE}"/>
              </a:ext>
            </a:extLst>
          </p:cNvPr>
          <p:cNvSpPr txBox="1"/>
          <p:nvPr/>
        </p:nvSpPr>
        <p:spPr>
          <a:xfrm>
            <a:off x="5931447" y="3431228"/>
            <a:ext cx="5986233" cy="675634"/>
          </a:xfrm>
          <a:prstGeom prst="rect">
            <a:avLst/>
          </a:prstGeom>
          <a:noFill/>
        </p:spPr>
        <p:txBody>
          <a:bodyPr wrap="square" rtlCol="0">
            <a:spAutoFit/>
          </a:bodyPr>
          <a:lstStyle/>
          <a:p>
            <a:pPr marL="0" marR="0" lvl="0" indent="0" algn="l" defTabSz="914400" rtl="0" eaLnBrk="1" fontAlgn="auto" latinLnBrk="0" hangingPunct="1">
              <a:lnSpc>
                <a:spcPct val="107000"/>
              </a:lnSpc>
              <a:spcBef>
                <a:spcPts val="0"/>
              </a:spcBef>
              <a:spcAft>
                <a:spcPts val="800"/>
              </a:spcAft>
              <a:buClr>
                <a:srgbClr val="000000"/>
              </a:buClr>
              <a:buSzPts val="1000"/>
              <a:buFont typeface="Arial"/>
              <a:buNone/>
              <a:tabLst>
                <a:tab pos="457200" algn="l"/>
              </a:tabLst>
              <a:defRPr/>
            </a:pPr>
            <a:r>
              <a:rPr kumimoji="0" lang="en-US"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Poppins" panose="00000500000000000000" pitchFamily="2" charset="0"/>
                <a:sym typeface="Arial"/>
              </a:rPr>
              <a:t>Prioritize longevity and sustainability of implementation over short terms cuts</a:t>
            </a:r>
            <a:endParaRPr kumimoji="0" lang="en-ZA" sz="1800" b="0" i="0" u="none" strike="noStrike" kern="0" cap="none" spc="0" normalizeH="0" baseline="0" noProof="0" dirty="0">
              <a:ln>
                <a:noFill/>
              </a:ln>
              <a:solidFill>
                <a:srgbClr val="FFFFFF"/>
              </a:solidFill>
              <a:effectLst/>
              <a:uLnTx/>
              <a:uFillTx/>
              <a:latin typeface="Poppins" panose="00000500000000000000" pitchFamily="2" charset="0"/>
              <a:ea typeface="Poppins" panose="00000500000000000000" pitchFamily="2" charset="0"/>
              <a:cs typeface="Times New Roman" panose="02020603050405020304" pitchFamily="18" charset="0"/>
              <a:sym typeface="Arial"/>
            </a:endParaRPr>
          </a:p>
        </p:txBody>
      </p:sp>
      <p:grpSp>
        <p:nvGrpSpPr>
          <p:cNvPr id="14" name="Group 13">
            <a:extLst>
              <a:ext uri="{FF2B5EF4-FFF2-40B4-BE49-F238E27FC236}">
                <a16:creationId xmlns:a16="http://schemas.microsoft.com/office/drawing/2014/main" id="{5C797782-7FCE-4E4E-7BDF-FD5F49FDB14D}"/>
              </a:ext>
            </a:extLst>
          </p:cNvPr>
          <p:cNvGrpSpPr/>
          <p:nvPr/>
        </p:nvGrpSpPr>
        <p:grpSpPr>
          <a:xfrm>
            <a:off x="-27028" y="6203556"/>
            <a:ext cx="12220940" cy="654444"/>
            <a:chOff x="-27028" y="6203556"/>
            <a:chExt cx="12220940" cy="654444"/>
          </a:xfrm>
        </p:grpSpPr>
        <p:sp>
          <p:nvSpPr>
            <p:cNvPr id="15" name="Rectangle 14">
              <a:extLst>
                <a:ext uri="{FF2B5EF4-FFF2-40B4-BE49-F238E27FC236}">
                  <a16:creationId xmlns:a16="http://schemas.microsoft.com/office/drawing/2014/main" id="{14226B47-3DD6-356C-6E22-06C1442A1E49}"/>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17" name="Group 16">
              <a:extLst>
                <a:ext uri="{FF2B5EF4-FFF2-40B4-BE49-F238E27FC236}">
                  <a16:creationId xmlns:a16="http://schemas.microsoft.com/office/drawing/2014/main" id="{393CE87C-4FDB-A4E0-F6A6-546CCACF2AF7}"/>
                </a:ext>
              </a:extLst>
            </p:cNvPr>
            <p:cNvGrpSpPr/>
            <p:nvPr/>
          </p:nvGrpSpPr>
          <p:grpSpPr>
            <a:xfrm>
              <a:off x="-27028" y="6203556"/>
              <a:ext cx="12220940" cy="502558"/>
              <a:chOff x="-27028" y="6203556"/>
              <a:chExt cx="12220940" cy="502558"/>
            </a:xfrm>
          </p:grpSpPr>
          <p:pic>
            <p:nvPicPr>
              <p:cNvPr id="18" name="Graphic 17">
                <a:extLst>
                  <a:ext uri="{FF2B5EF4-FFF2-40B4-BE49-F238E27FC236}">
                    <a16:creationId xmlns:a16="http://schemas.microsoft.com/office/drawing/2014/main" id="{FEEA2CF1-E0F0-F234-5D86-D1330EF924A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V="1">
                <a:off x="-27028" y="6203556"/>
                <a:ext cx="12220940" cy="49917"/>
              </a:xfrm>
              <a:prstGeom prst="rect">
                <a:avLst/>
              </a:prstGeom>
            </p:spPr>
          </p:pic>
          <p:sp>
            <p:nvSpPr>
              <p:cNvPr id="19" name="TextBox 18">
                <a:extLst>
                  <a:ext uri="{FF2B5EF4-FFF2-40B4-BE49-F238E27FC236}">
                    <a16:creationId xmlns:a16="http://schemas.microsoft.com/office/drawing/2014/main" id="{852BADBC-AA58-FB07-C2C6-263C9407B581}"/>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sp>
        <p:nvSpPr>
          <p:cNvPr id="5" name="Rectangle 4">
            <a:extLst>
              <a:ext uri="{FF2B5EF4-FFF2-40B4-BE49-F238E27FC236}">
                <a16:creationId xmlns:a16="http://schemas.microsoft.com/office/drawing/2014/main" id="{DA23F546-AD8D-2BB8-20A2-2E2BB9C2019E}"/>
              </a:ext>
            </a:extLst>
          </p:cNvPr>
          <p:cNvSpPr/>
          <p:nvPr/>
        </p:nvSpPr>
        <p:spPr>
          <a:xfrm>
            <a:off x="-75698" y="426167"/>
            <a:ext cx="2123440" cy="1783741"/>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6600" b="1" i="0" u="none" strike="noStrike" kern="0" cap="none" spc="0" normalizeH="0" baseline="0" noProof="0" dirty="0">
                <a:ln>
                  <a:noFill/>
                </a:ln>
                <a:solidFill>
                  <a:srgbClr val="FFFFFF"/>
                </a:solidFill>
                <a:effectLst/>
                <a:uLnTx/>
                <a:uFillTx/>
                <a:latin typeface="Poppins"/>
                <a:ea typeface="+mn-ea"/>
                <a:cs typeface="+mn-cs"/>
                <a:sym typeface="Arial"/>
              </a:rPr>
              <a:t>8</a:t>
            </a:r>
            <a:endParaRPr kumimoji="0" lang="en-ZA" sz="6600" b="1" i="0" u="none" strike="noStrike" kern="0" cap="none" spc="0" normalizeH="0" baseline="0" noProof="0" dirty="0">
              <a:ln>
                <a:noFill/>
              </a:ln>
              <a:solidFill>
                <a:srgbClr val="FFFFFF"/>
              </a:solidFill>
              <a:effectLst/>
              <a:uLnTx/>
              <a:uFillTx/>
              <a:latin typeface="Poppins"/>
              <a:ea typeface="+mn-ea"/>
              <a:cs typeface="+mn-cs"/>
              <a:sym typeface="Arial"/>
            </a:endParaRPr>
          </a:p>
        </p:txBody>
      </p:sp>
    </p:spTree>
    <p:extLst>
      <p:ext uri="{BB962C8B-B14F-4D97-AF65-F5344CB8AC3E}">
        <p14:creationId xmlns:p14="http://schemas.microsoft.com/office/powerpoint/2010/main" val="220209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12290"/>
                                        </p:tgtEl>
                                        <p:attrNameLst>
                                          <p:attrName>style.visibility</p:attrName>
                                        </p:attrNameLst>
                                      </p:cBhvr>
                                      <p:to>
                                        <p:strVal val="visible"/>
                                      </p:to>
                                    </p:set>
                                    <p:anim calcmode="lin" valueType="num">
                                      <p:cBhvr additive="base">
                                        <p:cTn id="17" dur="500" fill="hold"/>
                                        <p:tgtEl>
                                          <p:spTgt spid="12290"/>
                                        </p:tgtEl>
                                        <p:attrNameLst>
                                          <p:attrName>ppt_x</p:attrName>
                                        </p:attrNameLst>
                                      </p:cBhvr>
                                      <p:tavLst>
                                        <p:tav tm="0">
                                          <p:val>
                                            <p:strVal val="0-#ppt_w/2"/>
                                          </p:val>
                                        </p:tav>
                                        <p:tav tm="100000">
                                          <p:val>
                                            <p:strVal val="#ppt_x"/>
                                          </p:val>
                                        </p:tav>
                                      </p:tavLst>
                                    </p:anim>
                                    <p:anim calcmode="lin" valueType="num">
                                      <p:cBhvr additive="base">
                                        <p:cTn id="18" dur="500" fill="hold"/>
                                        <p:tgtEl>
                                          <p:spTgt spid="12290"/>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500" fill="hold"/>
                                        <p:tgtEl>
                                          <p:spTgt spid="11"/>
                                        </p:tgtEl>
                                        <p:attrNameLst>
                                          <p:attrName>ppt_x</p:attrName>
                                        </p:attrNameLst>
                                      </p:cBhvr>
                                      <p:tavLst>
                                        <p:tav tm="0">
                                          <p:val>
                                            <p:strVal val="#ppt_x"/>
                                          </p:val>
                                        </p:tav>
                                        <p:tav tm="100000">
                                          <p:val>
                                            <p:strVal val="#ppt_x"/>
                                          </p:val>
                                        </p:tav>
                                      </p:tavLst>
                                    </p:anim>
                                    <p:anim calcmode="lin" valueType="num">
                                      <p:cBhvr additive="base">
                                        <p:cTn id="2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5" grpId="0" animBg="1"/>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AAEF00-EEA0-FB67-22CB-985AD25BFDF3}"/>
            </a:ext>
          </a:extLst>
        </p:cNvPr>
        <p:cNvGrpSpPr/>
        <p:nvPr/>
      </p:nvGrpSpPr>
      <p:grpSpPr>
        <a:xfrm>
          <a:off x="0" y="0"/>
          <a:ext cx="0" cy="0"/>
          <a:chOff x="0" y="0"/>
          <a:chExt cx="0" cy="0"/>
        </a:xfrm>
      </p:grpSpPr>
      <p:pic>
        <p:nvPicPr>
          <p:cNvPr id="2" name="Picture 1" hidden="1">
            <a:extLst>
              <a:ext uri="{FF2B5EF4-FFF2-40B4-BE49-F238E27FC236}">
                <a16:creationId xmlns:a16="http://schemas.microsoft.com/office/drawing/2014/main" id="{D3821807-DAC4-4DFB-7B22-B8B082E5B9B5}"/>
              </a:ext>
            </a:extLst>
          </p:cNvPr>
          <p:cNvPicPr>
            <a:picLocks noChangeAspect="1"/>
          </p:cNvPicPr>
          <p:nvPr/>
        </p:nvPicPr>
        <p:blipFill>
          <a:blip r:embed="rId3"/>
          <a:stretch>
            <a:fillRect/>
          </a:stretch>
        </p:blipFill>
        <p:spPr>
          <a:xfrm>
            <a:off x="-23273860" y="-16365073"/>
            <a:ext cx="58859260" cy="39239504"/>
          </a:xfrm>
          <a:prstGeom prst="rect">
            <a:avLst/>
          </a:prstGeom>
        </p:spPr>
      </p:pic>
      <p:sp>
        <p:nvSpPr>
          <p:cNvPr id="9" name="TextBox 8">
            <a:extLst>
              <a:ext uri="{FF2B5EF4-FFF2-40B4-BE49-F238E27FC236}">
                <a16:creationId xmlns:a16="http://schemas.microsoft.com/office/drawing/2014/main" id="{0174E895-7805-B6AD-1F37-8166FA979AAC}"/>
              </a:ext>
            </a:extLst>
          </p:cNvPr>
          <p:cNvSpPr txBox="1"/>
          <p:nvPr/>
        </p:nvSpPr>
        <p:spPr>
          <a:xfrm>
            <a:off x="3053909" y="2699941"/>
            <a:ext cx="6084181"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200" b="1" i="0" u="none" strike="noStrike" kern="0" cap="none" spc="0" normalizeH="0" baseline="0" noProof="0" dirty="0">
                <a:ln>
                  <a:noFill/>
                </a:ln>
                <a:solidFill>
                  <a:srgbClr val="FFC000"/>
                </a:solidFill>
                <a:effectLst/>
                <a:uLnTx/>
                <a:uFillTx/>
                <a:latin typeface="Poppins"/>
                <a:ea typeface="Poppins"/>
                <a:cs typeface="Poppins"/>
                <a:sym typeface="Poppins"/>
              </a:rPr>
              <a:t>THE FUTURE OF BUSINESS</a:t>
            </a:r>
            <a:endParaRPr kumimoji="0" lang="en-ZA" sz="3200" b="1" i="0" u="none" strike="noStrike" kern="0" cap="none" spc="0" normalizeH="0" baseline="0" noProof="0" dirty="0">
              <a:ln>
                <a:noFill/>
              </a:ln>
              <a:solidFill>
                <a:srgbClr val="FFFFFF"/>
              </a:solidFill>
              <a:effectLst>
                <a:outerShdw blurRad="50800" dist="38100" dir="2700000" algn="tl" rotWithShape="0">
                  <a:prstClr val="black">
                    <a:alpha val="40000"/>
                  </a:prstClr>
                </a:outerShdw>
              </a:effectLst>
              <a:uLnTx/>
              <a:uFillTx/>
              <a:latin typeface="Poppins Bold italic" panose="00000800000000000000" pitchFamily="2" charset="0"/>
              <a:cs typeface="Poppins Bold italic" panose="00000800000000000000" pitchFamily="2" charset="0"/>
              <a:sym typeface="Arial"/>
            </a:endParaRPr>
          </a:p>
        </p:txBody>
      </p:sp>
      <p:sp>
        <p:nvSpPr>
          <p:cNvPr id="11" name="TextBox 10">
            <a:extLst>
              <a:ext uri="{FF2B5EF4-FFF2-40B4-BE49-F238E27FC236}">
                <a16:creationId xmlns:a16="http://schemas.microsoft.com/office/drawing/2014/main" id="{9E5E68F7-BCE5-4CCE-65A4-80C992064DA6}"/>
              </a:ext>
            </a:extLst>
          </p:cNvPr>
          <p:cNvSpPr txBox="1"/>
          <p:nvPr/>
        </p:nvSpPr>
        <p:spPr>
          <a:xfrm>
            <a:off x="1249681" y="3596856"/>
            <a:ext cx="9821558"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FFFFFF"/>
                </a:solidFill>
                <a:effectLst/>
                <a:uLnTx/>
                <a:uFillTx/>
                <a:latin typeface="Poppins"/>
                <a:cs typeface="Arial"/>
                <a:sym typeface="Arial"/>
              </a:rPr>
              <a:t>Businesses have a growing responsibility to address social and environmental challenges. CSR will become an essential part of long-term success.</a:t>
            </a:r>
            <a:endParaRPr kumimoji="0" lang="en-ZA" sz="2000" b="0" i="0" u="none" strike="noStrike" kern="0" cap="none" spc="0" normalizeH="0" baseline="0" noProof="0" dirty="0">
              <a:ln>
                <a:noFill/>
              </a:ln>
              <a:solidFill>
                <a:srgbClr val="FFFFFF"/>
              </a:solidFill>
              <a:effectLst/>
              <a:uLnTx/>
              <a:uFillTx/>
              <a:latin typeface="Poppins"/>
              <a:cs typeface="Arial"/>
              <a:sym typeface="Arial"/>
            </a:endParaRPr>
          </a:p>
        </p:txBody>
      </p:sp>
      <p:grpSp>
        <p:nvGrpSpPr>
          <p:cNvPr id="14" name="Group 13">
            <a:extLst>
              <a:ext uri="{FF2B5EF4-FFF2-40B4-BE49-F238E27FC236}">
                <a16:creationId xmlns:a16="http://schemas.microsoft.com/office/drawing/2014/main" id="{577FBE39-20D1-94F1-47FA-DEDE528C9796}"/>
              </a:ext>
            </a:extLst>
          </p:cNvPr>
          <p:cNvGrpSpPr/>
          <p:nvPr/>
        </p:nvGrpSpPr>
        <p:grpSpPr>
          <a:xfrm>
            <a:off x="-27028" y="6203556"/>
            <a:ext cx="12220940" cy="654444"/>
            <a:chOff x="-27028" y="6203556"/>
            <a:chExt cx="12220940" cy="654444"/>
          </a:xfrm>
        </p:grpSpPr>
        <p:sp>
          <p:nvSpPr>
            <p:cNvPr id="15" name="Rectangle 14">
              <a:extLst>
                <a:ext uri="{FF2B5EF4-FFF2-40B4-BE49-F238E27FC236}">
                  <a16:creationId xmlns:a16="http://schemas.microsoft.com/office/drawing/2014/main" id="{8692FA2B-25A5-7D32-5B05-E972D5DD8337}"/>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ZA" sz="1400" b="0" i="0" u="none" strike="noStrike" kern="0" cap="none" spc="0" normalizeH="0" baseline="0" noProof="0" dirty="0">
                <a:ln>
                  <a:noFill/>
                </a:ln>
                <a:solidFill>
                  <a:srgbClr val="0E162D"/>
                </a:solidFill>
                <a:effectLst/>
                <a:uLnTx/>
                <a:uFillTx/>
                <a:latin typeface="Poppins"/>
                <a:ea typeface="+mn-ea"/>
                <a:cs typeface="+mn-cs"/>
                <a:sym typeface="Arial"/>
              </a:endParaRPr>
            </a:p>
          </p:txBody>
        </p:sp>
        <p:grpSp>
          <p:nvGrpSpPr>
            <p:cNvPr id="17" name="Group 16">
              <a:extLst>
                <a:ext uri="{FF2B5EF4-FFF2-40B4-BE49-F238E27FC236}">
                  <a16:creationId xmlns:a16="http://schemas.microsoft.com/office/drawing/2014/main" id="{33C7BFCE-30BD-79EF-74E1-875ABC4E44AE}"/>
                </a:ext>
              </a:extLst>
            </p:cNvPr>
            <p:cNvGrpSpPr/>
            <p:nvPr/>
          </p:nvGrpSpPr>
          <p:grpSpPr>
            <a:xfrm>
              <a:off x="-27028" y="6203556"/>
              <a:ext cx="12220940" cy="502558"/>
              <a:chOff x="-27028" y="6203556"/>
              <a:chExt cx="12220940" cy="502558"/>
            </a:xfrm>
          </p:grpSpPr>
          <p:pic>
            <p:nvPicPr>
              <p:cNvPr id="18" name="Graphic 17">
                <a:extLst>
                  <a:ext uri="{FF2B5EF4-FFF2-40B4-BE49-F238E27FC236}">
                    <a16:creationId xmlns:a16="http://schemas.microsoft.com/office/drawing/2014/main" id="{D037822E-D23A-0D3D-53E5-1491E198DD8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V="1">
                <a:off x="-27028" y="6203556"/>
                <a:ext cx="12220940" cy="49917"/>
              </a:xfrm>
              <a:prstGeom prst="rect">
                <a:avLst/>
              </a:prstGeom>
            </p:spPr>
          </p:pic>
          <p:sp>
            <p:nvSpPr>
              <p:cNvPr id="19" name="TextBox 18">
                <a:extLst>
                  <a:ext uri="{FF2B5EF4-FFF2-40B4-BE49-F238E27FC236}">
                    <a16:creationId xmlns:a16="http://schemas.microsoft.com/office/drawing/2014/main" id="{DA0CC6AA-1F28-7B94-9E80-F6E921373FF6}"/>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2024 Vusi </a:t>
                </a:r>
                <a:r>
                  <a:rPr kumimoji="0" lang="en-US" sz="1200" b="0" i="0" u="none" strike="noStrike" kern="0" cap="none" spc="0" normalizeH="0" baseline="0" noProof="0" dirty="0" err="1">
                    <a:ln>
                      <a:noFill/>
                    </a:ln>
                    <a:solidFill>
                      <a:srgbClr val="FFFFFF"/>
                    </a:solidFill>
                    <a:effectLst/>
                    <a:uLnTx/>
                    <a:uFillTx/>
                    <a:latin typeface="Poppins Light" panose="00000400000000000000" pitchFamily="2" charset="0"/>
                    <a:cs typeface="Poppins Light" panose="00000400000000000000" pitchFamily="2" charset="0"/>
                    <a:sym typeface="Arial"/>
                  </a:rPr>
                  <a:t>Thembekwayo</a:t>
                </a:r>
                <a:r>
                  <a:rPr kumimoji="0" lang="en-US"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rPr>
                  <a:t>. All rights reserved.</a:t>
                </a:r>
                <a:endParaRPr kumimoji="0" lang="en-ZA" sz="1200" b="0" i="0" u="none" strike="noStrike" kern="0" cap="none" spc="0" normalizeH="0" baseline="0" noProof="0" dirty="0">
                  <a:ln>
                    <a:noFill/>
                  </a:ln>
                  <a:solidFill>
                    <a:srgbClr val="FFFFFF"/>
                  </a:solidFill>
                  <a:effectLst/>
                  <a:uLnTx/>
                  <a:uFillTx/>
                  <a:latin typeface="Poppins Light" panose="00000400000000000000" pitchFamily="2" charset="0"/>
                  <a:cs typeface="Poppins Light" panose="00000400000000000000" pitchFamily="2" charset="0"/>
                  <a:sym typeface="Arial"/>
                </a:endParaRPr>
              </a:p>
            </p:txBody>
          </p:sp>
        </p:grpSp>
      </p:grpSp>
      <p:pic>
        <p:nvPicPr>
          <p:cNvPr id="5" name="Graphic 4">
            <a:extLst>
              <a:ext uri="{FF2B5EF4-FFF2-40B4-BE49-F238E27FC236}">
                <a16:creationId xmlns:a16="http://schemas.microsoft.com/office/drawing/2014/main" id="{D1E5727D-5C3E-858D-1E14-D63D7361E1F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586185" y="1016164"/>
            <a:ext cx="1261655" cy="1290250"/>
          </a:xfrm>
          <a:prstGeom prst="rect">
            <a:avLst/>
          </a:prstGeom>
        </p:spPr>
      </p:pic>
    </p:spTree>
    <p:extLst>
      <p:ext uri="{BB962C8B-B14F-4D97-AF65-F5344CB8AC3E}">
        <p14:creationId xmlns:p14="http://schemas.microsoft.com/office/powerpoint/2010/main" val="223477292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208"/>
        <p:cNvGrpSpPr/>
        <p:nvPr/>
      </p:nvGrpSpPr>
      <p:grpSpPr>
        <a:xfrm>
          <a:off x="0" y="0"/>
          <a:ext cx="0" cy="0"/>
          <a:chOff x="0" y="0"/>
          <a:chExt cx="0" cy="0"/>
        </a:xfrm>
      </p:grpSpPr>
      <p:sp>
        <p:nvSpPr>
          <p:cNvPr id="2" name="Rectangle 1">
            <a:extLst>
              <a:ext uri="{FF2B5EF4-FFF2-40B4-BE49-F238E27FC236}">
                <a16:creationId xmlns:a16="http://schemas.microsoft.com/office/drawing/2014/main" id="{B6CD726A-F47D-302A-F74C-51823F45BA72}"/>
              </a:ext>
            </a:extLst>
          </p:cNvPr>
          <p:cNvSpPr/>
          <p:nvPr/>
        </p:nvSpPr>
        <p:spPr>
          <a:xfrm>
            <a:off x="-73309" y="1921397"/>
            <a:ext cx="12338613" cy="3015205"/>
          </a:xfrm>
          <a:prstGeom prst="rect">
            <a:avLst/>
          </a:prstGeom>
          <a:solidFill>
            <a:srgbClr val="CDC3B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a:ln>
                <a:noFill/>
              </a:ln>
              <a:solidFill>
                <a:prstClr val="white"/>
              </a:solidFill>
              <a:effectLst/>
              <a:uLnTx/>
              <a:uFillTx/>
              <a:latin typeface="Poppins"/>
              <a:ea typeface="+mn-ea"/>
              <a:cs typeface="+mn-cs"/>
            </a:endParaRPr>
          </a:p>
        </p:txBody>
      </p:sp>
      <p:sp>
        <p:nvSpPr>
          <p:cNvPr id="234" name="Google Shape;234;p6">
            <a:hlinkClick r:id="rId3"/>
          </p:cNvPr>
          <p:cNvSpPr/>
          <p:nvPr/>
        </p:nvSpPr>
        <p:spPr>
          <a:xfrm>
            <a:off x="4503174" y="5869858"/>
            <a:ext cx="3067665" cy="563735"/>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nvGrpSpPr>
          <p:cNvPr id="11" name="Group 10">
            <a:extLst>
              <a:ext uri="{FF2B5EF4-FFF2-40B4-BE49-F238E27FC236}">
                <a16:creationId xmlns:a16="http://schemas.microsoft.com/office/drawing/2014/main" id="{CCE72C73-DE2C-3CD3-1283-2B67FD09AD2A}"/>
              </a:ext>
            </a:extLst>
          </p:cNvPr>
          <p:cNvGrpSpPr/>
          <p:nvPr/>
        </p:nvGrpSpPr>
        <p:grpSpPr>
          <a:xfrm>
            <a:off x="-27028" y="6203556"/>
            <a:ext cx="12220940" cy="654444"/>
            <a:chOff x="-27028" y="6203556"/>
            <a:chExt cx="12220940" cy="654444"/>
          </a:xfrm>
        </p:grpSpPr>
        <p:sp>
          <p:nvSpPr>
            <p:cNvPr id="12" name="Rectangle 11">
              <a:extLst>
                <a:ext uri="{FF2B5EF4-FFF2-40B4-BE49-F238E27FC236}">
                  <a16:creationId xmlns:a16="http://schemas.microsoft.com/office/drawing/2014/main" id="{172980FB-D718-352C-9C9B-55360B81D61E}"/>
                </a:ext>
              </a:extLst>
            </p:cNvPr>
            <p:cNvSpPr/>
            <p:nvPr/>
          </p:nvSpPr>
          <p:spPr>
            <a:xfrm>
              <a:off x="0" y="6224028"/>
              <a:ext cx="12192000" cy="63397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dirty="0">
                <a:ln>
                  <a:noFill/>
                </a:ln>
                <a:solidFill>
                  <a:srgbClr val="0E162D"/>
                </a:solidFill>
                <a:effectLst/>
                <a:uLnTx/>
                <a:uFillTx/>
                <a:latin typeface="Poppins"/>
                <a:ea typeface="+mn-ea"/>
                <a:cs typeface="+mn-cs"/>
              </a:endParaRPr>
            </a:p>
          </p:txBody>
        </p:sp>
        <p:grpSp>
          <p:nvGrpSpPr>
            <p:cNvPr id="13" name="Group 12">
              <a:extLst>
                <a:ext uri="{FF2B5EF4-FFF2-40B4-BE49-F238E27FC236}">
                  <a16:creationId xmlns:a16="http://schemas.microsoft.com/office/drawing/2014/main" id="{27186977-21BA-E948-7948-0256A5971D57}"/>
                </a:ext>
              </a:extLst>
            </p:cNvPr>
            <p:cNvGrpSpPr/>
            <p:nvPr/>
          </p:nvGrpSpPr>
          <p:grpSpPr>
            <a:xfrm>
              <a:off x="-27028" y="6203556"/>
              <a:ext cx="12220940" cy="502558"/>
              <a:chOff x="-27028" y="6203556"/>
              <a:chExt cx="12220940" cy="502558"/>
            </a:xfrm>
          </p:grpSpPr>
          <p:pic>
            <p:nvPicPr>
              <p:cNvPr id="14" name="Graphic 13">
                <a:extLst>
                  <a:ext uri="{FF2B5EF4-FFF2-40B4-BE49-F238E27FC236}">
                    <a16:creationId xmlns:a16="http://schemas.microsoft.com/office/drawing/2014/main" id="{CCE30242-5449-16BC-D905-5E03AC5386C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V="1">
                <a:off x="-27028" y="6203556"/>
                <a:ext cx="12220940" cy="49917"/>
              </a:xfrm>
              <a:prstGeom prst="rect">
                <a:avLst/>
              </a:prstGeom>
            </p:spPr>
          </p:pic>
          <p:sp>
            <p:nvSpPr>
              <p:cNvPr id="15" name="TextBox 14">
                <a:extLst>
                  <a:ext uri="{FF2B5EF4-FFF2-40B4-BE49-F238E27FC236}">
                    <a16:creationId xmlns:a16="http://schemas.microsoft.com/office/drawing/2014/main" id="{7266F1FD-3B08-E692-155F-973246641C5A}"/>
                  </a:ext>
                </a:extLst>
              </p:cNvPr>
              <p:cNvSpPr txBox="1"/>
              <p:nvPr/>
            </p:nvSpPr>
            <p:spPr>
              <a:xfrm>
                <a:off x="4205770" y="6429115"/>
                <a:ext cx="375534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rPr>
                  <a:t>© 2024 Vusi </a:t>
                </a:r>
                <a:r>
                  <a:rPr kumimoji="0" lang="en-US" sz="1200" b="0" i="0" u="none" strike="noStrike" kern="1200" cap="none" spc="0" normalizeH="0" baseline="0" noProof="0" dirty="0" err="1">
                    <a:ln>
                      <a:noFill/>
                    </a:ln>
                    <a:solidFill>
                      <a:prstClr val="white"/>
                    </a:solidFill>
                    <a:effectLst/>
                    <a:uLnTx/>
                    <a:uFillTx/>
                    <a:latin typeface="Poppins Light" panose="00000400000000000000" pitchFamily="2" charset="0"/>
                    <a:ea typeface="+mn-ea"/>
                    <a:cs typeface="Poppins Light" panose="00000400000000000000" pitchFamily="2" charset="0"/>
                  </a:rPr>
                  <a:t>Thembekwayo</a:t>
                </a:r>
                <a:r>
                  <a:rPr kumimoji="0" lang="en-US"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rPr>
                  <a:t>. All rights reserved.</a:t>
                </a:r>
                <a:endParaRPr kumimoji="0" lang="en-ZA" sz="1200" b="0" i="0" u="none" strike="noStrike" kern="1200" cap="none" spc="0" normalizeH="0" baseline="0" noProof="0" dirty="0">
                  <a:ln>
                    <a:noFill/>
                  </a:ln>
                  <a:solidFill>
                    <a:prstClr val="white"/>
                  </a:solidFill>
                  <a:effectLst/>
                  <a:uLnTx/>
                  <a:uFillTx/>
                  <a:latin typeface="Poppins Light" panose="00000400000000000000" pitchFamily="2" charset="0"/>
                  <a:ea typeface="+mn-ea"/>
                  <a:cs typeface="Poppins Light" panose="00000400000000000000" pitchFamily="2" charset="0"/>
                </a:endParaRPr>
              </a:p>
            </p:txBody>
          </p:sp>
        </p:grpSp>
      </p:grpSp>
      <p:sp>
        <p:nvSpPr>
          <p:cNvPr id="4" name="Google Shape;495;p14">
            <a:extLst>
              <a:ext uri="{FF2B5EF4-FFF2-40B4-BE49-F238E27FC236}">
                <a16:creationId xmlns:a16="http://schemas.microsoft.com/office/drawing/2014/main" id="{FA919BF9-8F03-3640-C2FA-2E168A554898}"/>
              </a:ext>
            </a:extLst>
          </p:cNvPr>
          <p:cNvSpPr txBox="1"/>
          <p:nvPr/>
        </p:nvSpPr>
        <p:spPr>
          <a:xfrm>
            <a:off x="2536445" y="3473034"/>
            <a:ext cx="7558269" cy="584735"/>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Poppins"/>
                <a:ea typeface="Poppins"/>
                <a:cs typeface="Poppins"/>
                <a:sym typeface="Poppins"/>
              </a:rPr>
              <a:t>MORE FROM VUSI THEMBEKWAYO</a:t>
            </a:r>
            <a:endParaRPr kumimoji="0" sz="32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5" name="Google Shape;495;p14">
            <a:extLst>
              <a:ext uri="{FF2B5EF4-FFF2-40B4-BE49-F238E27FC236}">
                <a16:creationId xmlns:a16="http://schemas.microsoft.com/office/drawing/2014/main" id="{BA425192-3AA4-530E-DD3B-F7A1E9462912}"/>
              </a:ext>
            </a:extLst>
          </p:cNvPr>
          <p:cNvSpPr txBox="1"/>
          <p:nvPr/>
        </p:nvSpPr>
        <p:spPr>
          <a:xfrm>
            <a:off x="2536445" y="2659599"/>
            <a:ext cx="7558269" cy="769401"/>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Poppins"/>
                <a:ea typeface="Poppins"/>
                <a:cs typeface="Poppins"/>
                <a:sym typeface="Poppins"/>
              </a:rPr>
              <a:t>THANK YOU!</a:t>
            </a:r>
            <a:endParaRPr kumimoji="0" sz="4400" b="1"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Tree>
    <p:extLst>
      <p:ext uri="{BB962C8B-B14F-4D97-AF65-F5344CB8AC3E}">
        <p14:creationId xmlns:p14="http://schemas.microsoft.com/office/powerpoint/2010/main" val="4265268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animEffect transition="in" filter="fade">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258"/>
        <p:cNvGrpSpPr/>
        <p:nvPr/>
      </p:nvGrpSpPr>
      <p:grpSpPr>
        <a:xfrm>
          <a:off x="0" y="0"/>
          <a:ext cx="0" cy="0"/>
          <a:chOff x="0" y="0"/>
          <a:chExt cx="0" cy="0"/>
        </a:xfrm>
      </p:grpSpPr>
      <p:grpSp>
        <p:nvGrpSpPr>
          <p:cNvPr id="259" name="Google Shape;259;p7"/>
          <p:cNvGrpSpPr/>
          <p:nvPr/>
        </p:nvGrpSpPr>
        <p:grpSpPr>
          <a:xfrm>
            <a:off x="10902261" y="6345754"/>
            <a:ext cx="1065311" cy="250838"/>
            <a:chOff x="10757596" y="6253157"/>
            <a:chExt cx="1065311" cy="250838"/>
          </a:xfrm>
        </p:grpSpPr>
        <p:sp>
          <p:nvSpPr>
            <p:cNvPr id="260" name="Google Shape;260;p7"/>
            <p:cNvSpPr/>
            <p:nvPr/>
          </p:nvSpPr>
          <p:spPr>
            <a:xfrm flipH="1">
              <a:off x="10757596" y="6340997"/>
              <a:ext cx="150812" cy="151356"/>
            </a:xfrm>
            <a:custGeom>
              <a:avLst/>
              <a:gdLst/>
              <a:ahLst/>
              <a:cxnLst/>
              <a:rect l="l" t="t" r="r" b="b"/>
              <a:pathLst>
                <a:path w="176" h="176" extrusionOk="0">
                  <a:moveTo>
                    <a:pt x="79" y="41"/>
                  </a:moveTo>
                  <a:cubicBezTo>
                    <a:pt x="78" y="40"/>
                    <a:pt x="77" y="40"/>
                    <a:pt x="76" y="40"/>
                  </a:cubicBezTo>
                  <a:cubicBezTo>
                    <a:pt x="74" y="40"/>
                    <a:pt x="72" y="42"/>
                    <a:pt x="72" y="44"/>
                  </a:cubicBezTo>
                  <a:cubicBezTo>
                    <a:pt x="72" y="45"/>
                    <a:pt x="72" y="46"/>
                    <a:pt x="73" y="47"/>
                  </a:cubicBezTo>
                  <a:cubicBezTo>
                    <a:pt x="111" y="88"/>
                    <a:pt x="111" y="88"/>
                    <a:pt x="111" y="88"/>
                  </a:cubicBezTo>
                  <a:cubicBezTo>
                    <a:pt x="73" y="129"/>
                    <a:pt x="73" y="129"/>
                    <a:pt x="73" y="129"/>
                  </a:cubicBezTo>
                  <a:cubicBezTo>
                    <a:pt x="72" y="130"/>
                    <a:pt x="72" y="131"/>
                    <a:pt x="72" y="132"/>
                  </a:cubicBezTo>
                  <a:cubicBezTo>
                    <a:pt x="72" y="134"/>
                    <a:pt x="74" y="136"/>
                    <a:pt x="76" y="136"/>
                  </a:cubicBezTo>
                  <a:cubicBezTo>
                    <a:pt x="77" y="136"/>
                    <a:pt x="78" y="136"/>
                    <a:pt x="79" y="135"/>
                  </a:cubicBezTo>
                  <a:cubicBezTo>
                    <a:pt x="119" y="91"/>
                    <a:pt x="119" y="91"/>
                    <a:pt x="119" y="91"/>
                  </a:cubicBezTo>
                  <a:cubicBezTo>
                    <a:pt x="120" y="90"/>
                    <a:pt x="120" y="89"/>
                    <a:pt x="120" y="88"/>
                  </a:cubicBezTo>
                  <a:cubicBezTo>
                    <a:pt x="120" y="87"/>
                    <a:pt x="120" y="86"/>
                    <a:pt x="119" y="85"/>
                  </a:cubicBezTo>
                  <a:lnTo>
                    <a:pt x="79" y="41"/>
                  </a:lnTo>
                  <a:close/>
                  <a:moveTo>
                    <a:pt x="88" y="0"/>
                  </a:moveTo>
                  <a:cubicBezTo>
                    <a:pt x="39" y="0"/>
                    <a:pt x="0" y="39"/>
                    <a:pt x="0" y="88"/>
                  </a:cubicBezTo>
                  <a:cubicBezTo>
                    <a:pt x="0" y="137"/>
                    <a:pt x="39" y="176"/>
                    <a:pt x="88" y="176"/>
                  </a:cubicBezTo>
                  <a:cubicBezTo>
                    <a:pt x="137" y="176"/>
                    <a:pt x="176" y="137"/>
                    <a:pt x="176" y="88"/>
                  </a:cubicBezTo>
                  <a:cubicBezTo>
                    <a:pt x="176" y="39"/>
                    <a:pt x="137" y="0"/>
                    <a:pt x="88" y="0"/>
                  </a:cubicBezTo>
                  <a:moveTo>
                    <a:pt x="88" y="168"/>
                  </a:moveTo>
                  <a:cubicBezTo>
                    <a:pt x="44" y="168"/>
                    <a:pt x="8" y="132"/>
                    <a:pt x="8" y="88"/>
                  </a:cubicBezTo>
                  <a:cubicBezTo>
                    <a:pt x="8" y="44"/>
                    <a:pt x="44" y="8"/>
                    <a:pt x="88" y="8"/>
                  </a:cubicBezTo>
                  <a:cubicBezTo>
                    <a:pt x="132" y="8"/>
                    <a:pt x="168" y="44"/>
                    <a:pt x="168" y="88"/>
                  </a:cubicBezTo>
                  <a:cubicBezTo>
                    <a:pt x="168" y="132"/>
                    <a:pt x="132" y="168"/>
                    <a:pt x="88" y="168"/>
                  </a:cubicBezTo>
                </a:path>
              </a:pathLst>
            </a:custGeom>
            <a:solidFill>
              <a:srgbClr val="D8D8D8">
                <a:alpha val="49803"/>
              </a:srgbClr>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261" name="Google Shape;261;p7"/>
            <p:cNvSpPr txBox="1"/>
            <p:nvPr/>
          </p:nvSpPr>
          <p:spPr>
            <a:xfrm>
              <a:off x="11047397" y="6253157"/>
              <a:ext cx="485709" cy="250838"/>
            </a:xfrm>
            <a:prstGeom prst="rect">
              <a:avLst/>
            </a:prstGeom>
            <a:noFill/>
            <a:ln>
              <a:noFill/>
            </a:ln>
          </p:spPr>
          <p:txBody>
            <a:bodyPr spcFirstLastPara="1" wrap="square" lIns="0" tIns="0" rIns="0" bIns="0" anchor="ctr" anchorCtr="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a:ln>
                    <a:noFill/>
                  </a:ln>
                  <a:solidFill>
                    <a:srgbClr val="CDC3B1"/>
                  </a:solidFill>
                  <a:effectLst/>
                  <a:uLnTx/>
                  <a:uFillTx/>
                  <a:latin typeface="Poppins"/>
                  <a:ea typeface="Poppins"/>
                  <a:cs typeface="Poppins"/>
                  <a:sym typeface="Poppins"/>
                </a:rPr>
                <a:t>0</a:t>
              </a:r>
              <a:fld id="{00000000-1234-1234-1234-123412341234}" type="slidenum">
                <a:rPr kumimoji="0" lang="en-US" sz="1200" b="0" i="0" u="none" strike="noStrike" kern="1200" cap="none" spc="0" normalizeH="0" baseline="0" noProof="0">
                  <a:ln>
                    <a:noFill/>
                  </a:ln>
                  <a:solidFill>
                    <a:srgbClr val="CDC3B1"/>
                  </a:solidFill>
                  <a:effectLst/>
                  <a:uLnTx/>
                  <a:uFillTx/>
                  <a:latin typeface="Poppins"/>
                  <a:ea typeface="Poppins"/>
                  <a:cs typeface="Poppins"/>
                  <a:sym typeface="Poppins"/>
                </a:rPr>
                <a:pPr marL="0" marR="0" lvl="0" indent="0" algn="ctr" defTabSz="914400" rtl="0" eaLnBrk="1" fontAlgn="auto" latinLnBrk="0" hangingPunct="1">
                  <a:lnSpc>
                    <a:spcPct val="150000"/>
                  </a:lnSpc>
                  <a:spcBef>
                    <a:spcPts val="0"/>
                  </a:spcBef>
                  <a:spcAft>
                    <a:spcPts val="0"/>
                  </a:spcAft>
                  <a:buClrTx/>
                  <a:buSzTx/>
                  <a:buFontTx/>
                  <a:buNone/>
                  <a:tabLst/>
                  <a:defRPr/>
                </a:pPr>
                <a:t>100</a:t>
              </a:fld>
              <a:r>
                <a:rPr kumimoji="0" lang="en-US" sz="1200" b="0" i="0" u="none" strike="noStrike" kern="1200" cap="none" spc="0" normalizeH="0" baseline="0" noProof="0">
                  <a:ln>
                    <a:noFill/>
                  </a:ln>
                  <a:solidFill>
                    <a:srgbClr val="2F5496"/>
                  </a:solidFill>
                  <a:effectLst/>
                  <a:uLnTx/>
                  <a:uFillTx/>
                  <a:latin typeface="Poppins"/>
                  <a:ea typeface="Poppins"/>
                  <a:cs typeface="Poppins"/>
                  <a:sym typeface="Poppins"/>
                </a:rPr>
                <a:t> </a:t>
              </a:r>
              <a:r>
                <a:rPr kumimoji="0" lang="en-US" sz="1200" b="0" i="0" u="none" strike="noStrike" kern="1200" cap="none" spc="0" normalizeH="0" baseline="0" noProof="0">
                  <a:ln>
                    <a:noFill/>
                  </a:ln>
                  <a:solidFill>
                    <a:prstClr val="white"/>
                  </a:solidFill>
                  <a:effectLst/>
                  <a:uLnTx/>
                  <a:uFillTx/>
                  <a:latin typeface="Poppins"/>
                  <a:ea typeface="Poppins"/>
                  <a:cs typeface="Poppins"/>
                  <a:sym typeface="Poppins"/>
                </a:rPr>
                <a:t>|</a:t>
              </a:r>
              <a:r>
                <a:rPr kumimoji="0" lang="en-US" sz="1200" b="0" i="0" u="none" strike="noStrike" kern="1200" cap="none" spc="0" normalizeH="0" baseline="0" noProof="0">
                  <a:ln>
                    <a:noFill/>
                  </a:ln>
                  <a:solidFill>
                    <a:srgbClr val="2F5496"/>
                  </a:solidFill>
                  <a:effectLst/>
                  <a:uLnTx/>
                  <a:uFillTx/>
                  <a:latin typeface="Poppins"/>
                  <a:ea typeface="Poppins"/>
                  <a:cs typeface="Poppins"/>
                  <a:sym typeface="Poppins"/>
                </a:rPr>
                <a:t> </a:t>
              </a:r>
              <a:r>
                <a:rPr kumimoji="0" lang="en-US" sz="1200" b="0" i="0" u="none" strike="noStrike" kern="1200" cap="none" spc="0" normalizeH="0" baseline="0" noProof="0">
                  <a:ln>
                    <a:noFill/>
                  </a:ln>
                  <a:solidFill>
                    <a:srgbClr val="7F7F7F"/>
                  </a:solidFill>
                  <a:effectLst/>
                  <a:uLnTx/>
                  <a:uFillTx/>
                  <a:latin typeface="Poppins"/>
                  <a:ea typeface="Poppins"/>
                  <a:cs typeface="Poppins"/>
                  <a:sym typeface="Poppins"/>
                </a:rPr>
                <a:t>30</a:t>
              </a:r>
              <a:endParaRPr kumimoji="0" sz="1800" b="0" i="0" u="none" strike="noStrike" kern="1200" cap="none" spc="0" normalizeH="0" baseline="0" noProof="0">
                <a:ln>
                  <a:noFill/>
                </a:ln>
                <a:solidFill>
                  <a:prstClr val="black"/>
                </a:solidFill>
                <a:effectLst/>
                <a:uLnTx/>
                <a:uFillTx/>
                <a:latin typeface="Poppins"/>
                <a:ea typeface="+mn-ea"/>
                <a:cs typeface="+mn-cs"/>
              </a:endParaRPr>
            </a:p>
          </p:txBody>
        </p:sp>
        <p:sp>
          <p:nvSpPr>
            <p:cNvPr id="262" name="Google Shape;262;p7"/>
            <p:cNvSpPr/>
            <p:nvPr/>
          </p:nvSpPr>
          <p:spPr>
            <a:xfrm>
              <a:off x="11672093" y="6340996"/>
              <a:ext cx="150814" cy="151358"/>
            </a:xfrm>
            <a:custGeom>
              <a:avLst/>
              <a:gdLst/>
              <a:ahLst/>
              <a:cxnLst/>
              <a:rect l="l" t="t" r="r" b="b"/>
              <a:pathLst>
                <a:path w="176" h="176" extrusionOk="0">
                  <a:moveTo>
                    <a:pt x="79" y="41"/>
                  </a:moveTo>
                  <a:cubicBezTo>
                    <a:pt x="78" y="40"/>
                    <a:pt x="77" y="40"/>
                    <a:pt x="76" y="40"/>
                  </a:cubicBezTo>
                  <a:cubicBezTo>
                    <a:pt x="74" y="40"/>
                    <a:pt x="72" y="42"/>
                    <a:pt x="72" y="44"/>
                  </a:cubicBezTo>
                  <a:cubicBezTo>
                    <a:pt x="72" y="45"/>
                    <a:pt x="72" y="46"/>
                    <a:pt x="73" y="47"/>
                  </a:cubicBezTo>
                  <a:cubicBezTo>
                    <a:pt x="111" y="88"/>
                    <a:pt x="111" y="88"/>
                    <a:pt x="111" y="88"/>
                  </a:cubicBezTo>
                  <a:cubicBezTo>
                    <a:pt x="73" y="129"/>
                    <a:pt x="73" y="129"/>
                    <a:pt x="73" y="129"/>
                  </a:cubicBezTo>
                  <a:cubicBezTo>
                    <a:pt x="72" y="130"/>
                    <a:pt x="72" y="131"/>
                    <a:pt x="72" y="132"/>
                  </a:cubicBezTo>
                  <a:cubicBezTo>
                    <a:pt x="72" y="134"/>
                    <a:pt x="74" y="136"/>
                    <a:pt x="76" y="136"/>
                  </a:cubicBezTo>
                  <a:cubicBezTo>
                    <a:pt x="77" y="136"/>
                    <a:pt x="78" y="136"/>
                    <a:pt x="79" y="135"/>
                  </a:cubicBezTo>
                  <a:cubicBezTo>
                    <a:pt x="119" y="91"/>
                    <a:pt x="119" y="91"/>
                    <a:pt x="119" y="91"/>
                  </a:cubicBezTo>
                  <a:cubicBezTo>
                    <a:pt x="120" y="90"/>
                    <a:pt x="120" y="89"/>
                    <a:pt x="120" y="88"/>
                  </a:cubicBezTo>
                  <a:cubicBezTo>
                    <a:pt x="120" y="87"/>
                    <a:pt x="120" y="86"/>
                    <a:pt x="119" y="85"/>
                  </a:cubicBezTo>
                  <a:lnTo>
                    <a:pt x="79" y="41"/>
                  </a:lnTo>
                  <a:close/>
                  <a:moveTo>
                    <a:pt x="88" y="0"/>
                  </a:moveTo>
                  <a:cubicBezTo>
                    <a:pt x="39" y="0"/>
                    <a:pt x="0" y="39"/>
                    <a:pt x="0" y="88"/>
                  </a:cubicBezTo>
                  <a:cubicBezTo>
                    <a:pt x="0" y="137"/>
                    <a:pt x="39" y="176"/>
                    <a:pt x="88" y="176"/>
                  </a:cubicBezTo>
                  <a:cubicBezTo>
                    <a:pt x="137" y="176"/>
                    <a:pt x="176" y="137"/>
                    <a:pt x="176" y="88"/>
                  </a:cubicBezTo>
                  <a:cubicBezTo>
                    <a:pt x="176" y="39"/>
                    <a:pt x="137" y="0"/>
                    <a:pt x="88" y="0"/>
                  </a:cubicBezTo>
                  <a:moveTo>
                    <a:pt x="88" y="168"/>
                  </a:moveTo>
                  <a:cubicBezTo>
                    <a:pt x="44" y="168"/>
                    <a:pt x="8" y="132"/>
                    <a:pt x="8" y="88"/>
                  </a:cubicBezTo>
                  <a:cubicBezTo>
                    <a:pt x="8" y="44"/>
                    <a:pt x="44" y="8"/>
                    <a:pt x="88" y="8"/>
                  </a:cubicBezTo>
                  <a:cubicBezTo>
                    <a:pt x="132" y="8"/>
                    <a:pt x="168" y="44"/>
                    <a:pt x="168" y="88"/>
                  </a:cubicBezTo>
                  <a:cubicBezTo>
                    <a:pt x="168" y="132"/>
                    <a:pt x="132" y="168"/>
                    <a:pt x="88" y="168"/>
                  </a:cubicBezTo>
                </a:path>
              </a:pathLst>
            </a:custGeom>
            <a:solidFill>
              <a:srgbClr val="D8D8D8">
                <a:alpha val="49803"/>
              </a:srgbClr>
            </a:soli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pic>
        <p:nvPicPr>
          <p:cNvPr id="263" name="Google Shape;263;p7"/>
          <p:cNvPicPr preferRelativeResize="0"/>
          <p:nvPr/>
        </p:nvPicPr>
        <p:blipFill rotWithShape="1">
          <a:blip r:embed="rId3">
            <a:alphaModFix/>
          </a:blip>
          <a:srcRect/>
          <a:stretch/>
        </p:blipFill>
        <p:spPr>
          <a:xfrm>
            <a:off x="716387" y="418641"/>
            <a:ext cx="3539196" cy="1348060"/>
          </a:xfrm>
          <a:prstGeom prst="rect">
            <a:avLst/>
          </a:prstGeom>
          <a:noFill/>
          <a:ln>
            <a:noFill/>
          </a:ln>
        </p:spPr>
      </p:pic>
      <p:sp>
        <p:nvSpPr>
          <p:cNvPr id="264" name="Google Shape;264;p7"/>
          <p:cNvSpPr txBox="1"/>
          <p:nvPr/>
        </p:nvSpPr>
        <p:spPr>
          <a:xfrm>
            <a:off x="759850" y="1873311"/>
            <a:ext cx="3781670" cy="1015663"/>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Poppins"/>
                <a:ea typeface="Poppins"/>
                <a:cs typeface="Poppins"/>
                <a:sym typeface="Poppins"/>
              </a:rPr>
              <a:t>An exclusive mentorship circle by</a:t>
            </a:r>
            <a:endParaRPr kumimoji="0"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CDC3B1"/>
                </a:solidFill>
                <a:effectLst/>
                <a:uLnTx/>
                <a:uFillTx/>
                <a:latin typeface="Poppins"/>
                <a:ea typeface="Poppins"/>
                <a:cs typeface="Poppins"/>
                <a:sym typeface="Poppins"/>
              </a:rPr>
              <a:t>VUSI THEMBEKWAYO</a:t>
            </a:r>
            <a:endParaRPr kumimoji="0" sz="2000" b="1"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265" name="Google Shape;265;p7">
            <a:hlinkClick r:id="rId4"/>
          </p:cNvPr>
          <p:cNvSpPr/>
          <p:nvPr/>
        </p:nvSpPr>
        <p:spPr>
          <a:xfrm>
            <a:off x="4503174" y="5869858"/>
            <a:ext cx="3067665" cy="563735"/>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nvGrpSpPr>
          <p:cNvPr id="266" name="Google Shape;266;p7"/>
          <p:cNvGrpSpPr/>
          <p:nvPr/>
        </p:nvGrpSpPr>
        <p:grpSpPr>
          <a:xfrm>
            <a:off x="2471855" y="3797046"/>
            <a:ext cx="230421" cy="226095"/>
            <a:chOff x="1738481" y="3713752"/>
            <a:chExt cx="247403" cy="242758"/>
          </a:xfrm>
        </p:grpSpPr>
        <p:sp>
          <p:nvSpPr>
            <p:cNvPr id="267" name="Google Shape;267;p7"/>
            <p:cNvSpPr/>
            <p:nvPr/>
          </p:nvSpPr>
          <p:spPr>
            <a:xfrm>
              <a:off x="1911041" y="3756290"/>
              <a:ext cx="32575" cy="30864"/>
            </a:xfrm>
            <a:custGeom>
              <a:avLst/>
              <a:gdLst/>
              <a:ahLst/>
              <a:cxnLst/>
              <a:rect l="l" t="t" r="r" b="b"/>
              <a:pathLst>
                <a:path w="32575" h="30864" extrusionOk="0">
                  <a:moveTo>
                    <a:pt x="16097" y="30865"/>
                  </a:moveTo>
                  <a:cubicBezTo>
                    <a:pt x="26098" y="30865"/>
                    <a:pt x="32576" y="24864"/>
                    <a:pt x="32576" y="15720"/>
                  </a:cubicBezTo>
                  <a:cubicBezTo>
                    <a:pt x="32576" y="7052"/>
                    <a:pt x="24575" y="-187"/>
                    <a:pt x="15335" y="4"/>
                  </a:cubicBezTo>
                  <a:cubicBezTo>
                    <a:pt x="6572" y="194"/>
                    <a:pt x="0" y="7243"/>
                    <a:pt x="0" y="16196"/>
                  </a:cubicBezTo>
                  <a:cubicBezTo>
                    <a:pt x="0" y="25626"/>
                    <a:pt x="5715" y="30769"/>
                    <a:pt x="16002" y="30769"/>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268" name="Google Shape;268;p7"/>
            <p:cNvSpPr/>
            <p:nvPr/>
          </p:nvSpPr>
          <p:spPr>
            <a:xfrm>
              <a:off x="1797787" y="3772771"/>
              <a:ext cx="128970" cy="125969"/>
            </a:xfrm>
            <a:custGeom>
              <a:avLst/>
              <a:gdLst/>
              <a:ahLst/>
              <a:cxnLst/>
              <a:rect l="l" t="t" r="r" b="b"/>
              <a:pathLst>
                <a:path w="128970" h="125969" extrusionOk="0">
                  <a:moveTo>
                    <a:pt x="64296" y="125635"/>
                  </a:moveTo>
                  <a:cubicBezTo>
                    <a:pt x="100015" y="129635"/>
                    <a:pt x="129066" y="97155"/>
                    <a:pt x="128971" y="63056"/>
                  </a:cubicBezTo>
                  <a:cubicBezTo>
                    <a:pt x="128971" y="29528"/>
                    <a:pt x="98491" y="-95"/>
                    <a:pt x="64010" y="0"/>
                  </a:cubicBezTo>
                  <a:cubicBezTo>
                    <a:pt x="30006" y="95"/>
                    <a:pt x="193" y="29337"/>
                    <a:pt x="2" y="62675"/>
                  </a:cubicBezTo>
                  <a:cubicBezTo>
                    <a:pt x="-284" y="96774"/>
                    <a:pt x="27815" y="128969"/>
                    <a:pt x="64296" y="125635"/>
                  </a:cubicBezTo>
                  <a:close/>
                  <a:moveTo>
                    <a:pt x="63915" y="24289"/>
                  </a:moveTo>
                  <a:cubicBezTo>
                    <a:pt x="85346" y="24575"/>
                    <a:pt x="103539" y="40291"/>
                    <a:pt x="103825" y="62579"/>
                  </a:cubicBezTo>
                  <a:cubicBezTo>
                    <a:pt x="104206" y="85916"/>
                    <a:pt x="86013" y="103156"/>
                    <a:pt x="64201" y="102775"/>
                  </a:cubicBezTo>
                  <a:cubicBezTo>
                    <a:pt x="42674" y="102965"/>
                    <a:pt x="25243" y="85344"/>
                    <a:pt x="25148" y="63341"/>
                  </a:cubicBezTo>
                  <a:cubicBezTo>
                    <a:pt x="25148" y="43244"/>
                    <a:pt x="43531" y="24098"/>
                    <a:pt x="63820" y="24289"/>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269" name="Google Shape;269;p7"/>
            <p:cNvSpPr/>
            <p:nvPr/>
          </p:nvSpPr>
          <p:spPr>
            <a:xfrm>
              <a:off x="1738481" y="3713752"/>
              <a:ext cx="247403" cy="242758"/>
            </a:xfrm>
            <a:custGeom>
              <a:avLst/>
              <a:gdLst/>
              <a:ahLst/>
              <a:cxnLst/>
              <a:rect l="l" t="t" r="r" b="b"/>
              <a:pathLst>
                <a:path w="247403" h="242758" extrusionOk="0">
                  <a:moveTo>
                    <a:pt x="253" y="161413"/>
                  </a:moveTo>
                  <a:cubicBezTo>
                    <a:pt x="158" y="171319"/>
                    <a:pt x="920" y="181225"/>
                    <a:pt x="3110" y="190845"/>
                  </a:cubicBezTo>
                  <a:cubicBezTo>
                    <a:pt x="9587" y="218944"/>
                    <a:pt x="31876" y="242661"/>
                    <a:pt x="65404" y="242757"/>
                  </a:cubicBezTo>
                  <a:cubicBezTo>
                    <a:pt x="84644" y="242757"/>
                    <a:pt x="103885" y="242757"/>
                    <a:pt x="123221" y="242757"/>
                  </a:cubicBezTo>
                  <a:cubicBezTo>
                    <a:pt x="142652" y="242757"/>
                    <a:pt x="162178" y="242566"/>
                    <a:pt x="181609" y="242757"/>
                  </a:cubicBezTo>
                  <a:cubicBezTo>
                    <a:pt x="194944" y="242852"/>
                    <a:pt x="206564" y="238470"/>
                    <a:pt x="217423" y="231327"/>
                  </a:cubicBezTo>
                  <a:cubicBezTo>
                    <a:pt x="239045" y="216944"/>
                    <a:pt x="245045" y="195036"/>
                    <a:pt x="246379" y="171129"/>
                  </a:cubicBezTo>
                  <a:cubicBezTo>
                    <a:pt x="247712" y="148554"/>
                    <a:pt x="247522" y="125980"/>
                    <a:pt x="247046" y="103406"/>
                  </a:cubicBezTo>
                  <a:cubicBezTo>
                    <a:pt x="246760" y="90547"/>
                    <a:pt x="246474" y="77688"/>
                    <a:pt x="245522" y="64734"/>
                  </a:cubicBezTo>
                  <a:cubicBezTo>
                    <a:pt x="243236" y="33397"/>
                    <a:pt x="222185" y="5108"/>
                    <a:pt x="180942" y="2155"/>
                  </a:cubicBezTo>
                  <a:cubicBezTo>
                    <a:pt x="141890" y="-607"/>
                    <a:pt x="102647" y="-893"/>
                    <a:pt x="63689" y="2346"/>
                  </a:cubicBezTo>
                  <a:cubicBezTo>
                    <a:pt x="25113" y="5584"/>
                    <a:pt x="4634" y="32635"/>
                    <a:pt x="1777" y="63496"/>
                  </a:cubicBezTo>
                  <a:cubicBezTo>
                    <a:pt x="-1271" y="96072"/>
                    <a:pt x="634" y="128742"/>
                    <a:pt x="158" y="161413"/>
                  </a:cubicBezTo>
                  <a:close/>
                  <a:moveTo>
                    <a:pt x="25304" y="102549"/>
                  </a:moveTo>
                  <a:cubicBezTo>
                    <a:pt x="25494" y="90071"/>
                    <a:pt x="25113" y="77593"/>
                    <a:pt x="27399" y="65211"/>
                  </a:cubicBezTo>
                  <a:cubicBezTo>
                    <a:pt x="31590" y="41874"/>
                    <a:pt x="42449" y="30730"/>
                    <a:pt x="65880" y="26349"/>
                  </a:cubicBezTo>
                  <a:cubicBezTo>
                    <a:pt x="70643" y="25491"/>
                    <a:pt x="75500" y="25015"/>
                    <a:pt x="80358" y="25015"/>
                  </a:cubicBezTo>
                  <a:cubicBezTo>
                    <a:pt x="110552" y="25015"/>
                    <a:pt x="140747" y="25015"/>
                    <a:pt x="170941" y="25015"/>
                  </a:cubicBezTo>
                  <a:cubicBezTo>
                    <a:pt x="192753" y="25110"/>
                    <a:pt x="211422" y="36636"/>
                    <a:pt x="217042" y="53400"/>
                  </a:cubicBezTo>
                  <a:cubicBezTo>
                    <a:pt x="220566" y="63782"/>
                    <a:pt x="221614" y="74640"/>
                    <a:pt x="221804" y="85499"/>
                  </a:cubicBezTo>
                  <a:cubicBezTo>
                    <a:pt x="222376" y="115312"/>
                    <a:pt x="222566" y="145125"/>
                    <a:pt x="221042" y="174939"/>
                  </a:cubicBezTo>
                  <a:cubicBezTo>
                    <a:pt x="219614" y="202275"/>
                    <a:pt x="201992" y="218563"/>
                    <a:pt x="174656" y="219325"/>
                  </a:cubicBezTo>
                  <a:cubicBezTo>
                    <a:pt x="157415" y="219801"/>
                    <a:pt x="140937" y="218468"/>
                    <a:pt x="123792" y="219611"/>
                  </a:cubicBezTo>
                  <a:cubicBezTo>
                    <a:pt x="123792" y="219039"/>
                    <a:pt x="123792" y="220182"/>
                    <a:pt x="123792" y="219611"/>
                  </a:cubicBezTo>
                  <a:cubicBezTo>
                    <a:pt x="105123" y="219611"/>
                    <a:pt x="86549" y="220087"/>
                    <a:pt x="67880" y="219516"/>
                  </a:cubicBezTo>
                  <a:cubicBezTo>
                    <a:pt x="46354" y="218849"/>
                    <a:pt x="30733" y="204276"/>
                    <a:pt x="27685" y="182082"/>
                  </a:cubicBezTo>
                  <a:cubicBezTo>
                    <a:pt x="24161" y="155698"/>
                    <a:pt x="25018" y="129028"/>
                    <a:pt x="25304" y="102453"/>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grpSp>
      <p:sp>
        <p:nvSpPr>
          <p:cNvPr id="270" name="Google Shape;270;p7"/>
          <p:cNvSpPr txBox="1"/>
          <p:nvPr/>
        </p:nvSpPr>
        <p:spPr>
          <a:xfrm>
            <a:off x="2751391" y="3751418"/>
            <a:ext cx="1344888" cy="30777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a:ln>
                  <a:noFill/>
                </a:ln>
                <a:solidFill>
                  <a:prstClr val="white"/>
                </a:solidFill>
                <a:effectLst/>
                <a:uLnTx/>
                <a:uFillTx/>
                <a:latin typeface="Poppins"/>
                <a:ea typeface="Poppins"/>
                <a:cs typeface="Poppins"/>
                <a:sym typeface="Poppins"/>
              </a:rPr>
              <a:t>@vtclub100</a:t>
            </a:r>
            <a:endParaRPr kumimoji="0" sz="1400" b="0" i="1"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271" name="Google Shape;271;p7">
            <a:hlinkClick r:id="rId5"/>
          </p:cNvPr>
          <p:cNvSpPr/>
          <p:nvPr/>
        </p:nvSpPr>
        <p:spPr>
          <a:xfrm>
            <a:off x="2318026" y="3650102"/>
            <a:ext cx="2014066" cy="474157"/>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grpSp>
        <p:nvGrpSpPr>
          <p:cNvPr id="272" name="Google Shape;272;p7"/>
          <p:cNvGrpSpPr/>
          <p:nvPr/>
        </p:nvGrpSpPr>
        <p:grpSpPr>
          <a:xfrm>
            <a:off x="2494916" y="4268130"/>
            <a:ext cx="2312242" cy="307777"/>
            <a:chOff x="2598924" y="3799752"/>
            <a:chExt cx="2312242" cy="307777"/>
          </a:xfrm>
        </p:grpSpPr>
        <p:sp>
          <p:nvSpPr>
            <p:cNvPr id="273" name="Google Shape;273;p7"/>
            <p:cNvSpPr txBox="1"/>
            <p:nvPr/>
          </p:nvSpPr>
          <p:spPr>
            <a:xfrm>
              <a:off x="2884367" y="3799752"/>
              <a:ext cx="2026799" cy="30777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a:ln>
                    <a:noFill/>
                  </a:ln>
                  <a:solidFill>
                    <a:prstClr val="white"/>
                  </a:solidFill>
                  <a:effectLst/>
                  <a:uLnTx/>
                  <a:uFillTx/>
                  <a:latin typeface="Poppins"/>
                  <a:ea typeface="Poppins"/>
                  <a:cs typeface="Poppins"/>
                  <a:sym typeface="Poppins"/>
                </a:rPr>
                <a:t>www.vtclub100x.com</a:t>
              </a:r>
              <a:endParaRPr kumimoji="0" sz="1400" b="0" i="1" u="none" strike="noStrike" kern="1200" cap="none" spc="0" normalizeH="0" baseline="0" noProof="0">
                <a:ln>
                  <a:noFill/>
                </a:ln>
                <a:solidFill>
                  <a:prstClr val="white"/>
                </a:solidFill>
                <a:effectLst/>
                <a:uLnTx/>
                <a:uFillTx/>
                <a:latin typeface="Poppins"/>
                <a:ea typeface="Poppins"/>
                <a:cs typeface="Poppins"/>
                <a:sym typeface="Poppins"/>
              </a:endParaRPr>
            </a:p>
          </p:txBody>
        </p:sp>
        <p:grpSp>
          <p:nvGrpSpPr>
            <p:cNvPr id="274" name="Google Shape;274;p7"/>
            <p:cNvGrpSpPr/>
            <p:nvPr/>
          </p:nvGrpSpPr>
          <p:grpSpPr>
            <a:xfrm>
              <a:off x="2598924" y="3822192"/>
              <a:ext cx="248430" cy="262560"/>
              <a:chOff x="1805571" y="5275579"/>
              <a:chExt cx="158311" cy="158046"/>
            </a:xfrm>
          </p:grpSpPr>
          <p:sp>
            <p:nvSpPr>
              <p:cNvPr id="275" name="Google Shape;275;p7"/>
              <p:cNvSpPr/>
              <p:nvPr/>
            </p:nvSpPr>
            <p:spPr>
              <a:xfrm>
                <a:off x="1844479" y="5314472"/>
                <a:ext cx="80796" cy="37634"/>
              </a:xfrm>
              <a:custGeom>
                <a:avLst/>
                <a:gdLst/>
                <a:ahLst/>
                <a:cxnLst/>
                <a:rect l="l" t="t" r="r" b="b"/>
                <a:pathLst>
                  <a:path w="80796" h="37634" extrusionOk="0">
                    <a:moveTo>
                      <a:pt x="40470" y="37547"/>
                    </a:moveTo>
                    <a:cubicBezTo>
                      <a:pt x="27290" y="37547"/>
                      <a:pt x="14039" y="37547"/>
                      <a:pt x="860" y="37547"/>
                    </a:cubicBezTo>
                    <a:cubicBezTo>
                      <a:pt x="0" y="37547"/>
                      <a:pt x="0" y="37547"/>
                      <a:pt x="0" y="36759"/>
                    </a:cubicBezTo>
                    <a:cubicBezTo>
                      <a:pt x="0" y="32393"/>
                      <a:pt x="358" y="28026"/>
                      <a:pt x="860" y="23660"/>
                    </a:cubicBezTo>
                    <a:cubicBezTo>
                      <a:pt x="1074" y="21584"/>
                      <a:pt x="1361" y="19508"/>
                      <a:pt x="1576" y="17432"/>
                    </a:cubicBezTo>
                    <a:cubicBezTo>
                      <a:pt x="1862" y="15356"/>
                      <a:pt x="2364" y="13280"/>
                      <a:pt x="2793" y="11204"/>
                    </a:cubicBezTo>
                    <a:cubicBezTo>
                      <a:pt x="3510" y="7554"/>
                      <a:pt x="4441" y="3903"/>
                      <a:pt x="5444" y="324"/>
                    </a:cubicBezTo>
                    <a:cubicBezTo>
                      <a:pt x="5515" y="-34"/>
                      <a:pt x="5730" y="-34"/>
                      <a:pt x="6017" y="37"/>
                    </a:cubicBezTo>
                    <a:cubicBezTo>
                      <a:pt x="7879" y="395"/>
                      <a:pt x="9813" y="753"/>
                      <a:pt x="11675" y="1040"/>
                    </a:cubicBezTo>
                    <a:cubicBezTo>
                      <a:pt x="15185" y="1612"/>
                      <a:pt x="18695" y="2185"/>
                      <a:pt x="22276" y="2543"/>
                    </a:cubicBezTo>
                    <a:cubicBezTo>
                      <a:pt x="26144" y="2901"/>
                      <a:pt x="30012" y="3330"/>
                      <a:pt x="33808" y="3402"/>
                    </a:cubicBezTo>
                    <a:cubicBezTo>
                      <a:pt x="40040" y="3545"/>
                      <a:pt x="46343" y="3617"/>
                      <a:pt x="52575" y="3115"/>
                    </a:cubicBezTo>
                    <a:cubicBezTo>
                      <a:pt x="56729" y="2758"/>
                      <a:pt x="60884" y="2471"/>
                      <a:pt x="64966" y="1755"/>
                    </a:cubicBezTo>
                    <a:cubicBezTo>
                      <a:pt x="68118" y="1183"/>
                      <a:pt x="71270" y="825"/>
                      <a:pt x="74421" y="181"/>
                    </a:cubicBezTo>
                    <a:cubicBezTo>
                      <a:pt x="75209" y="37"/>
                      <a:pt x="75138" y="109"/>
                      <a:pt x="75352" y="825"/>
                    </a:cubicBezTo>
                    <a:cubicBezTo>
                      <a:pt x="76212" y="3831"/>
                      <a:pt x="76928" y="6838"/>
                      <a:pt x="77644" y="9844"/>
                    </a:cubicBezTo>
                    <a:cubicBezTo>
                      <a:pt x="78791" y="15141"/>
                      <a:pt x="79578" y="20438"/>
                      <a:pt x="80080" y="25807"/>
                    </a:cubicBezTo>
                    <a:cubicBezTo>
                      <a:pt x="80438" y="29601"/>
                      <a:pt x="80724" y="33395"/>
                      <a:pt x="80796" y="37189"/>
                    </a:cubicBezTo>
                    <a:cubicBezTo>
                      <a:pt x="80796" y="37762"/>
                      <a:pt x="80438" y="37618"/>
                      <a:pt x="80223" y="37618"/>
                    </a:cubicBezTo>
                    <a:cubicBezTo>
                      <a:pt x="75281" y="37618"/>
                      <a:pt x="70267" y="37618"/>
                      <a:pt x="65325" y="37618"/>
                    </a:cubicBezTo>
                    <a:cubicBezTo>
                      <a:pt x="57016" y="37618"/>
                      <a:pt x="48707" y="37618"/>
                      <a:pt x="40470" y="3761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276" name="Google Shape;276;p7"/>
              <p:cNvSpPr/>
              <p:nvPr/>
            </p:nvSpPr>
            <p:spPr>
              <a:xfrm>
                <a:off x="1844518" y="5357172"/>
                <a:ext cx="80828" cy="37509"/>
              </a:xfrm>
              <a:custGeom>
                <a:avLst/>
                <a:gdLst/>
                <a:ahLst/>
                <a:cxnLst/>
                <a:rect l="l" t="t" r="r" b="b"/>
                <a:pathLst>
                  <a:path w="80828" h="37509" extrusionOk="0">
                    <a:moveTo>
                      <a:pt x="40574" y="0"/>
                    </a:moveTo>
                    <a:cubicBezTo>
                      <a:pt x="53467" y="0"/>
                      <a:pt x="66360" y="0"/>
                      <a:pt x="79182" y="0"/>
                    </a:cubicBezTo>
                    <a:cubicBezTo>
                      <a:pt x="79611" y="0"/>
                      <a:pt x="80041" y="0"/>
                      <a:pt x="80542" y="0"/>
                    </a:cubicBezTo>
                    <a:cubicBezTo>
                      <a:pt x="80829" y="0"/>
                      <a:pt x="80829" y="0"/>
                      <a:pt x="80829" y="286"/>
                    </a:cubicBezTo>
                    <a:cubicBezTo>
                      <a:pt x="80757" y="4653"/>
                      <a:pt x="80399" y="8948"/>
                      <a:pt x="79969" y="13314"/>
                    </a:cubicBezTo>
                    <a:cubicBezTo>
                      <a:pt x="79540" y="17753"/>
                      <a:pt x="78895" y="22119"/>
                      <a:pt x="77964" y="26486"/>
                    </a:cubicBezTo>
                    <a:cubicBezTo>
                      <a:pt x="77248" y="29707"/>
                      <a:pt x="76531" y="33000"/>
                      <a:pt x="75600" y="36149"/>
                    </a:cubicBezTo>
                    <a:cubicBezTo>
                      <a:pt x="75457" y="36579"/>
                      <a:pt x="75600" y="37151"/>
                      <a:pt x="75242" y="37366"/>
                    </a:cubicBezTo>
                    <a:cubicBezTo>
                      <a:pt x="74955" y="37509"/>
                      <a:pt x="74454" y="37366"/>
                      <a:pt x="74024" y="37295"/>
                    </a:cubicBezTo>
                    <a:cubicBezTo>
                      <a:pt x="72377" y="37008"/>
                      <a:pt x="70801" y="36722"/>
                      <a:pt x="69154" y="36436"/>
                    </a:cubicBezTo>
                    <a:cubicBezTo>
                      <a:pt x="66503" y="36006"/>
                      <a:pt x="63853" y="35648"/>
                      <a:pt x="61203" y="35362"/>
                    </a:cubicBezTo>
                    <a:cubicBezTo>
                      <a:pt x="59842" y="35219"/>
                      <a:pt x="58553" y="34861"/>
                      <a:pt x="57192" y="34789"/>
                    </a:cubicBezTo>
                    <a:cubicBezTo>
                      <a:pt x="53969" y="34646"/>
                      <a:pt x="50817" y="34288"/>
                      <a:pt x="47665" y="34145"/>
                    </a:cubicBezTo>
                    <a:cubicBezTo>
                      <a:pt x="43583" y="34002"/>
                      <a:pt x="39500" y="34002"/>
                      <a:pt x="35345" y="34073"/>
                    </a:cubicBezTo>
                    <a:cubicBezTo>
                      <a:pt x="31979" y="34073"/>
                      <a:pt x="28684" y="34431"/>
                      <a:pt x="25317" y="34646"/>
                    </a:cubicBezTo>
                    <a:cubicBezTo>
                      <a:pt x="23312" y="34789"/>
                      <a:pt x="21306" y="35147"/>
                      <a:pt x="19301" y="35362"/>
                    </a:cubicBezTo>
                    <a:cubicBezTo>
                      <a:pt x="16650" y="35648"/>
                      <a:pt x="14072" y="36078"/>
                      <a:pt x="11493" y="36507"/>
                    </a:cubicBezTo>
                    <a:cubicBezTo>
                      <a:pt x="9774" y="36794"/>
                      <a:pt x="7984" y="37151"/>
                      <a:pt x="6264" y="37509"/>
                    </a:cubicBezTo>
                    <a:cubicBezTo>
                      <a:pt x="5906" y="37509"/>
                      <a:pt x="5691" y="37509"/>
                      <a:pt x="5548" y="37080"/>
                    </a:cubicBezTo>
                    <a:cubicBezTo>
                      <a:pt x="4545" y="33715"/>
                      <a:pt x="3686" y="30280"/>
                      <a:pt x="2970" y="26772"/>
                    </a:cubicBezTo>
                    <a:cubicBezTo>
                      <a:pt x="2182" y="22978"/>
                      <a:pt x="1537" y="19113"/>
                      <a:pt x="1107" y="15247"/>
                    </a:cubicBezTo>
                    <a:cubicBezTo>
                      <a:pt x="606" y="10666"/>
                      <a:pt x="104" y="6013"/>
                      <a:pt x="176" y="1360"/>
                    </a:cubicBezTo>
                    <a:cubicBezTo>
                      <a:pt x="176" y="1145"/>
                      <a:pt x="176" y="1002"/>
                      <a:pt x="104" y="787"/>
                    </a:cubicBezTo>
                    <a:cubicBezTo>
                      <a:pt x="-110" y="72"/>
                      <a:pt x="-39" y="0"/>
                      <a:pt x="749" y="0"/>
                    </a:cubicBezTo>
                    <a:cubicBezTo>
                      <a:pt x="4402" y="0"/>
                      <a:pt x="8055" y="0"/>
                      <a:pt x="11637" y="0"/>
                    </a:cubicBezTo>
                    <a:cubicBezTo>
                      <a:pt x="21306" y="0"/>
                      <a:pt x="30976" y="0"/>
                      <a:pt x="40646" y="0"/>
                    </a:cubicBezTo>
                    <a:lnTo>
                      <a:pt x="40646" y="0"/>
                    </a:ln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277" name="Google Shape;277;p7"/>
              <p:cNvSpPr/>
              <p:nvPr/>
            </p:nvSpPr>
            <p:spPr>
              <a:xfrm>
                <a:off x="1852015" y="5396471"/>
                <a:ext cx="65749" cy="37154"/>
              </a:xfrm>
              <a:custGeom>
                <a:avLst/>
                <a:gdLst/>
                <a:ahLst/>
                <a:cxnLst/>
                <a:rect l="l" t="t" r="r" b="b"/>
                <a:pathLst>
                  <a:path w="65749" h="37154" extrusionOk="0">
                    <a:moveTo>
                      <a:pt x="32790" y="0"/>
                    </a:moveTo>
                    <a:cubicBezTo>
                      <a:pt x="36443" y="0"/>
                      <a:pt x="40096" y="0"/>
                      <a:pt x="43749" y="358"/>
                    </a:cubicBezTo>
                    <a:cubicBezTo>
                      <a:pt x="47545" y="644"/>
                      <a:pt x="51342" y="1002"/>
                      <a:pt x="55138" y="1503"/>
                    </a:cubicBezTo>
                    <a:cubicBezTo>
                      <a:pt x="58576" y="1933"/>
                      <a:pt x="61943" y="2577"/>
                      <a:pt x="65309" y="3221"/>
                    </a:cubicBezTo>
                    <a:cubicBezTo>
                      <a:pt x="65810" y="3293"/>
                      <a:pt x="65810" y="3508"/>
                      <a:pt x="65667" y="3937"/>
                    </a:cubicBezTo>
                    <a:cubicBezTo>
                      <a:pt x="64664" y="7015"/>
                      <a:pt x="63304" y="9950"/>
                      <a:pt x="61871" y="12885"/>
                    </a:cubicBezTo>
                    <a:cubicBezTo>
                      <a:pt x="59794" y="17108"/>
                      <a:pt x="57358" y="21045"/>
                      <a:pt x="54493" y="24696"/>
                    </a:cubicBezTo>
                    <a:cubicBezTo>
                      <a:pt x="51628" y="28418"/>
                      <a:pt x="48262" y="31568"/>
                      <a:pt x="44179" y="34002"/>
                    </a:cubicBezTo>
                    <a:cubicBezTo>
                      <a:pt x="40598" y="36078"/>
                      <a:pt x="36801" y="37223"/>
                      <a:pt x="32647" y="37151"/>
                    </a:cubicBezTo>
                    <a:cubicBezTo>
                      <a:pt x="29209" y="37151"/>
                      <a:pt x="25985" y="36292"/>
                      <a:pt x="22905" y="34718"/>
                    </a:cubicBezTo>
                    <a:cubicBezTo>
                      <a:pt x="18966" y="32713"/>
                      <a:pt x="15743" y="29922"/>
                      <a:pt x="12878" y="26629"/>
                    </a:cubicBezTo>
                    <a:cubicBezTo>
                      <a:pt x="10156" y="23551"/>
                      <a:pt x="7792" y="20115"/>
                      <a:pt x="5786" y="16536"/>
                    </a:cubicBezTo>
                    <a:cubicBezTo>
                      <a:pt x="4211" y="13672"/>
                      <a:pt x="2706" y="10737"/>
                      <a:pt x="1489" y="7659"/>
                    </a:cubicBezTo>
                    <a:cubicBezTo>
                      <a:pt x="1274" y="7015"/>
                      <a:pt x="987" y="6442"/>
                      <a:pt x="844" y="5727"/>
                    </a:cubicBezTo>
                    <a:cubicBezTo>
                      <a:pt x="701" y="5082"/>
                      <a:pt x="271" y="4510"/>
                      <a:pt x="56" y="3865"/>
                    </a:cubicBezTo>
                    <a:cubicBezTo>
                      <a:pt x="-87" y="3436"/>
                      <a:pt x="56" y="3364"/>
                      <a:pt x="343" y="3293"/>
                    </a:cubicBezTo>
                    <a:cubicBezTo>
                      <a:pt x="1202" y="3078"/>
                      <a:pt x="2133" y="2935"/>
                      <a:pt x="2993" y="2792"/>
                    </a:cubicBezTo>
                    <a:cubicBezTo>
                      <a:pt x="7505" y="1861"/>
                      <a:pt x="12090" y="1360"/>
                      <a:pt x="16674" y="787"/>
                    </a:cubicBezTo>
                    <a:cubicBezTo>
                      <a:pt x="17390" y="716"/>
                      <a:pt x="18106" y="716"/>
                      <a:pt x="18894" y="644"/>
                    </a:cubicBezTo>
                    <a:cubicBezTo>
                      <a:pt x="23550" y="72"/>
                      <a:pt x="28206" y="72"/>
                      <a:pt x="32862" y="7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278" name="Google Shape;278;p7"/>
              <p:cNvSpPr/>
              <p:nvPr/>
            </p:nvSpPr>
            <p:spPr>
              <a:xfrm>
                <a:off x="1852006" y="5275579"/>
                <a:ext cx="65686" cy="37173"/>
              </a:xfrm>
              <a:custGeom>
                <a:avLst/>
                <a:gdLst/>
                <a:ahLst/>
                <a:cxnLst/>
                <a:rect l="l" t="t" r="r" b="b"/>
                <a:pathLst>
                  <a:path w="65686" h="37173" extrusionOk="0">
                    <a:moveTo>
                      <a:pt x="33086" y="37069"/>
                    </a:moveTo>
                    <a:cubicBezTo>
                      <a:pt x="27928" y="37212"/>
                      <a:pt x="22771" y="36855"/>
                      <a:pt x="17614" y="36497"/>
                    </a:cubicBezTo>
                    <a:cubicBezTo>
                      <a:pt x="14892" y="36282"/>
                      <a:pt x="12170" y="35781"/>
                      <a:pt x="9520" y="35423"/>
                    </a:cubicBezTo>
                    <a:cubicBezTo>
                      <a:pt x="7443" y="35137"/>
                      <a:pt x="5437" y="34922"/>
                      <a:pt x="3360" y="34492"/>
                    </a:cubicBezTo>
                    <a:cubicBezTo>
                      <a:pt x="2429" y="34278"/>
                      <a:pt x="1498" y="34206"/>
                      <a:pt x="495" y="34063"/>
                    </a:cubicBezTo>
                    <a:cubicBezTo>
                      <a:pt x="-6" y="33991"/>
                      <a:pt x="-78" y="33705"/>
                      <a:pt x="65" y="33347"/>
                    </a:cubicBezTo>
                    <a:cubicBezTo>
                      <a:pt x="208" y="32918"/>
                      <a:pt x="352" y="32488"/>
                      <a:pt x="495" y="32059"/>
                    </a:cubicBezTo>
                    <a:cubicBezTo>
                      <a:pt x="1999" y="28193"/>
                      <a:pt x="3647" y="24471"/>
                      <a:pt x="5652" y="20892"/>
                    </a:cubicBezTo>
                    <a:cubicBezTo>
                      <a:pt x="8517" y="15809"/>
                      <a:pt x="11884" y="11085"/>
                      <a:pt x="16181" y="7148"/>
                    </a:cubicBezTo>
                    <a:cubicBezTo>
                      <a:pt x="19906" y="3783"/>
                      <a:pt x="24132" y="1278"/>
                      <a:pt x="29146" y="347"/>
                    </a:cubicBezTo>
                    <a:cubicBezTo>
                      <a:pt x="32799" y="-368"/>
                      <a:pt x="36309" y="61"/>
                      <a:pt x="39819" y="1278"/>
                    </a:cubicBezTo>
                    <a:cubicBezTo>
                      <a:pt x="44833" y="3067"/>
                      <a:pt x="48844" y="6217"/>
                      <a:pt x="52353" y="10083"/>
                    </a:cubicBezTo>
                    <a:cubicBezTo>
                      <a:pt x="56006" y="14163"/>
                      <a:pt x="58943" y="18673"/>
                      <a:pt x="61450" y="23540"/>
                    </a:cubicBezTo>
                    <a:cubicBezTo>
                      <a:pt x="62954" y="26547"/>
                      <a:pt x="64315" y="29696"/>
                      <a:pt x="65533" y="32846"/>
                    </a:cubicBezTo>
                    <a:cubicBezTo>
                      <a:pt x="65819" y="33562"/>
                      <a:pt x="65748" y="33777"/>
                      <a:pt x="64960" y="33991"/>
                    </a:cubicBezTo>
                    <a:cubicBezTo>
                      <a:pt x="62739" y="34492"/>
                      <a:pt x="60519" y="34850"/>
                      <a:pt x="58299" y="35208"/>
                    </a:cubicBezTo>
                    <a:cubicBezTo>
                      <a:pt x="54216" y="35852"/>
                      <a:pt x="50205" y="36425"/>
                      <a:pt x="46122" y="36640"/>
                    </a:cubicBezTo>
                    <a:cubicBezTo>
                      <a:pt x="41753" y="36926"/>
                      <a:pt x="37455" y="37284"/>
                      <a:pt x="33014" y="3714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279" name="Google Shape;279;p7"/>
              <p:cNvSpPr/>
              <p:nvPr/>
            </p:nvSpPr>
            <p:spPr>
              <a:xfrm>
                <a:off x="1925036" y="5305973"/>
                <a:ext cx="38846" cy="46045"/>
              </a:xfrm>
              <a:custGeom>
                <a:avLst/>
                <a:gdLst/>
                <a:ahLst/>
                <a:cxnLst/>
                <a:rect l="l" t="t" r="r" b="b"/>
                <a:pathLst>
                  <a:path w="38846" h="46045" extrusionOk="0">
                    <a:moveTo>
                      <a:pt x="22157" y="46046"/>
                    </a:moveTo>
                    <a:cubicBezTo>
                      <a:pt x="16785" y="46046"/>
                      <a:pt x="11485" y="46046"/>
                      <a:pt x="6113" y="46046"/>
                    </a:cubicBezTo>
                    <a:cubicBezTo>
                      <a:pt x="5611" y="46046"/>
                      <a:pt x="5468" y="46046"/>
                      <a:pt x="5468" y="45401"/>
                    </a:cubicBezTo>
                    <a:cubicBezTo>
                      <a:pt x="5540" y="41965"/>
                      <a:pt x="5396" y="38458"/>
                      <a:pt x="5110" y="35022"/>
                    </a:cubicBezTo>
                    <a:cubicBezTo>
                      <a:pt x="4967" y="33304"/>
                      <a:pt x="4752" y="31586"/>
                      <a:pt x="4465" y="29796"/>
                    </a:cubicBezTo>
                    <a:cubicBezTo>
                      <a:pt x="4107" y="27291"/>
                      <a:pt x="3892" y="24857"/>
                      <a:pt x="3391" y="22352"/>
                    </a:cubicBezTo>
                    <a:cubicBezTo>
                      <a:pt x="2603" y="18128"/>
                      <a:pt x="1743" y="13905"/>
                      <a:pt x="526" y="9753"/>
                    </a:cubicBezTo>
                    <a:cubicBezTo>
                      <a:pt x="311" y="9037"/>
                      <a:pt x="167" y="8322"/>
                      <a:pt x="24" y="7606"/>
                    </a:cubicBezTo>
                    <a:cubicBezTo>
                      <a:pt x="-47" y="7176"/>
                      <a:pt x="24" y="7033"/>
                      <a:pt x="454" y="6890"/>
                    </a:cubicBezTo>
                    <a:cubicBezTo>
                      <a:pt x="2173" y="6532"/>
                      <a:pt x="3820" y="6102"/>
                      <a:pt x="5468" y="5601"/>
                    </a:cubicBezTo>
                    <a:cubicBezTo>
                      <a:pt x="8906" y="4599"/>
                      <a:pt x="12344" y="3597"/>
                      <a:pt x="15711" y="2380"/>
                    </a:cubicBezTo>
                    <a:cubicBezTo>
                      <a:pt x="17860" y="1593"/>
                      <a:pt x="20008" y="877"/>
                      <a:pt x="22157" y="18"/>
                    </a:cubicBezTo>
                    <a:cubicBezTo>
                      <a:pt x="22300" y="18"/>
                      <a:pt x="22444" y="-54"/>
                      <a:pt x="22515" y="89"/>
                    </a:cubicBezTo>
                    <a:cubicBezTo>
                      <a:pt x="24020" y="2309"/>
                      <a:pt x="25739" y="4456"/>
                      <a:pt x="27171" y="6747"/>
                    </a:cubicBezTo>
                    <a:cubicBezTo>
                      <a:pt x="29033" y="9825"/>
                      <a:pt x="30753" y="12974"/>
                      <a:pt x="32185" y="16267"/>
                    </a:cubicBezTo>
                    <a:cubicBezTo>
                      <a:pt x="34477" y="21421"/>
                      <a:pt x="36196" y="26790"/>
                      <a:pt x="37342" y="32373"/>
                    </a:cubicBezTo>
                    <a:cubicBezTo>
                      <a:pt x="38130" y="36382"/>
                      <a:pt x="38632" y="40391"/>
                      <a:pt x="38846" y="44471"/>
                    </a:cubicBezTo>
                    <a:cubicBezTo>
                      <a:pt x="38846" y="45831"/>
                      <a:pt x="38846" y="45831"/>
                      <a:pt x="37557" y="45831"/>
                    </a:cubicBezTo>
                    <a:cubicBezTo>
                      <a:pt x="32400" y="45831"/>
                      <a:pt x="27243" y="45831"/>
                      <a:pt x="22086" y="4583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280" name="Google Shape;280;p7"/>
              <p:cNvSpPr/>
              <p:nvPr/>
            </p:nvSpPr>
            <p:spPr>
              <a:xfrm>
                <a:off x="1805943" y="5306163"/>
                <a:ext cx="38847" cy="45855"/>
              </a:xfrm>
              <a:custGeom>
                <a:avLst/>
                <a:gdLst/>
                <a:ahLst/>
                <a:cxnLst/>
                <a:rect l="l" t="t" r="r" b="b"/>
                <a:pathLst>
                  <a:path w="38847" h="45855" extrusionOk="0">
                    <a:moveTo>
                      <a:pt x="16618" y="45856"/>
                    </a:moveTo>
                    <a:cubicBezTo>
                      <a:pt x="11317" y="45856"/>
                      <a:pt x="5945" y="45856"/>
                      <a:pt x="645" y="45856"/>
                    </a:cubicBezTo>
                    <a:cubicBezTo>
                      <a:pt x="143" y="45856"/>
                      <a:pt x="0" y="45713"/>
                      <a:pt x="0" y="45212"/>
                    </a:cubicBezTo>
                    <a:cubicBezTo>
                      <a:pt x="215" y="39485"/>
                      <a:pt x="1003" y="33830"/>
                      <a:pt x="2507" y="28246"/>
                    </a:cubicBezTo>
                    <a:cubicBezTo>
                      <a:pt x="4441" y="21017"/>
                      <a:pt x="7306" y="14145"/>
                      <a:pt x="11174" y="7702"/>
                    </a:cubicBezTo>
                    <a:cubicBezTo>
                      <a:pt x="12606" y="5340"/>
                      <a:pt x="14182" y="2978"/>
                      <a:pt x="15830" y="759"/>
                    </a:cubicBezTo>
                    <a:cubicBezTo>
                      <a:pt x="15973" y="544"/>
                      <a:pt x="16116" y="401"/>
                      <a:pt x="16331" y="186"/>
                    </a:cubicBezTo>
                    <a:cubicBezTo>
                      <a:pt x="16546" y="-29"/>
                      <a:pt x="16689" y="-29"/>
                      <a:pt x="16976" y="43"/>
                    </a:cubicBezTo>
                    <a:cubicBezTo>
                      <a:pt x="21417" y="1832"/>
                      <a:pt x="26001" y="3336"/>
                      <a:pt x="30585" y="4696"/>
                    </a:cubicBezTo>
                    <a:cubicBezTo>
                      <a:pt x="33164" y="5483"/>
                      <a:pt x="35814" y="6271"/>
                      <a:pt x="38464" y="6772"/>
                    </a:cubicBezTo>
                    <a:cubicBezTo>
                      <a:pt x="38822" y="6843"/>
                      <a:pt x="38894" y="7058"/>
                      <a:pt x="38822" y="7416"/>
                    </a:cubicBezTo>
                    <a:cubicBezTo>
                      <a:pt x="38392" y="9635"/>
                      <a:pt x="37676" y="11782"/>
                      <a:pt x="37175" y="14001"/>
                    </a:cubicBezTo>
                    <a:cubicBezTo>
                      <a:pt x="36029" y="19084"/>
                      <a:pt x="35026" y="24166"/>
                      <a:pt x="34453" y="29320"/>
                    </a:cubicBezTo>
                    <a:cubicBezTo>
                      <a:pt x="33808" y="34617"/>
                      <a:pt x="33450" y="39986"/>
                      <a:pt x="33307" y="45283"/>
                    </a:cubicBezTo>
                    <a:cubicBezTo>
                      <a:pt x="33307" y="45784"/>
                      <a:pt x="33020" y="45784"/>
                      <a:pt x="32734" y="45784"/>
                    </a:cubicBezTo>
                    <a:cubicBezTo>
                      <a:pt x="29153" y="45784"/>
                      <a:pt x="25571" y="45784"/>
                      <a:pt x="21918" y="45784"/>
                    </a:cubicBezTo>
                    <a:cubicBezTo>
                      <a:pt x="20199" y="45784"/>
                      <a:pt x="18408" y="45784"/>
                      <a:pt x="16689" y="45784"/>
                    </a:cubicBezTo>
                    <a:lnTo>
                      <a:pt x="16689" y="45784"/>
                    </a:ln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281" name="Google Shape;281;p7"/>
              <p:cNvSpPr/>
              <p:nvPr/>
            </p:nvSpPr>
            <p:spPr>
              <a:xfrm>
                <a:off x="1924998" y="5357172"/>
                <a:ext cx="38817" cy="45738"/>
              </a:xfrm>
              <a:custGeom>
                <a:avLst/>
                <a:gdLst/>
                <a:ahLst/>
                <a:cxnLst/>
                <a:rect l="l" t="t" r="r" b="b"/>
                <a:pathLst>
                  <a:path w="38817" h="45738" extrusionOk="0">
                    <a:moveTo>
                      <a:pt x="22267" y="0"/>
                    </a:moveTo>
                    <a:cubicBezTo>
                      <a:pt x="27639" y="0"/>
                      <a:pt x="33082" y="0"/>
                      <a:pt x="38454" y="0"/>
                    </a:cubicBezTo>
                    <a:cubicBezTo>
                      <a:pt x="38884" y="0"/>
                      <a:pt x="38813" y="215"/>
                      <a:pt x="38813" y="429"/>
                    </a:cubicBezTo>
                    <a:cubicBezTo>
                      <a:pt x="38813" y="1646"/>
                      <a:pt x="38813" y="2792"/>
                      <a:pt x="38669" y="4009"/>
                    </a:cubicBezTo>
                    <a:cubicBezTo>
                      <a:pt x="38311" y="7659"/>
                      <a:pt x="37810" y="11310"/>
                      <a:pt x="37022" y="14889"/>
                    </a:cubicBezTo>
                    <a:cubicBezTo>
                      <a:pt x="36162" y="18683"/>
                      <a:pt x="35016" y="22405"/>
                      <a:pt x="33584" y="26056"/>
                    </a:cubicBezTo>
                    <a:cubicBezTo>
                      <a:pt x="31865" y="30423"/>
                      <a:pt x="29788" y="34646"/>
                      <a:pt x="27352" y="38655"/>
                    </a:cubicBezTo>
                    <a:cubicBezTo>
                      <a:pt x="25920" y="40945"/>
                      <a:pt x="24415" y="43236"/>
                      <a:pt x="22768" y="45383"/>
                    </a:cubicBezTo>
                    <a:cubicBezTo>
                      <a:pt x="22481" y="45741"/>
                      <a:pt x="22195" y="45813"/>
                      <a:pt x="21765" y="45670"/>
                    </a:cubicBezTo>
                    <a:cubicBezTo>
                      <a:pt x="18614" y="44381"/>
                      <a:pt x="15390" y="43308"/>
                      <a:pt x="12167" y="42234"/>
                    </a:cubicBezTo>
                    <a:cubicBezTo>
                      <a:pt x="10448" y="41661"/>
                      <a:pt x="8657" y="41160"/>
                      <a:pt x="6867" y="40659"/>
                    </a:cubicBezTo>
                    <a:cubicBezTo>
                      <a:pt x="5291" y="40158"/>
                      <a:pt x="3643" y="39872"/>
                      <a:pt x="2139" y="39299"/>
                    </a:cubicBezTo>
                    <a:cubicBezTo>
                      <a:pt x="1638" y="39156"/>
                      <a:pt x="1136" y="39084"/>
                      <a:pt x="635" y="38941"/>
                    </a:cubicBezTo>
                    <a:cubicBezTo>
                      <a:pt x="-10" y="38798"/>
                      <a:pt x="-81" y="38655"/>
                      <a:pt x="62" y="37939"/>
                    </a:cubicBezTo>
                    <a:cubicBezTo>
                      <a:pt x="277" y="37080"/>
                      <a:pt x="492" y="36292"/>
                      <a:pt x="707" y="35433"/>
                    </a:cubicBezTo>
                    <a:cubicBezTo>
                      <a:pt x="2068" y="30351"/>
                      <a:pt x="3214" y="25197"/>
                      <a:pt x="3930" y="19972"/>
                    </a:cubicBezTo>
                    <a:cubicBezTo>
                      <a:pt x="4288" y="17251"/>
                      <a:pt x="4646" y="14531"/>
                      <a:pt x="4933" y="11883"/>
                    </a:cubicBezTo>
                    <a:cubicBezTo>
                      <a:pt x="5291" y="8733"/>
                      <a:pt x="5434" y="5512"/>
                      <a:pt x="5434" y="2362"/>
                    </a:cubicBezTo>
                    <a:cubicBezTo>
                      <a:pt x="5434" y="1718"/>
                      <a:pt x="5649" y="1074"/>
                      <a:pt x="5434" y="501"/>
                    </a:cubicBezTo>
                    <a:cubicBezTo>
                      <a:pt x="5434" y="215"/>
                      <a:pt x="5577" y="215"/>
                      <a:pt x="5792" y="215"/>
                    </a:cubicBezTo>
                    <a:cubicBezTo>
                      <a:pt x="6150" y="215"/>
                      <a:pt x="6509" y="215"/>
                      <a:pt x="6867" y="215"/>
                    </a:cubicBezTo>
                    <a:cubicBezTo>
                      <a:pt x="11952" y="215"/>
                      <a:pt x="17038" y="215"/>
                      <a:pt x="22195" y="215"/>
                    </a:cubicBezTo>
                    <a:lnTo>
                      <a:pt x="22195" y="215"/>
                    </a:ln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282" name="Google Shape;282;p7"/>
              <p:cNvSpPr/>
              <p:nvPr/>
            </p:nvSpPr>
            <p:spPr>
              <a:xfrm>
                <a:off x="1805571" y="5357172"/>
                <a:ext cx="39096" cy="45792"/>
              </a:xfrm>
              <a:custGeom>
                <a:avLst/>
                <a:gdLst/>
                <a:ahLst/>
                <a:cxnLst/>
                <a:rect l="l" t="t" r="r" b="b"/>
                <a:pathLst>
                  <a:path w="39096" h="45792" extrusionOk="0">
                    <a:moveTo>
                      <a:pt x="16990" y="0"/>
                    </a:moveTo>
                    <a:cubicBezTo>
                      <a:pt x="22290" y="0"/>
                      <a:pt x="27663" y="0"/>
                      <a:pt x="32963" y="0"/>
                    </a:cubicBezTo>
                    <a:cubicBezTo>
                      <a:pt x="33464" y="0"/>
                      <a:pt x="33608" y="143"/>
                      <a:pt x="33608" y="644"/>
                    </a:cubicBezTo>
                    <a:cubicBezTo>
                      <a:pt x="33608" y="1575"/>
                      <a:pt x="33608" y="2434"/>
                      <a:pt x="33608" y="3364"/>
                    </a:cubicBezTo>
                    <a:cubicBezTo>
                      <a:pt x="33823" y="7588"/>
                      <a:pt x="34109" y="11740"/>
                      <a:pt x="34610" y="15963"/>
                    </a:cubicBezTo>
                    <a:cubicBezTo>
                      <a:pt x="34969" y="19184"/>
                      <a:pt x="35470" y="22405"/>
                      <a:pt x="36115" y="25555"/>
                    </a:cubicBezTo>
                    <a:cubicBezTo>
                      <a:pt x="36903" y="29492"/>
                      <a:pt x="37762" y="33429"/>
                      <a:pt x="38836" y="37366"/>
                    </a:cubicBezTo>
                    <a:cubicBezTo>
                      <a:pt x="38836" y="37581"/>
                      <a:pt x="38908" y="37724"/>
                      <a:pt x="38980" y="37939"/>
                    </a:cubicBezTo>
                    <a:cubicBezTo>
                      <a:pt x="39195" y="38869"/>
                      <a:pt x="39195" y="38869"/>
                      <a:pt x="38263" y="39084"/>
                    </a:cubicBezTo>
                    <a:cubicBezTo>
                      <a:pt x="31172" y="40802"/>
                      <a:pt x="24296" y="43021"/>
                      <a:pt x="17491" y="45670"/>
                    </a:cubicBezTo>
                    <a:cubicBezTo>
                      <a:pt x="16775" y="45956"/>
                      <a:pt x="16345" y="45741"/>
                      <a:pt x="16059" y="45026"/>
                    </a:cubicBezTo>
                    <a:cubicBezTo>
                      <a:pt x="16059" y="44882"/>
                      <a:pt x="15916" y="44668"/>
                      <a:pt x="15772" y="44524"/>
                    </a:cubicBezTo>
                    <a:cubicBezTo>
                      <a:pt x="14770" y="43522"/>
                      <a:pt x="14053" y="42305"/>
                      <a:pt x="13194" y="41089"/>
                    </a:cubicBezTo>
                    <a:cubicBezTo>
                      <a:pt x="11260" y="38368"/>
                      <a:pt x="9756" y="35505"/>
                      <a:pt x="8251" y="32499"/>
                    </a:cubicBezTo>
                    <a:cubicBezTo>
                      <a:pt x="6103" y="28204"/>
                      <a:pt x="4384" y="23694"/>
                      <a:pt x="3023" y="19041"/>
                    </a:cubicBezTo>
                    <a:cubicBezTo>
                      <a:pt x="1447" y="13601"/>
                      <a:pt x="516" y="8089"/>
                      <a:pt x="157" y="2505"/>
                    </a:cubicBezTo>
                    <a:cubicBezTo>
                      <a:pt x="157" y="1790"/>
                      <a:pt x="229" y="1145"/>
                      <a:pt x="14" y="429"/>
                    </a:cubicBezTo>
                    <a:cubicBezTo>
                      <a:pt x="-57" y="143"/>
                      <a:pt x="157" y="143"/>
                      <a:pt x="301" y="143"/>
                    </a:cubicBezTo>
                    <a:cubicBezTo>
                      <a:pt x="731" y="143"/>
                      <a:pt x="1089" y="143"/>
                      <a:pt x="1518" y="143"/>
                    </a:cubicBezTo>
                    <a:cubicBezTo>
                      <a:pt x="6604" y="143"/>
                      <a:pt x="11618" y="143"/>
                      <a:pt x="16703" y="143"/>
                    </a:cubicBezTo>
                    <a:cubicBezTo>
                      <a:pt x="16703" y="143"/>
                      <a:pt x="16703" y="143"/>
                      <a:pt x="16703" y="143"/>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283" name="Google Shape;283;p7"/>
              <p:cNvSpPr/>
              <p:nvPr/>
            </p:nvSpPr>
            <p:spPr>
              <a:xfrm>
                <a:off x="1904431" y="5401172"/>
                <a:ext cx="39466" cy="30016"/>
              </a:xfrm>
              <a:custGeom>
                <a:avLst/>
                <a:gdLst/>
                <a:ahLst/>
                <a:cxnLst/>
                <a:rect l="l" t="t" r="r" b="b"/>
                <a:pathLst>
                  <a:path w="39466" h="30016" extrusionOk="0">
                    <a:moveTo>
                      <a:pt x="39395" y="6180"/>
                    </a:moveTo>
                    <a:cubicBezTo>
                      <a:pt x="30513" y="15986"/>
                      <a:pt x="20056" y="23145"/>
                      <a:pt x="7736" y="27654"/>
                    </a:cubicBezTo>
                    <a:cubicBezTo>
                      <a:pt x="5229" y="28585"/>
                      <a:pt x="2793" y="29516"/>
                      <a:pt x="0" y="30017"/>
                    </a:cubicBezTo>
                    <a:cubicBezTo>
                      <a:pt x="143" y="29587"/>
                      <a:pt x="430" y="29444"/>
                      <a:pt x="645" y="29301"/>
                    </a:cubicBezTo>
                    <a:cubicBezTo>
                      <a:pt x="2937" y="27297"/>
                      <a:pt x="5014" y="25006"/>
                      <a:pt x="6876" y="22500"/>
                    </a:cubicBezTo>
                    <a:cubicBezTo>
                      <a:pt x="8810" y="19995"/>
                      <a:pt x="10529" y="17347"/>
                      <a:pt x="12105" y="14626"/>
                    </a:cubicBezTo>
                    <a:cubicBezTo>
                      <a:pt x="14469" y="10403"/>
                      <a:pt x="16546" y="6108"/>
                      <a:pt x="18193" y="1598"/>
                    </a:cubicBezTo>
                    <a:cubicBezTo>
                      <a:pt x="18337" y="1240"/>
                      <a:pt x="18480" y="883"/>
                      <a:pt x="18552" y="525"/>
                    </a:cubicBezTo>
                    <a:cubicBezTo>
                      <a:pt x="18552" y="24"/>
                      <a:pt x="18838" y="-48"/>
                      <a:pt x="19268" y="24"/>
                    </a:cubicBezTo>
                    <a:cubicBezTo>
                      <a:pt x="20987" y="310"/>
                      <a:pt x="22634" y="811"/>
                      <a:pt x="24282" y="1240"/>
                    </a:cubicBezTo>
                    <a:cubicBezTo>
                      <a:pt x="28651" y="2457"/>
                      <a:pt x="32877" y="3817"/>
                      <a:pt x="37103" y="5321"/>
                    </a:cubicBezTo>
                    <a:cubicBezTo>
                      <a:pt x="37891" y="5607"/>
                      <a:pt x="38607" y="5893"/>
                      <a:pt x="39467" y="625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284" name="Google Shape;284;p7"/>
              <p:cNvSpPr/>
              <p:nvPr/>
            </p:nvSpPr>
            <p:spPr>
              <a:xfrm>
                <a:off x="1826071" y="5277930"/>
                <a:ext cx="39466" cy="30129"/>
              </a:xfrm>
              <a:custGeom>
                <a:avLst/>
                <a:gdLst/>
                <a:ahLst/>
                <a:cxnLst/>
                <a:rect l="l" t="t" r="r" b="b"/>
                <a:pathLst>
                  <a:path w="39466" h="30129" extrusionOk="0">
                    <a:moveTo>
                      <a:pt x="0" y="23694"/>
                    </a:moveTo>
                    <a:cubicBezTo>
                      <a:pt x="10816" y="11883"/>
                      <a:pt x="23924" y="3865"/>
                      <a:pt x="39467" y="0"/>
                    </a:cubicBezTo>
                    <a:cubicBezTo>
                      <a:pt x="39180" y="286"/>
                      <a:pt x="38894" y="573"/>
                      <a:pt x="38536" y="787"/>
                    </a:cubicBezTo>
                    <a:cubicBezTo>
                      <a:pt x="36100" y="2935"/>
                      <a:pt x="33952" y="5440"/>
                      <a:pt x="32018" y="8017"/>
                    </a:cubicBezTo>
                    <a:cubicBezTo>
                      <a:pt x="28221" y="12956"/>
                      <a:pt x="25356" y="18468"/>
                      <a:pt x="22849" y="24123"/>
                    </a:cubicBezTo>
                    <a:cubicBezTo>
                      <a:pt x="22061" y="25913"/>
                      <a:pt x="21345" y="27703"/>
                      <a:pt x="20772" y="29635"/>
                    </a:cubicBezTo>
                    <a:cubicBezTo>
                      <a:pt x="20629" y="30136"/>
                      <a:pt x="20271" y="30208"/>
                      <a:pt x="19913" y="30065"/>
                    </a:cubicBezTo>
                    <a:cubicBezTo>
                      <a:pt x="18766" y="29778"/>
                      <a:pt x="17692" y="29564"/>
                      <a:pt x="16546" y="29206"/>
                    </a:cubicBezTo>
                    <a:cubicBezTo>
                      <a:pt x="14540" y="28633"/>
                      <a:pt x="12606" y="28060"/>
                      <a:pt x="10601" y="27488"/>
                    </a:cubicBezTo>
                    <a:cubicBezTo>
                      <a:pt x="8166" y="26772"/>
                      <a:pt x="5730" y="25913"/>
                      <a:pt x="3295" y="25054"/>
                    </a:cubicBezTo>
                    <a:cubicBezTo>
                      <a:pt x="2220" y="24696"/>
                      <a:pt x="1218" y="24338"/>
                      <a:pt x="215" y="23837"/>
                    </a:cubicBezTo>
                    <a:cubicBezTo>
                      <a:pt x="143" y="23837"/>
                      <a:pt x="72" y="23765"/>
                      <a:pt x="0" y="23694"/>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285" name="Google Shape;285;p7"/>
              <p:cNvSpPr/>
              <p:nvPr/>
            </p:nvSpPr>
            <p:spPr>
              <a:xfrm>
                <a:off x="1904145" y="5277930"/>
                <a:ext cx="39681" cy="30096"/>
              </a:xfrm>
              <a:custGeom>
                <a:avLst/>
                <a:gdLst/>
                <a:ahLst/>
                <a:cxnLst/>
                <a:rect l="l" t="t" r="r" b="b"/>
                <a:pathLst>
                  <a:path w="39681" h="30096" extrusionOk="0">
                    <a:moveTo>
                      <a:pt x="39682" y="23694"/>
                    </a:moveTo>
                    <a:cubicBezTo>
                      <a:pt x="38607" y="24195"/>
                      <a:pt x="37605" y="24624"/>
                      <a:pt x="36530" y="24982"/>
                    </a:cubicBezTo>
                    <a:cubicBezTo>
                      <a:pt x="31015" y="26987"/>
                      <a:pt x="25428" y="28705"/>
                      <a:pt x="19698" y="30065"/>
                    </a:cubicBezTo>
                    <a:cubicBezTo>
                      <a:pt x="19554" y="30065"/>
                      <a:pt x="19339" y="30136"/>
                      <a:pt x="19268" y="30065"/>
                    </a:cubicBezTo>
                    <a:cubicBezTo>
                      <a:pt x="19053" y="29993"/>
                      <a:pt x="18695" y="30065"/>
                      <a:pt x="18838" y="29564"/>
                    </a:cubicBezTo>
                    <a:cubicBezTo>
                      <a:pt x="18910" y="29134"/>
                      <a:pt x="18695" y="28418"/>
                      <a:pt x="18337" y="28060"/>
                    </a:cubicBezTo>
                    <a:cubicBezTo>
                      <a:pt x="17764" y="27416"/>
                      <a:pt x="17692" y="26700"/>
                      <a:pt x="17406" y="25985"/>
                    </a:cubicBezTo>
                    <a:cubicBezTo>
                      <a:pt x="16188" y="22906"/>
                      <a:pt x="14827" y="19972"/>
                      <a:pt x="13251" y="17037"/>
                    </a:cubicBezTo>
                    <a:cubicBezTo>
                      <a:pt x="12320" y="15319"/>
                      <a:pt x="11389" y="13672"/>
                      <a:pt x="10386" y="12097"/>
                    </a:cubicBezTo>
                    <a:cubicBezTo>
                      <a:pt x="8739" y="9449"/>
                      <a:pt x="6948" y="7015"/>
                      <a:pt x="4871" y="4796"/>
                    </a:cubicBezTo>
                    <a:cubicBezTo>
                      <a:pt x="3510" y="3293"/>
                      <a:pt x="2149" y="1790"/>
                      <a:pt x="645" y="501"/>
                    </a:cubicBezTo>
                    <a:cubicBezTo>
                      <a:pt x="501" y="358"/>
                      <a:pt x="287" y="286"/>
                      <a:pt x="0" y="0"/>
                    </a:cubicBezTo>
                    <a:cubicBezTo>
                      <a:pt x="645" y="0"/>
                      <a:pt x="1074" y="143"/>
                      <a:pt x="1504" y="215"/>
                    </a:cubicBezTo>
                    <a:cubicBezTo>
                      <a:pt x="6232" y="1575"/>
                      <a:pt x="10816" y="3221"/>
                      <a:pt x="15257" y="5440"/>
                    </a:cubicBezTo>
                    <a:cubicBezTo>
                      <a:pt x="19339" y="7445"/>
                      <a:pt x="23207" y="9735"/>
                      <a:pt x="26860" y="12384"/>
                    </a:cubicBezTo>
                    <a:cubicBezTo>
                      <a:pt x="30872" y="15247"/>
                      <a:pt x="34525" y="18468"/>
                      <a:pt x="37963" y="21976"/>
                    </a:cubicBezTo>
                    <a:cubicBezTo>
                      <a:pt x="38536" y="22549"/>
                      <a:pt x="38966" y="23193"/>
                      <a:pt x="39682" y="23694"/>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286" name="Google Shape;286;p7"/>
              <p:cNvSpPr/>
              <p:nvPr/>
            </p:nvSpPr>
            <p:spPr>
              <a:xfrm>
                <a:off x="1826037" y="5401087"/>
                <a:ext cx="39299" cy="29976"/>
              </a:xfrm>
              <a:custGeom>
                <a:avLst/>
                <a:gdLst/>
                <a:ahLst/>
                <a:cxnLst/>
                <a:rect l="l" t="t" r="r" b="b"/>
                <a:pathLst>
                  <a:path w="39299" h="29976" extrusionOk="0">
                    <a:moveTo>
                      <a:pt x="20233" y="37"/>
                    </a:moveTo>
                    <a:cubicBezTo>
                      <a:pt x="20662" y="-106"/>
                      <a:pt x="20806" y="180"/>
                      <a:pt x="20877" y="610"/>
                    </a:cubicBezTo>
                    <a:cubicBezTo>
                      <a:pt x="21307" y="2185"/>
                      <a:pt x="22023" y="3616"/>
                      <a:pt x="22596" y="5120"/>
                    </a:cubicBezTo>
                    <a:cubicBezTo>
                      <a:pt x="24029" y="8699"/>
                      <a:pt x="25820" y="12135"/>
                      <a:pt x="27753" y="15499"/>
                    </a:cubicBezTo>
                    <a:cubicBezTo>
                      <a:pt x="29902" y="19221"/>
                      <a:pt x="32409" y="22729"/>
                      <a:pt x="35346" y="25950"/>
                    </a:cubicBezTo>
                    <a:cubicBezTo>
                      <a:pt x="36564" y="27239"/>
                      <a:pt x="37710" y="28527"/>
                      <a:pt x="39071" y="29601"/>
                    </a:cubicBezTo>
                    <a:cubicBezTo>
                      <a:pt x="39142" y="29673"/>
                      <a:pt x="39357" y="29744"/>
                      <a:pt x="39286" y="29887"/>
                    </a:cubicBezTo>
                    <a:cubicBezTo>
                      <a:pt x="39286" y="30030"/>
                      <a:pt x="39071" y="29959"/>
                      <a:pt x="38927" y="29959"/>
                    </a:cubicBezTo>
                    <a:cubicBezTo>
                      <a:pt x="38713" y="29959"/>
                      <a:pt x="38498" y="29959"/>
                      <a:pt x="38211" y="29816"/>
                    </a:cubicBezTo>
                    <a:cubicBezTo>
                      <a:pt x="33985" y="28599"/>
                      <a:pt x="29831" y="27167"/>
                      <a:pt x="25820" y="25378"/>
                    </a:cubicBezTo>
                    <a:cubicBezTo>
                      <a:pt x="22023" y="23660"/>
                      <a:pt x="18442" y="21584"/>
                      <a:pt x="15004" y="19365"/>
                    </a:cubicBezTo>
                    <a:cubicBezTo>
                      <a:pt x="12425" y="17647"/>
                      <a:pt x="9990" y="15785"/>
                      <a:pt x="7626" y="13781"/>
                    </a:cubicBezTo>
                    <a:cubicBezTo>
                      <a:pt x="6408" y="12707"/>
                      <a:pt x="5262" y="11562"/>
                      <a:pt x="3901" y="10560"/>
                    </a:cubicBezTo>
                    <a:cubicBezTo>
                      <a:pt x="3615" y="10345"/>
                      <a:pt x="3472" y="9987"/>
                      <a:pt x="3257" y="9773"/>
                    </a:cubicBezTo>
                    <a:cubicBezTo>
                      <a:pt x="2254" y="8699"/>
                      <a:pt x="1251" y="7697"/>
                      <a:pt x="177" y="6623"/>
                    </a:cubicBezTo>
                    <a:cubicBezTo>
                      <a:pt x="-110" y="6337"/>
                      <a:pt x="-38" y="6193"/>
                      <a:pt x="320" y="6050"/>
                    </a:cubicBezTo>
                    <a:cubicBezTo>
                      <a:pt x="1394" y="5692"/>
                      <a:pt x="2397" y="5263"/>
                      <a:pt x="3472" y="4905"/>
                    </a:cubicBezTo>
                    <a:cubicBezTo>
                      <a:pt x="8557" y="3115"/>
                      <a:pt x="13786" y="1469"/>
                      <a:pt x="19015" y="180"/>
                    </a:cubicBezTo>
                    <a:cubicBezTo>
                      <a:pt x="19373" y="109"/>
                      <a:pt x="19731" y="-34"/>
                      <a:pt x="20161" y="3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grpSp>
      </p:grpSp>
      <p:sp>
        <p:nvSpPr>
          <p:cNvPr id="287" name="Google Shape;287;p7">
            <a:hlinkClick r:id="rId6"/>
          </p:cNvPr>
          <p:cNvSpPr/>
          <p:nvPr/>
        </p:nvSpPr>
        <p:spPr>
          <a:xfrm>
            <a:off x="2379259" y="4222745"/>
            <a:ext cx="2427900" cy="439800"/>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pic>
        <p:nvPicPr>
          <p:cNvPr id="288" name="Google Shape;288;p7"/>
          <p:cNvPicPr preferRelativeResize="0"/>
          <p:nvPr/>
        </p:nvPicPr>
        <p:blipFill rotWithShape="1">
          <a:blip r:embed="rId7">
            <a:alphaModFix/>
          </a:blip>
          <a:srcRect/>
          <a:stretch/>
        </p:blipFill>
        <p:spPr>
          <a:xfrm>
            <a:off x="716387" y="3298240"/>
            <a:ext cx="1516432" cy="1793060"/>
          </a:xfrm>
          <a:prstGeom prst="rect">
            <a:avLst/>
          </a:prstGeom>
          <a:noFill/>
          <a:ln>
            <a:noFill/>
          </a:ln>
        </p:spPr>
      </p:pic>
      <p:sp>
        <p:nvSpPr>
          <p:cNvPr id="289" name="Google Shape;289;p7">
            <a:hlinkClick r:id="rId8"/>
          </p:cNvPr>
          <p:cNvSpPr/>
          <p:nvPr/>
        </p:nvSpPr>
        <p:spPr>
          <a:xfrm>
            <a:off x="744719" y="3377029"/>
            <a:ext cx="1441141" cy="1621691"/>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pic>
        <p:nvPicPr>
          <p:cNvPr id="290" name="Google Shape;290;p7"/>
          <p:cNvPicPr preferRelativeResize="0"/>
          <p:nvPr/>
        </p:nvPicPr>
        <p:blipFill rotWithShape="1">
          <a:blip r:embed="rId9">
            <a:alphaModFix/>
          </a:blip>
          <a:srcRect l="13262" r="21684"/>
          <a:stretch/>
        </p:blipFill>
        <p:spPr>
          <a:xfrm>
            <a:off x="5304058" y="0"/>
            <a:ext cx="6887942" cy="5777086"/>
          </a:xfrm>
          <a:prstGeom prst="rect">
            <a:avLst/>
          </a:prstGeom>
          <a:noFill/>
          <a:ln>
            <a:noFill/>
          </a:ln>
        </p:spPr>
      </p:pic>
      <p:grpSp>
        <p:nvGrpSpPr>
          <p:cNvPr id="2" name="Google Shape;57;p2">
            <a:extLst>
              <a:ext uri="{FF2B5EF4-FFF2-40B4-BE49-F238E27FC236}">
                <a16:creationId xmlns:a16="http://schemas.microsoft.com/office/drawing/2014/main" id="{F0B8AD14-EA64-F62F-49E3-2D38248014A2}"/>
              </a:ext>
            </a:extLst>
          </p:cNvPr>
          <p:cNvGrpSpPr/>
          <p:nvPr/>
        </p:nvGrpSpPr>
        <p:grpSpPr>
          <a:xfrm>
            <a:off x="0" y="5770880"/>
            <a:ext cx="12192000" cy="1153298"/>
            <a:chOff x="0" y="5770880"/>
            <a:chExt cx="12192000" cy="1153298"/>
          </a:xfrm>
        </p:grpSpPr>
        <p:grpSp>
          <p:nvGrpSpPr>
            <p:cNvPr id="3" name="Google Shape;58;p2">
              <a:extLst>
                <a:ext uri="{FF2B5EF4-FFF2-40B4-BE49-F238E27FC236}">
                  <a16:creationId xmlns:a16="http://schemas.microsoft.com/office/drawing/2014/main" id="{C02260DF-D321-7608-5580-2804479EDE5C}"/>
                </a:ext>
              </a:extLst>
            </p:cNvPr>
            <p:cNvGrpSpPr/>
            <p:nvPr/>
          </p:nvGrpSpPr>
          <p:grpSpPr>
            <a:xfrm>
              <a:off x="0" y="5770880"/>
              <a:ext cx="12192000" cy="1153298"/>
              <a:chOff x="0" y="5770880"/>
              <a:chExt cx="12192000" cy="1153298"/>
            </a:xfrm>
          </p:grpSpPr>
          <p:sp>
            <p:nvSpPr>
              <p:cNvPr id="6" name="Google Shape;59;p2">
                <a:extLst>
                  <a:ext uri="{FF2B5EF4-FFF2-40B4-BE49-F238E27FC236}">
                    <a16:creationId xmlns:a16="http://schemas.microsoft.com/office/drawing/2014/main" id="{61BF415F-CE15-1CD7-6FA2-1296D3DF0C67}"/>
                  </a:ext>
                </a:extLst>
              </p:cNvPr>
              <p:cNvSpPr/>
              <p:nvPr/>
            </p:nvSpPr>
            <p:spPr>
              <a:xfrm>
                <a:off x="0" y="5796418"/>
                <a:ext cx="12192000" cy="1127760"/>
              </a:xfrm>
              <a:prstGeom prst="rect">
                <a:avLst/>
              </a:prstGeom>
              <a:solidFill>
                <a:schemeClr val="tx1"/>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cxnSp>
            <p:nvCxnSpPr>
              <p:cNvPr id="7" name="Google Shape;60;p2">
                <a:extLst>
                  <a:ext uri="{FF2B5EF4-FFF2-40B4-BE49-F238E27FC236}">
                    <a16:creationId xmlns:a16="http://schemas.microsoft.com/office/drawing/2014/main" id="{B0D9C6C8-D4BE-0DEA-E97A-2FEA3660B7E6}"/>
                  </a:ext>
                </a:extLst>
              </p:cNvPr>
              <p:cNvCxnSpPr/>
              <p:nvPr/>
            </p:nvCxnSpPr>
            <p:spPr>
              <a:xfrm>
                <a:off x="10160" y="5770880"/>
                <a:ext cx="12171680" cy="0"/>
              </a:xfrm>
              <a:prstGeom prst="straightConnector1">
                <a:avLst/>
              </a:prstGeom>
              <a:noFill/>
              <a:ln w="28575" cap="flat" cmpd="sng">
                <a:solidFill>
                  <a:srgbClr val="CDC3B1"/>
                </a:solidFill>
                <a:prstDash val="solid"/>
                <a:miter lim="800000"/>
                <a:headEnd type="none" w="sm" len="sm"/>
                <a:tailEnd type="none" w="sm" len="sm"/>
              </a:ln>
            </p:spPr>
          </p:cxnSp>
        </p:grpSp>
        <p:pic>
          <p:nvPicPr>
            <p:cNvPr id="4" name="Google Shape;61;p2">
              <a:extLst>
                <a:ext uri="{FF2B5EF4-FFF2-40B4-BE49-F238E27FC236}">
                  <a16:creationId xmlns:a16="http://schemas.microsoft.com/office/drawing/2014/main" id="{EB41580D-BCC4-ECCF-7E32-8568B14A8C31}"/>
                </a:ext>
              </a:extLst>
            </p:cNvPr>
            <p:cNvPicPr preferRelativeResize="0"/>
            <p:nvPr/>
          </p:nvPicPr>
          <p:blipFill rotWithShape="1">
            <a:blip r:embed="rId10">
              <a:alphaModFix/>
            </a:blip>
            <a:srcRect/>
            <a:stretch/>
          </p:blipFill>
          <p:spPr>
            <a:xfrm>
              <a:off x="5213927" y="6002633"/>
              <a:ext cx="1884218" cy="325918"/>
            </a:xfrm>
            <a:prstGeom prst="rect">
              <a:avLst/>
            </a:prstGeom>
            <a:noFill/>
            <a:ln>
              <a:noFill/>
            </a:ln>
          </p:spPr>
        </p:pic>
        <p:sp>
          <p:nvSpPr>
            <p:cNvPr id="5" name="Google Shape;62;p2">
              <a:extLst>
                <a:ext uri="{FF2B5EF4-FFF2-40B4-BE49-F238E27FC236}">
                  <a16:creationId xmlns:a16="http://schemas.microsoft.com/office/drawing/2014/main" id="{3980FD53-3880-A9FB-80A3-41751D89D6A3}"/>
                </a:ext>
              </a:extLst>
            </p:cNvPr>
            <p:cNvSpPr txBox="1"/>
            <p:nvPr/>
          </p:nvSpPr>
          <p:spPr>
            <a:xfrm>
              <a:off x="3452165" y="6453575"/>
              <a:ext cx="5407742"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endParaRPr>
            </a:p>
          </p:txBody>
        </p:sp>
      </p:gr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301"/>
        <p:cNvGrpSpPr/>
        <p:nvPr/>
      </p:nvGrpSpPr>
      <p:grpSpPr>
        <a:xfrm>
          <a:off x="0" y="0"/>
          <a:ext cx="0" cy="0"/>
          <a:chOff x="0" y="0"/>
          <a:chExt cx="0" cy="0"/>
        </a:xfrm>
      </p:grpSpPr>
      <p:pic>
        <p:nvPicPr>
          <p:cNvPr id="302" name="Google Shape;302;p8"/>
          <p:cNvPicPr preferRelativeResize="0"/>
          <p:nvPr/>
        </p:nvPicPr>
        <p:blipFill rotWithShape="1">
          <a:blip r:embed="rId3">
            <a:alphaModFix/>
          </a:blip>
          <a:srcRect t="20348" r="743"/>
          <a:stretch/>
        </p:blipFill>
        <p:spPr>
          <a:xfrm>
            <a:off x="0" y="1"/>
            <a:ext cx="4724400" cy="5732010"/>
          </a:xfrm>
          <a:prstGeom prst="rect">
            <a:avLst/>
          </a:prstGeom>
          <a:noFill/>
          <a:ln>
            <a:noFill/>
          </a:ln>
        </p:spPr>
      </p:pic>
      <p:sp>
        <p:nvSpPr>
          <p:cNvPr id="303" name="Google Shape;303;p8"/>
          <p:cNvSpPr txBox="1"/>
          <p:nvPr/>
        </p:nvSpPr>
        <p:spPr>
          <a:xfrm>
            <a:off x="5529054" y="658388"/>
            <a:ext cx="3781670" cy="40011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Poppins"/>
                <a:ea typeface="Poppins"/>
                <a:cs typeface="Poppins"/>
                <a:sym typeface="Poppins"/>
              </a:rPr>
              <a:t>WHAT IS </a:t>
            </a:r>
            <a:r>
              <a:rPr kumimoji="0" lang="en-US" sz="2000" b="1" i="0" u="none" strike="noStrike" kern="1200" cap="none" spc="0" normalizeH="0" baseline="0" noProof="0">
                <a:ln>
                  <a:noFill/>
                </a:ln>
                <a:solidFill>
                  <a:srgbClr val="CDC3B1"/>
                </a:solidFill>
                <a:effectLst/>
                <a:uLnTx/>
                <a:uFillTx/>
                <a:latin typeface="Poppins"/>
                <a:ea typeface="Poppins"/>
                <a:cs typeface="Poppins"/>
                <a:sym typeface="Poppins"/>
              </a:rPr>
              <a:t>CLUB 100?</a:t>
            </a:r>
            <a:endParaRPr kumimoji="0" sz="2000" b="1" i="0" u="none" strike="noStrike" kern="1200" cap="none" spc="0" normalizeH="0" baseline="0" noProof="0">
              <a:ln>
                <a:noFill/>
              </a:ln>
              <a:solidFill>
                <a:srgbClr val="CDC3B1"/>
              </a:solidFill>
              <a:effectLst/>
              <a:uLnTx/>
              <a:uFillTx/>
              <a:latin typeface="Poppins"/>
              <a:ea typeface="Poppins"/>
              <a:cs typeface="Poppins"/>
              <a:sym typeface="Poppins"/>
            </a:endParaRPr>
          </a:p>
        </p:txBody>
      </p:sp>
      <p:pic>
        <p:nvPicPr>
          <p:cNvPr id="304" name="Google Shape;304;p8"/>
          <p:cNvPicPr preferRelativeResize="0"/>
          <p:nvPr/>
        </p:nvPicPr>
        <p:blipFill rotWithShape="1">
          <a:blip r:embed="rId4">
            <a:alphaModFix/>
          </a:blip>
          <a:srcRect/>
          <a:stretch/>
        </p:blipFill>
        <p:spPr>
          <a:xfrm>
            <a:off x="1321798" y="412649"/>
            <a:ext cx="2340769" cy="891587"/>
          </a:xfrm>
          <a:prstGeom prst="rect">
            <a:avLst/>
          </a:prstGeom>
          <a:noFill/>
          <a:ln>
            <a:noFill/>
          </a:ln>
        </p:spPr>
      </p:pic>
      <p:sp>
        <p:nvSpPr>
          <p:cNvPr id="305" name="Google Shape;305;p8"/>
          <p:cNvSpPr txBox="1"/>
          <p:nvPr/>
        </p:nvSpPr>
        <p:spPr>
          <a:xfrm>
            <a:off x="5529054" y="1181185"/>
            <a:ext cx="5968320" cy="3785652"/>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Poppins"/>
                <a:ea typeface="Poppins"/>
                <a:cs typeface="Poppins"/>
                <a:sym typeface="Poppins"/>
              </a:rPr>
              <a:t>Club100 is an exclusive mentorship circle led by Vusi Thembekwayo, designed for aspiring leaders and entrepreneurs seeking to elevate their personal and professional growth. </a:t>
            </a:r>
            <a:endParaRPr kumimoji="0"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1" i="0" u="none" strike="noStrike" kern="1200" cap="none" spc="0" normalizeH="0" baseline="0" noProof="0">
              <a:ln>
                <a:noFill/>
              </a:ln>
              <a:solidFill>
                <a:srgbClr val="CDC3B1"/>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CDC3B1"/>
                </a:solidFill>
                <a:effectLst/>
                <a:uLnTx/>
                <a:uFillTx/>
                <a:latin typeface="Poppins"/>
                <a:ea typeface="Poppins"/>
                <a:cs typeface="Poppins"/>
                <a:sym typeface="Poppins"/>
              </a:rPr>
              <a:t>MEMBERS </a:t>
            </a:r>
            <a:r>
              <a:rPr kumimoji="0" lang="en-US" sz="1600" b="1" i="0" u="none" strike="noStrike" kern="1200" cap="none" spc="0" normalizeH="0" baseline="0" noProof="0">
                <a:ln>
                  <a:noFill/>
                </a:ln>
                <a:solidFill>
                  <a:prstClr val="white"/>
                </a:solidFill>
                <a:effectLst/>
                <a:uLnTx/>
                <a:uFillTx/>
                <a:latin typeface="Poppins"/>
                <a:ea typeface="Poppins"/>
                <a:cs typeface="Poppins"/>
                <a:sym typeface="Poppins"/>
              </a:rPr>
              <a:t>OF CLUB 100 GAIN:</a:t>
            </a:r>
            <a:endParaRPr kumimoji="0"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1200" cap="none" spc="0" normalizeH="0" baseline="0" noProof="0">
              <a:ln>
                <a:noFill/>
              </a:ln>
              <a:solidFill>
                <a:prstClr val="white"/>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Poppins"/>
                <a:ea typeface="Poppins"/>
                <a:cs typeface="Poppins"/>
                <a:sym typeface="Poppins"/>
              </a:rPr>
              <a:t>Live Masterclass Sessions Every Month: Engage directly with Vusi Thembekwayo in monthly masterclass sessions, where he shares his wealth of knowledge, insights, and strategies for success.</a:t>
            </a:r>
            <a:endParaRPr kumimoji="0"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1200" cap="none" spc="0" normalizeH="0" baseline="0" noProof="0">
              <a:ln>
                <a:noFill/>
              </a:ln>
              <a:solidFill>
                <a:prstClr val="white"/>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Poppins"/>
                <a:ea typeface="Poppins"/>
                <a:cs typeface="Poppins"/>
                <a:sym typeface="Poppins"/>
              </a:rPr>
              <a:t>Access to a Community and Network: Connect with a diverse group of like-minded individuals, fostering valuable relationships and networks that can support your journey.</a:t>
            </a:r>
            <a:endParaRPr kumimoji="0"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1200" cap="none" spc="0" normalizeH="0" baseline="0" noProof="0">
              <a:ln>
                <a:noFill/>
              </a:ln>
              <a:solidFill>
                <a:prstClr val="white"/>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Poppins"/>
                <a:ea typeface="Poppins"/>
                <a:cs typeface="Poppins"/>
                <a:sym typeface="Poppins"/>
              </a:rPr>
              <a:t>Access to Helpful Resources: Benefit from a curated selection of resources, tools, and materials that are essential for your development and success.</a:t>
            </a:r>
            <a:endParaRPr kumimoji="0" sz="14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306" name="Google Shape;306;p8"/>
          <p:cNvSpPr/>
          <p:nvPr/>
        </p:nvSpPr>
        <p:spPr>
          <a:xfrm>
            <a:off x="5190499" y="2753360"/>
            <a:ext cx="153135" cy="162560"/>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307" name="Google Shape;307;p8"/>
          <p:cNvSpPr/>
          <p:nvPr/>
        </p:nvSpPr>
        <p:spPr>
          <a:xfrm>
            <a:off x="5190498" y="3616960"/>
            <a:ext cx="153135" cy="162560"/>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308" name="Google Shape;308;p8"/>
          <p:cNvSpPr/>
          <p:nvPr/>
        </p:nvSpPr>
        <p:spPr>
          <a:xfrm>
            <a:off x="5190498" y="4460241"/>
            <a:ext cx="153135" cy="162560"/>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309" name="Google Shape;309;p8">
            <a:hlinkClick r:id="rId5"/>
          </p:cNvPr>
          <p:cNvSpPr/>
          <p:nvPr/>
        </p:nvSpPr>
        <p:spPr>
          <a:xfrm>
            <a:off x="4503174" y="5869858"/>
            <a:ext cx="3067665" cy="563735"/>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nvGrpSpPr>
          <p:cNvPr id="2" name="Google Shape;57;p2">
            <a:extLst>
              <a:ext uri="{FF2B5EF4-FFF2-40B4-BE49-F238E27FC236}">
                <a16:creationId xmlns:a16="http://schemas.microsoft.com/office/drawing/2014/main" id="{7C4D6B92-48D0-E1B5-8C80-E6C83BE1DE09}"/>
              </a:ext>
            </a:extLst>
          </p:cNvPr>
          <p:cNvGrpSpPr/>
          <p:nvPr/>
        </p:nvGrpSpPr>
        <p:grpSpPr>
          <a:xfrm>
            <a:off x="0" y="5770880"/>
            <a:ext cx="12192000" cy="1153298"/>
            <a:chOff x="0" y="5770880"/>
            <a:chExt cx="12192000" cy="1153298"/>
          </a:xfrm>
        </p:grpSpPr>
        <p:grpSp>
          <p:nvGrpSpPr>
            <p:cNvPr id="3" name="Google Shape;58;p2">
              <a:extLst>
                <a:ext uri="{FF2B5EF4-FFF2-40B4-BE49-F238E27FC236}">
                  <a16:creationId xmlns:a16="http://schemas.microsoft.com/office/drawing/2014/main" id="{08959A2A-584C-640F-5902-31785B7467D6}"/>
                </a:ext>
              </a:extLst>
            </p:cNvPr>
            <p:cNvGrpSpPr/>
            <p:nvPr/>
          </p:nvGrpSpPr>
          <p:grpSpPr>
            <a:xfrm>
              <a:off x="0" y="5770880"/>
              <a:ext cx="12192000" cy="1153298"/>
              <a:chOff x="0" y="5770880"/>
              <a:chExt cx="12192000" cy="1153298"/>
            </a:xfrm>
          </p:grpSpPr>
          <p:sp>
            <p:nvSpPr>
              <p:cNvPr id="6" name="Google Shape;59;p2">
                <a:extLst>
                  <a:ext uri="{FF2B5EF4-FFF2-40B4-BE49-F238E27FC236}">
                    <a16:creationId xmlns:a16="http://schemas.microsoft.com/office/drawing/2014/main" id="{A4DB16C7-3FDC-0950-FA6F-9041911B4A0D}"/>
                  </a:ext>
                </a:extLst>
              </p:cNvPr>
              <p:cNvSpPr/>
              <p:nvPr/>
            </p:nvSpPr>
            <p:spPr>
              <a:xfrm>
                <a:off x="0" y="5796418"/>
                <a:ext cx="12192000" cy="1127760"/>
              </a:xfrm>
              <a:prstGeom prst="rect">
                <a:avLst/>
              </a:prstGeom>
              <a:solidFill>
                <a:schemeClr val="tx1"/>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cxnSp>
            <p:nvCxnSpPr>
              <p:cNvPr id="7" name="Google Shape;60;p2">
                <a:extLst>
                  <a:ext uri="{FF2B5EF4-FFF2-40B4-BE49-F238E27FC236}">
                    <a16:creationId xmlns:a16="http://schemas.microsoft.com/office/drawing/2014/main" id="{6B01084A-79F2-1C4A-D5C6-6192E1A0F03D}"/>
                  </a:ext>
                </a:extLst>
              </p:cNvPr>
              <p:cNvCxnSpPr/>
              <p:nvPr/>
            </p:nvCxnSpPr>
            <p:spPr>
              <a:xfrm>
                <a:off x="10160" y="5770880"/>
                <a:ext cx="12171680" cy="0"/>
              </a:xfrm>
              <a:prstGeom prst="straightConnector1">
                <a:avLst/>
              </a:prstGeom>
              <a:noFill/>
              <a:ln w="28575" cap="flat" cmpd="sng">
                <a:solidFill>
                  <a:srgbClr val="CDC3B1"/>
                </a:solidFill>
                <a:prstDash val="solid"/>
                <a:miter lim="800000"/>
                <a:headEnd type="none" w="sm" len="sm"/>
                <a:tailEnd type="none" w="sm" len="sm"/>
              </a:ln>
            </p:spPr>
          </p:cxnSp>
        </p:grpSp>
        <p:pic>
          <p:nvPicPr>
            <p:cNvPr id="4" name="Google Shape;61;p2">
              <a:extLst>
                <a:ext uri="{FF2B5EF4-FFF2-40B4-BE49-F238E27FC236}">
                  <a16:creationId xmlns:a16="http://schemas.microsoft.com/office/drawing/2014/main" id="{1CC90359-D291-32EF-C8F5-B6354A4C03BE}"/>
                </a:ext>
              </a:extLst>
            </p:cNvPr>
            <p:cNvPicPr preferRelativeResize="0"/>
            <p:nvPr/>
          </p:nvPicPr>
          <p:blipFill rotWithShape="1">
            <a:blip r:embed="rId6">
              <a:alphaModFix/>
            </a:blip>
            <a:srcRect/>
            <a:stretch/>
          </p:blipFill>
          <p:spPr>
            <a:xfrm>
              <a:off x="5213927" y="6002633"/>
              <a:ext cx="1884218" cy="325918"/>
            </a:xfrm>
            <a:prstGeom prst="rect">
              <a:avLst/>
            </a:prstGeom>
            <a:noFill/>
            <a:ln>
              <a:noFill/>
            </a:ln>
          </p:spPr>
        </p:pic>
        <p:sp>
          <p:nvSpPr>
            <p:cNvPr id="5" name="Google Shape;62;p2">
              <a:extLst>
                <a:ext uri="{FF2B5EF4-FFF2-40B4-BE49-F238E27FC236}">
                  <a16:creationId xmlns:a16="http://schemas.microsoft.com/office/drawing/2014/main" id="{5073FF23-5A2C-3032-1A6C-1DE14B4FDA58}"/>
                </a:ext>
              </a:extLst>
            </p:cNvPr>
            <p:cNvSpPr txBox="1"/>
            <p:nvPr/>
          </p:nvSpPr>
          <p:spPr>
            <a:xfrm>
              <a:off x="3452165" y="6453575"/>
              <a:ext cx="5407742"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endParaRPr>
            </a:p>
          </p:txBody>
        </p:sp>
      </p:gr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320"/>
        <p:cNvGrpSpPr/>
        <p:nvPr/>
      </p:nvGrpSpPr>
      <p:grpSpPr>
        <a:xfrm>
          <a:off x="0" y="0"/>
          <a:ext cx="0" cy="0"/>
          <a:chOff x="0" y="0"/>
          <a:chExt cx="0" cy="0"/>
        </a:xfrm>
      </p:grpSpPr>
      <p:sp>
        <p:nvSpPr>
          <p:cNvPr id="322" name="Google Shape;322;p9"/>
          <p:cNvSpPr txBox="1"/>
          <p:nvPr/>
        </p:nvSpPr>
        <p:spPr>
          <a:xfrm>
            <a:off x="1248624" y="2568869"/>
            <a:ext cx="3781670" cy="70788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Poppins"/>
                <a:ea typeface="Poppins"/>
                <a:cs typeface="Poppins"/>
                <a:sym typeface="Poppins"/>
              </a:rPr>
              <a:t>Founded by</a:t>
            </a:r>
            <a:endParaRPr kumimoji="0"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CDC3B1"/>
                </a:solidFill>
                <a:effectLst/>
                <a:uLnTx/>
                <a:uFillTx/>
                <a:latin typeface="Poppins"/>
                <a:ea typeface="Poppins"/>
                <a:cs typeface="Poppins"/>
                <a:sym typeface="Poppins"/>
              </a:rPr>
              <a:t>VUSI THEMBEKWAYO</a:t>
            </a:r>
            <a:endParaRPr kumimoji="0" sz="2000" b="1" i="0" u="none" strike="noStrike" kern="1200" cap="none" spc="0" normalizeH="0" baseline="0" noProof="0">
              <a:ln>
                <a:noFill/>
              </a:ln>
              <a:solidFill>
                <a:srgbClr val="CDC3B1"/>
              </a:solidFill>
              <a:effectLst/>
              <a:uLnTx/>
              <a:uFillTx/>
              <a:latin typeface="Poppins"/>
              <a:ea typeface="Poppins"/>
              <a:cs typeface="Poppins"/>
              <a:sym typeface="Poppins"/>
            </a:endParaRPr>
          </a:p>
        </p:txBody>
      </p:sp>
      <p:grpSp>
        <p:nvGrpSpPr>
          <p:cNvPr id="323" name="Google Shape;323;p9"/>
          <p:cNvGrpSpPr/>
          <p:nvPr/>
        </p:nvGrpSpPr>
        <p:grpSpPr>
          <a:xfrm>
            <a:off x="3805056" y="3836590"/>
            <a:ext cx="1593135" cy="207588"/>
            <a:chOff x="3805056" y="3836590"/>
            <a:chExt cx="1593135" cy="207588"/>
          </a:xfrm>
        </p:grpSpPr>
        <p:sp>
          <p:nvSpPr>
            <p:cNvPr id="324" name="Google Shape;324;p9"/>
            <p:cNvSpPr/>
            <p:nvPr/>
          </p:nvSpPr>
          <p:spPr>
            <a:xfrm>
              <a:off x="3805056" y="3836590"/>
              <a:ext cx="222455" cy="207588"/>
            </a:xfrm>
            <a:custGeom>
              <a:avLst/>
              <a:gdLst/>
              <a:ahLst/>
              <a:cxnLst/>
              <a:rect l="l" t="t" r="r" b="b"/>
              <a:pathLst>
                <a:path w="222455" h="207588" extrusionOk="0">
                  <a:moveTo>
                    <a:pt x="184619" y="8023"/>
                  </a:moveTo>
                  <a:cubicBezTo>
                    <a:pt x="197047" y="13608"/>
                    <a:pt x="206408" y="21553"/>
                    <a:pt x="212859" y="32015"/>
                  </a:cubicBezTo>
                  <a:cubicBezTo>
                    <a:pt x="219230" y="42477"/>
                    <a:pt x="222455" y="54985"/>
                    <a:pt x="222455" y="69458"/>
                  </a:cubicBezTo>
                  <a:cubicBezTo>
                    <a:pt x="222455" y="75437"/>
                    <a:pt x="221905" y="81965"/>
                    <a:pt x="220725" y="88888"/>
                  </a:cubicBezTo>
                  <a:cubicBezTo>
                    <a:pt x="218522" y="101710"/>
                    <a:pt x="214038" y="113352"/>
                    <a:pt x="207431" y="123892"/>
                  </a:cubicBezTo>
                  <a:cubicBezTo>
                    <a:pt x="200745" y="134433"/>
                    <a:pt x="192878" y="142692"/>
                    <a:pt x="183911" y="148749"/>
                  </a:cubicBezTo>
                  <a:cubicBezTo>
                    <a:pt x="174865" y="154806"/>
                    <a:pt x="165740" y="157874"/>
                    <a:pt x="156458" y="157874"/>
                  </a:cubicBezTo>
                  <a:cubicBezTo>
                    <a:pt x="149143" y="157874"/>
                    <a:pt x="143400" y="156301"/>
                    <a:pt x="139231" y="153233"/>
                  </a:cubicBezTo>
                  <a:cubicBezTo>
                    <a:pt x="135062" y="150165"/>
                    <a:pt x="132938" y="145209"/>
                    <a:pt x="132938" y="138445"/>
                  </a:cubicBezTo>
                  <a:cubicBezTo>
                    <a:pt x="132938" y="136478"/>
                    <a:pt x="133096" y="134354"/>
                    <a:pt x="133489" y="131994"/>
                  </a:cubicBezTo>
                  <a:cubicBezTo>
                    <a:pt x="121060" y="149221"/>
                    <a:pt x="105721" y="157874"/>
                    <a:pt x="87393" y="157874"/>
                  </a:cubicBezTo>
                  <a:cubicBezTo>
                    <a:pt x="76774" y="157874"/>
                    <a:pt x="68514" y="154649"/>
                    <a:pt x="62379" y="148199"/>
                  </a:cubicBezTo>
                  <a:cubicBezTo>
                    <a:pt x="56322" y="141748"/>
                    <a:pt x="53254" y="133017"/>
                    <a:pt x="53254" y="122004"/>
                  </a:cubicBezTo>
                  <a:cubicBezTo>
                    <a:pt x="53254" y="116813"/>
                    <a:pt x="53883" y="111464"/>
                    <a:pt x="55220" y="106115"/>
                  </a:cubicBezTo>
                  <a:cubicBezTo>
                    <a:pt x="57816" y="94630"/>
                    <a:pt x="62615" y="84325"/>
                    <a:pt x="69537" y="75279"/>
                  </a:cubicBezTo>
                  <a:cubicBezTo>
                    <a:pt x="76459" y="66233"/>
                    <a:pt x="84797" y="59075"/>
                    <a:pt x="94630" y="54041"/>
                  </a:cubicBezTo>
                  <a:cubicBezTo>
                    <a:pt x="104463" y="48928"/>
                    <a:pt x="114689" y="46410"/>
                    <a:pt x="125387" y="46410"/>
                  </a:cubicBezTo>
                  <a:cubicBezTo>
                    <a:pt x="137815" y="46410"/>
                    <a:pt x="147491" y="49478"/>
                    <a:pt x="154413" y="55692"/>
                  </a:cubicBezTo>
                  <a:cubicBezTo>
                    <a:pt x="161335" y="61907"/>
                    <a:pt x="164796" y="70245"/>
                    <a:pt x="164796" y="80707"/>
                  </a:cubicBezTo>
                  <a:cubicBezTo>
                    <a:pt x="164796" y="86607"/>
                    <a:pt x="163774" y="92663"/>
                    <a:pt x="161650" y="98956"/>
                  </a:cubicBezTo>
                  <a:lnTo>
                    <a:pt x="153784" y="122712"/>
                  </a:lnTo>
                  <a:cubicBezTo>
                    <a:pt x="152604" y="126016"/>
                    <a:pt x="152053" y="128691"/>
                    <a:pt x="152053" y="130972"/>
                  </a:cubicBezTo>
                  <a:cubicBezTo>
                    <a:pt x="152053" y="133725"/>
                    <a:pt x="152840" y="135613"/>
                    <a:pt x="154413" y="136793"/>
                  </a:cubicBezTo>
                  <a:cubicBezTo>
                    <a:pt x="155986" y="137894"/>
                    <a:pt x="158267" y="138445"/>
                    <a:pt x="161256" y="138445"/>
                  </a:cubicBezTo>
                  <a:cubicBezTo>
                    <a:pt x="166133" y="138445"/>
                    <a:pt x="171010" y="136557"/>
                    <a:pt x="175966" y="132781"/>
                  </a:cubicBezTo>
                  <a:cubicBezTo>
                    <a:pt x="180922" y="129005"/>
                    <a:pt x="185327" y="123420"/>
                    <a:pt x="189181" y="116026"/>
                  </a:cubicBezTo>
                  <a:cubicBezTo>
                    <a:pt x="193036" y="108632"/>
                    <a:pt x="195868" y="99900"/>
                    <a:pt x="197677" y="89832"/>
                  </a:cubicBezTo>
                  <a:cubicBezTo>
                    <a:pt x="198700" y="83853"/>
                    <a:pt x="199250" y="78426"/>
                    <a:pt x="199250" y="73785"/>
                  </a:cubicBezTo>
                  <a:cubicBezTo>
                    <a:pt x="199250" y="56558"/>
                    <a:pt x="193665" y="42949"/>
                    <a:pt x="182417" y="33117"/>
                  </a:cubicBezTo>
                  <a:cubicBezTo>
                    <a:pt x="171168" y="23284"/>
                    <a:pt x="154649" y="18328"/>
                    <a:pt x="132859" y="18328"/>
                  </a:cubicBezTo>
                  <a:cubicBezTo>
                    <a:pt x="113509" y="18328"/>
                    <a:pt x="96203" y="22419"/>
                    <a:pt x="80785" y="30599"/>
                  </a:cubicBezTo>
                  <a:cubicBezTo>
                    <a:pt x="65447" y="38780"/>
                    <a:pt x="52861" y="49872"/>
                    <a:pt x="43185" y="63952"/>
                  </a:cubicBezTo>
                  <a:cubicBezTo>
                    <a:pt x="33431" y="78032"/>
                    <a:pt x="27060" y="93765"/>
                    <a:pt x="24070" y="111306"/>
                  </a:cubicBezTo>
                  <a:cubicBezTo>
                    <a:pt x="22891" y="117993"/>
                    <a:pt x="22340" y="124207"/>
                    <a:pt x="22340" y="129949"/>
                  </a:cubicBezTo>
                  <a:cubicBezTo>
                    <a:pt x="22340" y="149143"/>
                    <a:pt x="28475" y="163774"/>
                    <a:pt x="40668" y="173764"/>
                  </a:cubicBezTo>
                  <a:cubicBezTo>
                    <a:pt x="52861" y="183754"/>
                    <a:pt x="70717" y="188788"/>
                    <a:pt x="94079" y="188945"/>
                  </a:cubicBezTo>
                  <a:lnTo>
                    <a:pt x="86607" y="207588"/>
                  </a:lnTo>
                  <a:cubicBezTo>
                    <a:pt x="58682" y="207195"/>
                    <a:pt x="37207" y="200666"/>
                    <a:pt x="22340" y="188080"/>
                  </a:cubicBezTo>
                  <a:cubicBezTo>
                    <a:pt x="7473" y="175494"/>
                    <a:pt x="0" y="157402"/>
                    <a:pt x="0" y="133882"/>
                  </a:cubicBezTo>
                  <a:cubicBezTo>
                    <a:pt x="0" y="127196"/>
                    <a:pt x="708" y="119723"/>
                    <a:pt x="2124" y="111306"/>
                  </a:cubicBezTo>
                  <a:cubicBezTo>
                    <a:pt x="5900" y="89753"/>
                    <a:pt x="14316" y="70481"/>
                    <a:pt x="27374" y="53569"/>
                  </a:cubicBezTo>
                  <a:cubicBezTo>
                    <a:pt x="40432" y="36656"/>
                    <a:pt x="56715" y="23441"/>
                    <a:pt x="76302" y="14080"/>
                  </a:cubicBezTo>
                  <a:cubicBezTo>
                    <a:pt x="95810" y="4641"/>
                    <a:pt x="116813" y="0"/>
                    <a:pt x="139310" y="0"/>
                  </a:cubicBezTo>
                  <a:cubicBezTo>
                    <a:pt x="157087" y="0"/>
                    <a:pt x="172190" y="2753"/>
                    <a:pt x="184619" y="8338"/>
                  </a:cubicBezTo>
                  <a:close/>
                  <a:moveTo>
                    <a:pt x="141906" y="87472"/>
                  </a:moveTo>
                  <a:cubicBezTo>
                    <a:pt x="141906" y="80707"/>
                    <a:pt x="139861" y="75437"/>
                    <a:pt x="135849" y="71661"/>
                  </a:cubicBezTo>
                  <a:cubicBezTo>
                    <a:pt x="131758" y="67964"/>
                    <a:pt x="125937" y="66076"/>
                    <a:pt x="118229" y="66076"/>
                  </a:cubicBezTo>
                  <a:cubicBezTo>
                    <a:pt x="111936" y="66076"/>
                    <a:pt x="105957" y="67649"/>
                    <a:pt x="100294" y="70874"/>
                  </a:cubicBezTo>
                  <a:cubicBezTo>
                    <a:pt x="94630" y="74099"/>
                    <a:pt x="89674" y="78662"/>
                    <a:pt x="85584" y="84719"/>
                  </a:cubicBezTo>
                  <a:cubicBezTo>
                    <a:pt x="81493" y="90697"/>
                    <a:pt x="78583" y="97698"/>
                    <a:pt x="76852" y="105721"/>
                  </a:cubicBezTo>
                  <a:cubicBezTo>
                    <a:pt x="76066" y="109025"/>
                    <a:pt x="75673" y="112172"/>
                    <a:pt x="75673" y="115318"/>
                  </a:cubicBezTo>
                  <a:cubicBezTo>
                    <a:pt x="75673" y="122398"/>
                    <a:pt x="77718" y="127983"/>
                    <a:pt x="81887" y="132073"/>
                  </a:cubicBezTo>
                  <a:cubicBezTo>
                    <a:pt x="86056" y="136163"/>
                    <a:pt x="91484" y="138287"/>
                    <a:pt x="98484" y="138287"/>
                  </a:cubicBezTo>
                  <a:cubicBezTo>
                    <a:pt x="104463" y="138287"/>
                    <a:pt x="110441" y="136714"/>
                    <a:pt x="116262" y="133489"/>
                  </a:cubicBezTo>
                  <a:cubicBezTo>
                    <a:pt x="122083" y="130264"/>
                    <a:pt x="127196" y="125623"/>
                    <a:pt x="131522" y="119487"/>
                  </a:cubicBezTo>
                  <a:cubicBezTo>
                    <a:pt x="135927" y="113352"/>
                    <a:pt x="138995" y="106036"/>
                    <a:pt x="140804" y="97541"/>
                  </a:cubicBezTo>
                  <a:cubicBezTo>
                    <a:pt x="141591" y="94001"/>
                    <a:pt x="141984" y="90697"/>
                    <a:pt x="141984" y="8755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25" name="Google Shape;325;p9"/>
            <p:cNvSpPr/>
            <p:nvPr/>
          </p:nvSpPr>
          <p:spPr>
            <a:xfrm>
              <a:off x="4034040" y="3883394"/>
              <a:ext cx="93214" cy="110755"/>
            </a:xfrm>
            <a:custGeom>
              <a:avLst/>
              <a:gdLst/>
              <a:ahLst/>
              <a:cxnLst/>
              <a:rect l="l" t="t" r="r" b="b"/>
              <a:pathLst>
                <a:path w="93214" h="110755" extrusionOk="0">
                  <a:moveTo>
                    <a:pt x="81730" y="9675"/>
                  </a:moveTo>
                  <a:cubicBezTo>
                    <a:pt x="89124" y="16126"/>
                    <a:pt x="92900" y="24778"/>
                    <a:pt x="93214" y="35634"/>
                  </a:cubicBezTo>
                  <a:lnTo>
                    <a:pt x="71032" y="35634"/>
                  </a:lnTo>
                  <a:cubicBezTo>
                    <a:pt x="71189" y="29734"/>
                    <a:pt x="69222" y="25014"/>
                    <a:pt x="65289" y="21396"/>
                  </a:cubicBezTo>
                  <a:cubicBezTo>
                    <a:pt x="61278" y="17778"/>
                    <a:pt x="55457" y="16047"/>
                    <a:pt x="47748" y="16047"/>
                  </a:cubicBezTo>
                  <a:cubicBezTo>
                    <a:pt x="41848" y="16047"/>
                    <a:pt x="37128" y="17384"/>
                    <a:pt x="33667" y="20059"/>
                  </a:cubicBezTo>
                  <a:cubicBezTo>
                    <a:pt x="30128" y="22733"/>
                    <a:pt x="28397" y="26352"/>
                    <a:pt x="28397" y="30914"/>
                  </a:cubicBezTo>
                  <a:cubicBezTo>
                    <a:pt x="28397" y="33903"/>
                    <a:pt x="29420" y="36420"/>
                    <a:pt x="31543" y="38466"/>
                  </a:cubicBezTo>
                  <a:cubicBezTo>
                    <a:pt x="33667" y="40511"/>
                    <a:pt x="36184" y="42084"/>
                    <a:pt x="39252" y="43264"/>
                  </a:cubicBezTo>
                  <a:cubicBezTo>
                    <a:pt x="42320" y="44444"/>
                    <a:pt x="46725" y="45860"/>
                    <a:pt x="52467" y="47590"/>
                  </a:cubicBezTo>
                  <a:cubicBezTo>
                    <a:pt x="59783" y="49557"/>
                    <a:pt x="65761" y="51523"/>
                    <a:pt x="70402" y="53569"/>
                  </a:cubicBezTo>
                  <a:cubicBezTo>
                    <a:pt x="75043" y="55614"/>
                    <a:pt x="78976" y="58524"/>
                    <a:pt x="82280" y="62379"/>
                  </a:cubicBezTo>
                  <a:cubicBezTo>
                    <a:pt x="85584" y="66233"/>
                    <a:pt x="87157" y="71267"/>
                    <a:pt x="87157" y="77403"/>
                  </a:cubicBezTo>
                  <a:cubicBezTo>
                    <a:pt x="87157" y="79920"/>
                    <a:pt x="86921" y="82359"/>
                    <a:pt x="86371" y="84876"/>
                  </a:cubicBezTo>
                  <a:cubicBezTo>
                    <a:pt x="84955" y="92585"/>
                    <a:pt x="80707" y="98799"/>
                    <a:pt x="73627" y="103597"/>
                  </a:cubicBezTo>
                  <a:cubicBezTo>
                    <a:pt x="66548" y="108396"/>
                    <a:pt x="57187" y="110756"/>
                    <a:pt x="45624" y="110756"/>
                  </a:cubicBezTo>
                  <a:cubicBezTo>
                    <a:pt x="31622" y="110756"/>
                    <a:pt x="20531" y="107609"/>
                    <a:pt x="12429" y="101316"/>
                  </a:cubicBezTo>
                  <a:cubicBezTo>
                    <a:pt x="4248" y="95023"/>
                    <a:pt x="79" y="86292"/>
                    <a:pt x="0" y="75043"/>
                  </a:cubicBezTo>
                  <a:lnTo>
                    <a:pt x="22183" y="75043"/>
                  </a:lnTo>
                  <a:cubicBezTo>
                    <a:pt x="21632" y="80943"/>
                    <a:pt x="23677" y="85663"/>
                    <a:pt x="28161" y="89360"/>
                  </a:cubicBezTo>
                  <a:cubicBezTo>
                    <a:pt x="32645" y="93057"/>
                    <a:pt x="39174" y="94866"/>
                    <a:pt x="47669" y="94866"/>
                  </a:cubicBezTo>
                  <a:cubicBezTo>
                    <a:pt x="53569" y="94866"/>
                    <a:pt x="58052" y="93450"/>
                    <a:pt x="61278" y="90540"/>
                  </a:cubicBezTo>
                  <a:cubicBezTo>
                    <a:pt x="64503" y="87708"/>
                    <a:pt x="66076" y="84011"/>
                    <a:pt x="66076" y="79606"/>
                  </a:cubicBezTo>
                  <a:cubicBezTo>
                    <a:pt x="66076" y="76223"/>
                    <a:pt x="64975" y="73391"/>
                    <a:pt x="62772" y="71267"/>
                  </a:cubicBezTo>
                  <a:cubicBezTo>
                    <a:pt x="60570" y="69144"/>
                    <a:pt x="57816" y="67413"/>
                    <a:pt x="54670" y="66154"/>
                  </a:cubicBezTo>
                  <a:cubicBezTo>
                    <a:pt x="51445" y="64896"/>
                    <a:pt x="46961" y="63480"/>
                    <a:pt x="41219" y="61749"/>
                  </a:cubicBezTo>
                  <a:cubicBezTo>
                    <a:pt x="34061" y="59626"/>
                    <a:pt x="28240" y="57738"/>
                    <a:pt x="23834" y="55850"/>
                  </a:cubicBezTo>
                  <a:cubicBezTo>
                    <a:pt x="19429" y="54041"/>
                    <a:pt x="15732" y="51287"/>
                    <a:pt x="12665" y="47590"/>
                  </a:cubicBezTo>
                  <a:cubicBezTo>
                    <a:pt x="9597" y="43893"/>
                    <a:pt x="8024" y="39174"/>
                    <a:pt x="8024" y="33274"/>
                  </a:cubicBezTo>
                  <a:cubicBezTo>
                    <a:pt x="8024" y="31150"/>
                    <a:pt x="8260" y="28869"/>
                    <a:pt x="8574" y="26430"/>
                  </a:cubicBezTo>
                  <a:cubicBezTo>
                    <a:pt x="9990" y="18486"/>
                    <a:pt x="14316" y="12035"/>
                    <a:pt x="21475" y="7237"/>
                  </a:cubicBezTo>
                  <a:cubicBezTo>
                    <a:pt x="28633" y="2439"/>
                    <a:pt x="38072" y="0"/>
                    <a:pt x="49714" y="0"/>
                  </a:cubicBezTo>
                  <a:cubicBezTo>
                    <a:pt x="63716" y="0"/>
                    <a:pt x="74414" y="3225"/>
                    <a:pt x="81730" y="967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26" name="Google Shape;326;p9"/>
            <p:cNvSpPr/>
            <p:nvPr/>
          </p:nvSpPr>
          <p:spPr>
            <a:xfrm>
              <a:off x="4139132" y="3883394"/>
              <a:ext cx="108711" cy="110755"/>
            </a:xfrm>
            <a:custGeom>
              <a:avLst/>
              <a:gdLst/>
              <a:ahLst/>
              <a:cxnLst/>
              <a:rect l="l" t="t" r="r" b="b"/>
              <a:pathLst>
                <a:path w="108711" h="110755" extrusionOk="0">
                  <a:moveTo>
                    <a:pt x="96833" y="11013"/>
                  </a:moveTo>
                  <a:cubicBezTo>
                    <a:pt x="104856" y="18407"/>
                    <a:pt x="108789" y="28397"/>
                    <a:pt x="108711" y="41140"/>
                  </a:cubicBezTo>
                  <a:lnTo>
                    <a:pt x="84955" y="41140"/>
                  </a:lnTo>
                  <a:cubicBezTo>
                    <a:pt x="84955" y="34375"/>
                    <a:pt x="82752" y="29026"/>
                    <a:pt x="78426" y="25172"/>
                  </a:cubicBezTo>
                  <a:cubicBezTo>
                    <a:pt x="74021" y="21317"/>
                    <a:pt x="68042" y="19351"/>
                    <a:pt x="60491" y="19351"/>
                  </a:cubicBezTo>
                  <a:cubicBezTo>
                    <a:pt x="51995" y="19351"/>
                    <a:pt x="44287" y="22419"/>
                    <a:pt x="37364" y="28554"/>
                  </a:cubicBezTo>
                  <a:cubicBezTo>
                    <a:pt x="30442" y="34690"/>
                    <a:pt x="25880" y="43579"/>
                    <a:pt x="23834" y="55221"/>
                  </a:cubicBezTo>
                  <a:cubicBezTo>
                    <a:pt x="23284" y="58210"/>
                    <a:pt x="23048" y="61356"/>
                    <a:pt x="23048" y="64660"/>
                  </a:cubicBezTo>
                  <a:cubicBezTo>
                    <a:pt x="23048" y="73391"/>
                    <a:pt x="25329" y="80078"/>
                    <a:pt x="29970" y="84561"/>
                  </a:cubicBezTo>
                  <a:cubicBezTo>
                    <a:pt x="34611" y="89045"/>
                    <a:pt x="40589" y="91326"/>
                    <a:pt x="47905" y="91326"/>
                  </a:cubicBezTo>
                  <a:cubicBezTo>
                    <a:pt x="55220" y="91326"/>
                    <a:pt x="61985" y="89360"/>
                    <a:pt x="67728" y="85427"/>
                  </a:cubicBezTo>
                  <a:cubicBezTo>
                    <a:pt x="73470" y="81494"/>
                    <a:pt x="77560" y="76145"/>
                    <a:pt x="80078" y="69380"/>
                  </a:cubicBezTo>
                  <a:lnTo>
                    <a:pt x="103834" y="69380"/>
                  </a:lnTo>
                  <a:cubicBezTo>
                    <a:pt x="99350" y="82044"/>
                    <a:pt x="91956" y="92113"/>
                    <a:pt x="81493" y="99586"/>
                  </a:cubicBezTo>
                  <a:cubicBezTo>
                    <a:pt x="71032" y="107059"/>
                    <a:pt x="58839" y="110756"/>
                    <a:pt x="44837" y="110756"/>
                  </a:cubicBezTo>
                  <a:cubicBezTo>
                    <a:pt x="30835" y="110756"/>
                    <a:pt x="20216" y="106823"/>
                    <a:pt x="12114" y="98956"/>
                  </a:cubicBezTo>
                  <a:cubicBezTo>
                    <a:pt x="4012" y="91090"/>
                    <a:pt x="0" y="80314"/>
                    <a:pt x="0" y="66626"/>
                  </a:cubicBezTo>
                  <a:cubicBezTo>
                    <a:pt x="0" y="62615"/>
                    <a:pt x="393" y="58210"/>
                    <a:pt x="1180" y="53490"/>
                  </a:cubicBezTo>
                  <a:cubicBezTo>
                    <a:pt x="3146" y="42477"/>
                    <a:pt x="7080" y="33038"/>
                    <a:pt x="13058" y="24936"/>
                  </a:cubicBezTo>
                  <a:cubicBezTo>
                    <a:pt x="19036" y="16912"/>
                    <a:pt x="26352" y="10698"/>
                    <a:pt x="35083" y="6450"/>
                  </a:cubicBezTo>
                  <a:cubicBezTo>
                    <a:pt x="43815" y="2124"/>
                    <a:pt x="53333" y="0"/>
                    <a:pt x="63716" y="0"/>
                  </a:cubicBezTo>
                  <a:cubicBezTo>
                    <a:pt x="77796" y="0"/>
                    <a:pt x="88888" y="3697"/>
                    <a:pt x="96911" y="1109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27" name="Google Shape;327;p9"/>
            <p:cNvSpPr/>
            <p:nvPr/>
          </p:nvSpPr>
          <p:spPr>
            <a:xfrm>
              <a:off x="4257990" y="3847603"/>
              <a:ext cx="114295" cy="145130"/>
            </a:xfrm>
            <a:custGeom>
              <a:avLst/>
              <a:gdLst/>
              <a:ahLst/>
              <a:cxnLst/>
              <a:rect l="l" t="t" r="r" b="b"/>
              <a:pathLst>
                <a:path w="114295" h="145130" extrusionOk="0">
                  <a:moveTo>
                    <a:pt x="105013" y="44287"/>
                  </a:moveTo>
                  <a:cubicBezTo>
                    <a:pt x="111228" y="50265"/>
                    <a:pt x="114295" y="58839"/>
                    <a:pt x="114295" y="70088"/>
                  </a:cubicBezTo>
                  <a:cubicBezTo>
                    <a:pt x="114295" y="73863"/>
                    <a:pt x="113902" y="77954"/>
                    <a:pt x="113116" y="82201"/>
                  </a:cubicBezTo>
                  <a:lnTo>
                    <a:pt x="102182" y="145131"/>
                  </a:lnTo>
                  <a:lnTo>
                    <a:pt x="79842" y="145131"/>
                  </a:lnTo>
                  <a:lnTo>
                    <a:pt x="90461" y="84561"/>
                  </a:lnTo>
                  <a:cubicBezTo>
                    <a:pt x="90933" y="82044"/>
                    <a:pt x="91248" y="79448"/>
                    <a:pt x="91248" y="76695"/>
                  </a:cubicBezTo>
                  <a:cubicBezTo>
                    <a:pt x="91248" y="69380"/>
                    <a:pt x="89203" y="63795"/>
                    <a:pt x="85033" y="59940"/>
                  </a:cubicBezTo>
                  <a:cubicBezTo>
                    <a:pt x="80943" y="56086"/>
                    <a:pt x="75201" y="54198"/>
                    <a:pt x="67885" y="54198"/>
                  </a:cubicBezTo>
                  <a:cubicBezTo>
                    <a:pt x="59390" y="54198"/>
                    <a:pt x="52074" y="56794"/>
                    <a:pt x="45939" y="61907"/>
                  </a:cubicBezTo>
                  <a:cubicBezTo>
                    <a:pt x="39803" y="67098"/>
                    <a:pt x="35555" y="74650"/>
                    <a:pt x="33195" y="84719"/>
                  </a:cubicBezTo>
                  <a:lnTo>
                    <a:pt x="22576" y="145052"/>
                  </a:lnTo>
                  <a:lnTo>
                    <a:pt x="0" y="145052"/>
                  </a:lnTo>
                  <a:lnTo>
                    <a:pt x="25487" y="0"/>
                  </a:lnTo>
                  <a:lnTo>
                    <a:pt x="48062" y="0"/>
                  </a:lnTo>
                  <a:lnTo>
                    <a:pt x="37443" y="60569"/>
                  </a:lnTo>
                  <a:cubicBezTo>
                    <a:pt x="41769" y="52625"/>
                    <a:pt x="47669" y="46410"/>
                    <a:pt x="55221" y="41927"/>
                  </a:cubicBezTo>
                  <a:cubicBezTo>
                    <a:pt x="62693" y="37522"/>
                    <a:pt x="70953" y="35240"/>
                    <a:pt x="79842" y="35240"/>
                  </a:cubicBezTo>
                  <a:cubicBezTo>
                    <a:pt x="90461" y="35240"/>
                    <a:pt x="98799" y="38230"/>
                    <a:pt x="105013" y="44129"/>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28" name="Google Shape;328;p9"/>
            <p:cNvSpPr/>
            <p:nvPr/>
          </p:nvSpPr>
          <p:spPr>
            <a:xfrm>
              <a:off x="4388883" y="3883394"/>
              <a:ext cx="112014" cy="110677"/>
            </a:xfrm>
            <a:custGeom>
              <a:avLst/>
              <a:gdLst/>
              <a:ahLst/>
              <a:cxnLst/>
              <a:rect l="l" t="t" r="r" b="b"/>
              <a:pathLst>
                <a:path w="112014" h="110677" extrusionOk="0">
                  <a:moveTo>
                    <a:pt x="99271" y="11799"/>
                  </a:moveTo>
                  <a:cubicBezTo>
                    <a:pt x="107767" y="19665"/>
                    <a:pt x="112014" y="30599"/>
                    <a:pt x="112014" y="44444"/>
                  </a:cubicBezTo>
                  <a:cubicBezTo>
                    <a:pt x="112014" y="48377"/>
                    <a:pt x="111621" y="52625"/>
                    <a:pt x="110834" y="57187"/>
                  </a:cubicBezTo>
                  <a:cubicBezTo>
                    <a:pt x="108868" y="68042"/>
                    <a:pt x="104777" y="77482"/>
                    <a:pt x="98720" y="85584"/>
                  </a:cubicBezTo>
                  <a:cubicBezTo>
                    <a:pt x="92585" y="93686"/>
                    <a:pt x="85033" y="99900"/>
                    <a:pt x="76066" y="104227"/>
                  </a:cubicBezTo>
                  <a:cubicBezTo>
                    <a:pt x="67098" y="108553"/>
                    <a:pt x="57502" y="110677"/>
                    <a:pt x="47118" y="110677"/>
                  </a:cubicBezTo>
                  <a:cubicBezTo>
                    <a:pt x="37836" y="110677"/>
                    <a:pt x="29655" y="108946"/>
                    <a:pt x="22497" y="105407"/>
                  </a:cubicBezTo>
                  <a:cubicBezTo>
                    <a:pt x="15418" y="101867"/>
                    <a:pt x="9833" y="96754"/>
                    <a:pt x="5900" y="89989"/>
                  </a:cubicBezTo>
                  <a:cubicBezTo>
                    <a:pt x="1967" y="83224"/>
                    <a:pt x="0" y="75279"/>
                    <a:pt x="0" y="65997"/>
                  </a:cubicBezTo>
                  <a:cubicBezTo>
                    <a:pt x="0" y="62064"/>
                    <a:pt x="393" y="57895"/>
                    <a:pt x="1180" y="53490"/>
                  </a:cubicBezTo>
                  <a:cubicBezTo>
                    <a:pt x="3146" y="42635"/>
                    <a:pt x="7158" y="33195"/>
                    <a:pt x="13294" y="25093"/>
                  </a:cubicBezTo>
                  <a:cubicBezTo>
                    <a:pt x="19429" y="16991"/>
                    <a:pt x="27060" y="10777"/>
                    <a:pt x="36106" y="6450"/>
                  </a:cubicBezTo>
                  <a:cubicBezTo>
                    <a:pt x="45152" y="2124"/>
                    <a:pt x="54906" y="0"/>
                    <a:pt x="65211" y="0"/>
                  </a:cubicBezTo>
                  <a:cubicBezTo>
                    <a:pt x="79291" y="0"/>
                    <a:pt x="90618" y="3933"/>
                    <a:pt x="99114" y="11878"/>
                  </a:cubicBezTo>
                  <a:close/>
                  <a:moveTo>
                    <a:pt x="38151" y="28554"/>
                  </a:moveTo>
                  <a:cubicBezTo>
                    <a:pt x="30835" y="34690"/>
                    <a:pt x="26116" y="43579"/>
                    <a:pt x="24070" y="55221"/>
                  </a:cubicBezTo>
                  <a:cubicBezTo>
                    <a:pt x="23520" y="58210"/>
                    <a:pt x="23284" y="61199"/>
                    <a:pt x="23284" y="64267"/>
                  </a:cubicBezTo>
                  <a:cubicBezTo>
                    <a:pt x="23284" y="73155"/>
                    <a:pt x="25722" y="79842"/>
                    <a:pt x="30757" y="84325"/>
                  </a:cubicBezTo>
                  <a:cubicBezTo>
                    <a:pt x="35712" y="88809"/>
                    <a:pt x="42084" y="91090"/>
                    <a:pt x="49793" y="91090"/>
                  </a:cubicBezTo>
                  <a:cubicBezTo>
                    <a:pt x="58839" y="91090"/>
                    <a:pt x="66941" y="88022"/>
                    <a:pt x="74178" y="81965"/>
                  </a:cubicBezTo>
                  <a:cubicBezTo>
                    <a:pt x="81415" y="75909"/>
                    <a:pt x="86135" y="66941"/>
                    <a:pt x="88180" y="55221"/>
                  </a:cubicBezTo>
                  <a:cubicBezTo>
                    <a:pt x="88730" y="52467"/>
                    <a:pt x="88966" y="49557"/>
                    <a:pt x="88966" y="46410"/>
                  </a:cubicBezTo>
                  <a:cubicBezTo>
                    <a:pt x="88966" y="37522"/>
                    <a:pt x="86449" y="30835"/>
                    <a:pt x="81493" y="26194"/>
                  </a:cubicBezTo>
                  <a:cubicBezTo>
                    <a:pt x="76538" y="21632"/>
                    <a:pt x="70166" y="19351"/>
                    <a:pt x="62457" y="19351"/>
                  </a:cubicBezTo>
                  <a:cubicBezTo>
                    <a:pt x="53569" y="19351"/>
                    <a:pt x="45466" y="22419"/>
                    <a:pt x="38151" y="28554"/>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29" name="Google Shape;329;p9"/>
            <p:cNvSpPr/>
            <p:nvPr/>
          </p:nvSpPr>
          <p:spPr>
            <a:xfrm>
              <a:off x="4514899" y="3883394"/>
              <a:ext cx="112014" cy="110677"/>
            </a:xfrm>
            <a:custGeom>
              <a:avLst/>
              <a:gdLst/>
              <a:ahLst/>
              <a:cxnLst/>
              <a:rect l="l" t="t" r="r" b="b"/>
              <a:pathLst>
                <a:path w="112014" h="110677" extrusionOk="0">
                  <a:moveTo>
                    <a:pt x="99271" y="11799"/>
                  </a:moveTo>
                  <a:cubicBezTo>
                    <a:pt x="107767" y="19665"/>
                    <a:pt x="112014" y="30599"/>
                    <a:pt x="112014" y="44444"/>
                  </a:cubicBezTo>
                  <a:cubicBezTo>
                    <a:pt x="112014" y="48377"/>
                    <a:pt x="111621" y="52625"/>
                    <a:pt x="110834" y="57187"/>
                  </a:cubicBezTo>
                  <a:cubicBezTo>
                    <a:pt x="108868" y="68042"/>
                    <a:pt x="104777" y="77482"/>
                    <a:pt x="98721" y="85584"/>
                  </a:cubicBezTo>
                  <a:cubicBezTo>
                    <a:pt x="92585" y="93686"/>
                    <a:pt x="85033" y="99900"/>
                    <a:pt x="76066" y="104227"/>
                  </a:cubicBezTo>
                  <a:cubicBezTo>
                    <a:pt x="67098" y="108553"/>
                    <a:pt x="57502" y="110677"/>
                    <a:pt x="47119" y="110677"/>
                  </a:cubicBezTo>
                  <a:cubicBezTo>
                    <a:pt x="37836" y="110677"/>
                    <a:pt x="29656" y="108946"/>
                    <a:pt x="22497" y="105407"/>
                  </a:cubicBezTo>
                  <a:cubicBezTo>
                    <a:pt x="15418" y="101867"/>
                    <a:pt x="9833" y="96754"/>
                    <a:pt x="5900" y="89989"/>
                  </a:cubicBezTo>
                  <a:cubicBezTo>
                    <a:pt x="1967" y="83224"/>
                    <a:pt x="0" y="75279"/>
                    <a:pt x="0" y="65997"/>
                  </a:cubicBezTo>
                  <a:cubicBezTo>
                    <a:pt x="0" y="62064"/>
                    <a:pt x="393" y="57895"/>
                    <a:pt x="1180" y="53490"/>
                  </a:cubicBezTo>
                  <a:cubicBezTo>
                    <a:pt x="3146" y="42635"/>
                    <a:pt x="7158" y="33195"/>
                    <a:pt x="13294" y="25093"/>
                  </a:cubicBezTo>
                  <a:cubicBezTo>
                    <a:pt x="19429" y="16991"/>
                    <a:pt x="27060" y="10777"/>
                    <a:pt x="36106" y="6450"/>
                  </a:cubicBezTo>
                  <a:cubicBezTo>
                    <a:pt x="45152" y="2124"/>
                    <a:pt x="54906" y="0"/>
                    <a:pt x="65211" y="0"/>
                  </a:cubicBezTo>
                  <a:cubicBezTo>
                    <a:pt x="79291" y="0"/>
                    <a:pt x="90618" y="3933"/>
                    <a:pt x="99114" y="11878"/>
                  </a:cubicBezTo>
                  <a:close/>
                  <a:moveTo>
                    <a:pt x="38151" y="28554"/>
                  </a:moveTo>
                  <a:cubicBezTo>
                    <a:pt x="30835" y="34690"/>
                    <a:pt x="26116" y="43579"/>
                    <a:pt x="24070" y="55221"/>
                  </a:cubicBezTo>
                  <a:cubicBezTo>
                    <a:pt x="23520" y="58210"/>
                    <a:pt x="23284" y="61199"/>
                    <a:pt x="23284" y="64267"/>
                  </a:cubicBezTo>
                  <a:cubicBezTo>
                    <a:pt x="23284" y="73155"/>
                    <a:pt x="25723" y="79842"/>
                    <a:pt x="30757" y="84325"/>
                  </a:cubicBezTo>
                  <a:cubicBezTo>
                    <a:pt x="35712" y="88809"/>
                    <a:pt x="42084" y="91090"/>
                    <a:pt x="49793" y="91090"/>
                  </a:cubicBezTo>
                  <a:cubicBezTo>
                    <a:pt x="58839" y="91090"/>
                    <a:pt x="66941" y="88022"/>
                    <a:pt x="74178" y="81965"/>
                  </a:cubicBezTo>
                  <a:cubicBezTo>
                    <a:pt x="81415" y="75909"/>
                    <a:pt x="86135" y="66941"/>
                    <a:pt x="88180" y="55221"/>
                  </a:cubicBezTo>
                  <a:cubicBezTo>
                    <a:pt x="88730" y="52467"/>
                    <a:pt x="88966" y="49557"/>
                    <a:pt x="88966" y="46410"/>
                  </a:cubicBezTo>
                  <a:cubicBezTo>
                    <a:pt x="88966" y="37522"/>
                    <a:pt x="86449" y="30835"/>
                    <a:pt x="81494" y="26194"/>
                  </a:cubicBezTo>
                  <a:cubicBezTo>
                    <a:pt x="76538" y="21632"/>
                    <a:pt x="70166" y="19351"/>
                    <a:pt x="62457" y="19351"/>
                  </a:cubicBezTo>
                  <a:cubicBezTo>
                    <a:pt x="53569" y="19351"/>
                    <a:pt x="45466" y="22419"/>
                    <a:pt x="38151" y="28554"/>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30" name="Google Shape;330;p9"/>
            <p:cNvSpPr/>
            <p:nvPr/>
          </p:nvSpPr>
          <p:spPr>
            <a:xfrm>
              <a:off x="4638005" y="3847681"/>
              <a:ext cx="48062" cy="145052"/>
            </a:xfrm>
            <a:custGeom>
              <a:avLst/>
              <a:gdLst/>
              <a:ahLst/>
              <a:cxnLst/>
              <a:rect l="l" t="t" r="r" b="b"/>
              <a:pathLst>
                <a:path w="48062" h="145052" extrusionOk="0">
                  <a:moveTo>
                    <a:pt x="48062" y="0"/>
                  </a:moveTo>
                  <a:lnTo>
                    <a:pt x="22576" y="145052"/>
                  </a:lnTo>
                  <a:lnTo>
                    <a:pt x="0" y="145052"/>
                  </a:lnTo>
                  <a:lnTo>
                    <a:pt x="25487" y="0"/>
                  </a:lnTo>
                  <a:lnTo>
                    <a:pt x="48062" y="0"/>
                  </a:ln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31" name="Google Shape;331;p9"/>
            <p:cNvSpPr/>
            <p:nvPr/>
          </p:nvSpPr>
          <p:spPr>
            <a:xfrm>
              <a:off x="4689921" y="3883394"/>
              <a:ext cx="112014" cy="110677"/>
            </a:xfrm>
            <a:custGeom>
              <a:avLst/>
              <a:gdLst/>
              <a:ahLst/>
              <a:cxnLst/>
              <a:rect l="l" t="t" r="r" b="b"/>
              <a:pathLst>
                <a:path w="112014" h="110677" extrusionOk="0">
                  <a:moveTo>
                    <a:pt x="99271" y="11799"/>
                  </a:moveTo>
                  <a:cubicBezTo>
                    <a:pt x="107767" y="19665"/>
                    <a:pt x="112014" y="30599"/>
                    <a:pt x="112014" y="44444"/>
                  </a:cubicBezTo>
                  <a:cubicBezTo>
                    <a:pt x="112014" y="48377"/>
                    <a:pt x="111621" y="52625"/>
                    <a:pt x="110834" y="57187"/>
                  </a:cubicBezTo>
                  <a:cubicBezTo>
                    <a:pt x="108868" y="68042"/>
                    <a:pt x="104856" y="77482"/>
                    <a:pt x="98721" y="85584"/>
                  </a:cubicBezTo>
                  <a:cubicBezTo>
                    <a:pt x="92585" y="93686"/>
                    <a:pt x="85033" y="99900"/>
                    <a:pt x="76066" y="104227"/>
                  </a:cubicBezTo>
                  <a:cubicBezTo>
                    <a:pt x="67098" y="108553"/>
                    <a:pt x="57502" y="110677"/>
                    <a:pt x="47119" y="110677"/>
                  </a:cubicBezTo>
                  <a:cubicBezTo>
                    <a:pt x="37836" y="110677"/>
                    <a:pt x="29656" y="108946"/>
                    <a:pt x="22497" y="105407"/>
                  </a:cubicBezTo>
                  <a:cubicBezTo>
                    <a:pt x="15339" y="101867"/>
                    <a:pt x="9833" y="96754"/>
                    <a:pt x="5900" y="89989"/>
                  </a:cubicBezTo>
                  <a:cubicBezTo>
                    <a:pt x="1967" y="83224"/>
                    <a:pt x="0" y="75279"/>
                    <a:pt x="0" y="65997"/>
                  </a:cubicBezTo>
                  <a:cubicBezTo>
                    <a:pt x="0" y="62064"/>
                    <a:pt x="393" y="57895"/>
                    <a:pt x="1180" y="53490"/>
                  </a:cubicBezTo>
                  <a:cubicBezTo>
                    <a:pt x="3146" y="42635"/>
                    <a:pt x="7158" y="33195"/>
                    <a:pt x="13294" y="25093"/>
                  </a:cubicBezTo>
                  <a:cubicBezTo>
                    <a:pt x="19429" y="16991"/>
                    <a:pt x="27060" y="10777"/>
                    <a:pt x="36106" y="6450"/>
                  </a:cubicBezTo>
                  <a:cubicBezTo>
                    <a:pt x="45152" y="2124"/>
                    <a:pt x="54906" y="0"/>
                    <a:pt x="65211" y="0"/>
                  </a:cubicBezTo>
                  <a:cubicBezTo>
                    <a:pt x="79291" y="0"/>
                    <a:pt x="90618" y="3933"/>
                    <a:pt x="99114" y="11878"/>
                  </a:cubicBezTo>
                  <a:close/>
                  <a:moveTo>
                    <a:pt x="38072" y="28554"/>
                  </a:moveTo>
                  <a:cubicBezTo>
                    <a:pt x="30757" y="34690"/>
                    <a:pt x="26037" y="43579"/>
                    <a:pt x="23992" y="55221"/>
                  </a:cubicBezTo>
                  <a:cubicBezTo>
                    <a:pt x="23441" y="58210"/>
                    <a:pt x="23205" y="61199"/>
                    <a:pt x="23205" y="64267"/>
                  </a:cubicBezTo>
                  <a:cubicBezTo>
                    <a:pt x="23205" y="73155"/>
                    <a:pt x="25723" y="79842"/>
                    <a:pt x="30678" y="84325"/>
                  </a:cubicBezTo>
                  <a:cubicBezTo>
                    <a:pt x="35634" y="88809"/>
                    <a:pt x="42005" y="91090"/>
                    <a:pt x="49714" y="91090"/>
                  </a:cubicBezTo>
                  <a:cubicBezTo>
                    <a:pt x="58760" y="91090"/>
                    <a:pt x="66862" y="88022"/>
                    <a:pt x="74099" y="81965"/>
                  </a:cubicBezTo>
                  <a:cubicBezTo>
                    <a:pt x="81336" y="75909"/>
                    <a:pt x="86056" y="66941"/>
                    <a:pt x="88101" y="55221"/>
                  </a:cubicBezTo>
                  <a:cubicBezTo>
                    <a:pt x="88652" y="52467"/>
                    <a:pt x="88888" y="49557"/>
                    <a:pt x="88888" y="46410"/>
                  </a:cubicBezTo>
                  <a:cubicBezTo>
                    <a:pt x="88888" y="37522"/>
                    <a:pt x="86449" y="30835"/>
                    <a:pt x="81415" y="26194"/>
                  </a:cubicBezTo>
                  <a:cubicBezTo>
                    <a:pt x="76459" y="21632"/>
                    <a:pt x="70088" y="19351"/>
                    <a:pt x="62379" y="19351"/>
                  </a:cubicBezTo>
                  <a:cubicBezTo>
                    <a:pt x="53490" y="19351"/>
                    <a:pt x="45388" y="22419"/>
                    <a:pt x="38072" y="28554"/>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32" name="Google Shape;332;p9"/>
            <p:cNvSpPr/>
            <p:nvPr/>
          </p:nvSpPr>
          <p:spPr>
            <a:xfrm>
              <a:off x="4813499" y="3842679"/>
              <a:ext cx="72683" cy="150054"/>
            </a:xfrm>
            <a:custGeom>
              <a:avLst/>
              <a:gdLst/>
              <a:ahLst/>
              <a:cxnLst/>
              <a:rect l="l" t="t" r="r" b="b"/>
              <a:pathLst>
                <a:path w="72683" h="150054" extrusionOk="0">
                  <a:moveTo>
                    <a:pt x="36420" y="8857"/>
                  </a:moveTo>
                  <a:cubicBezTo>
                    <a:pt x="45309" y="2249"/>
                    <a:pt x="57423" y="-661"/>
                    <a:pt x="72683" y="126"/>
                  </a:cubicBezTo>
                  <a:lnTo>
                    <a:pt x="69143" y="19712"/>
                  </a:lnTo>
                  <a:cubicBezTo>
                    <a:pt x="60412" y="19319"/>
                    <a:pt x="53962" y="20735"/>
                    <a:pt x="49950" y="23960"/>
                  </a:cubicBezTo>
                  <a:cubicBezTo>
                    <a:pt x="45938" y="27185"/>
                    <a:pt x="43185" y="32613"/>
                    <a:pt x="41769" y="40322"/>
                  </a:cubicBezTo>
                  <a:lnTo>
                    <a:pt x="41376" y="42052"/>
                  </a:lnTo>
                  <a:lnTo>
                    <a:pt x="65289" y="42052"/>
                  </a:lnTo>
                  <a:lnTo>
                    <a:pt x="61985" y="61246"/>
                  </a:lnTo>
                  <a:lnTo>
                    <a:pt x="38072" y="61246"/>
                  </a:lnTo>
                  <a:lnTo>
                    <a:pt x="22576" y="150055"/>
                  </a:lnTo>
                  <a:lnTo>
                    <a:pt x="0" y="150055"/>
                  </a:lnTo>
                  <a:lnTo>
                    <a:pt x="15654" y="61246"/>
                  </a:lnTo>
                  <a:lnTo>
                    <a:pt x="944" y="61246"/>
                  </a:lnTo>
                  <a:lnTo>
                    <a:pt x="4248" y="42052"/>
                  </a:lnTo>
                  <a:lnTo>
                    <a:pt x="18957" y="42052"/>
                  </a:lnTo>
                  <a:lnTo>
                    <a:pt x="19508" y="38512"/>
                  </a:lnTo>
                  <a:cubicBezTo>
                    <a:pt x="21868" y="25297"/>
                    <a:pt x="27453" y="15386"/>
                    <a:pt x="36342" y="877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33" name="Google Shape;333;p9"/>
            <p:cNvSpPr/>
            <p:nvPr/>
          </p:nvSpPr>
          <p:spPr>
            <a:xfrm>
              <a:off x="4880991" y="3883394"/>
              <a:ext cx="93214" cy="110755"/>
            </a:xfrm>
            <a:custGeom>
              <a:avLst/>
              <a:gdLst/>
              <a:ahLst/>
              <a:cxnLst/>
              <a:rect l="l" t="t" r="r" b="b"/>
              <a:pathLst>
                <a:path w="93214" h="110755" extrusionOk="0">
                  <a:moveTo>
                    <a:pt x="81730" y="9675"/>
                  </a:moveTo>
                  <a:cubicBezTo>
                    <a:pt x="89124" y="16126"/>
                    <a:pt x="92899" y="24778"/>
                    <a:pt x="93214" y="35634"/>
                  </a:cubicBezTo>
                  <a:lnTo>
                    <a:pt x="71032" y="35634"/>
                  </a:lnTo>
                  <a:cubicBezTo>
                    <a:pt x="71189" y="29734"/>
                    <a:pt x="69222" y="25014"/>
                    <a:pt x="65289" y="21396"/>
                  </a:cubicBezTo>
                  <a:cubicBezTo>
                    <a:pt x="61278" y="17778"/>
                    <a:pt x="55456" y="16047"/>
                    <a:pt x="47748" y="16047"/>
                  </a:cubicBezTo>
                  <a:cubicBezTo>
                    <a:pt x="41848" y="16047"/>
                    <a:pt x="37128" y="17384"/>
                    <a:pt x="33667" y="20059"/>
                  </a:cubicBezTo>
                  <a:cubicBezTo>
                    <a:pt x="30127" y="22733"/>
                    <a:pt x="28397" y="26352"/>
                    <a:pt x="28397" y="30914"/>
                  </a:cubicBezTo>
                  <a:cubicBezTo>
                    <a:pt x="28397" y="33903"/>
                    <a:pt x="29419" y="36420"/>
                    <a:pt x="31543" y="38466"/>
                  </a:cubicBezTo>
                  <a:cubicBezTo>
                    <a:pt x="33667" y="40511"/>
                    <a:pt x="36184" y="42084"/>
                    <a:pt x="39252" y="43264"/>
                  </a:cubicBezTo>
                  <a:cubicBezTo>
                    <a:pt x="42320" y="44444"/>
                    <a:pt x="46725" y="45860"/>
                    <a:pt x="52467" y="47590"/>
                  </a:cubicBezTo>
                  <a:cubicBezTo>
                    <a:pt x="59783" y="49557"/>
                    <a:pt x="65761" y="51523"/>
                    <a:pt x="70402" y="53569"/>
                  </a:cubicBezTo>
                  <a:cubicBezTo>
                    <a:pt x="75043" y="55614"/>
                    <a:pt x="78976" y="58524"/>
                    <a:pt x="82280" y="62379"/>
                  </a:cubicBezTo>
                  <a:cubicBezTo>
                    <a:pt x="85584" y="66233"/>
                    <a:pt x="87157" y="71267"/>
                    <a:pt x="87157" y="77403"/>
                  </a:cubicBezTo>
                  <a:cubicBezTo>
                    <a:pt x="87157" y="79920"/>
                    <a:pt x="86921" y="82359"/>
                    <a:pt x="86371" y="84876"/>
                  </a:cubicBezTo>
                  <a:cubicBezTo>
                    <a:pt x="84955" y="92585"/>
                    <a:pt x="80707" y="98799"/>
                    <a:pt x="73627" y="103597"/>
                  </a:cubicBezTo>
                  <a:cubicBezTo>
                    <a:pt x="66548" y="108396"/>
                    <a:pt x="57187" y="110756"/>
                    <a:pt x="45624" y="110756"/>
                  </a:cubicBezTo>
                  <a:cubicBezTo>
                    <a:pt x="31622" y="110756"/>
                    <a:pt x="20531" y="107609"/>
                    <a:pt x="12428" y="101316"/>
                  </a:cubicBezTo>
                  <a:cubicBezTo>
                    <a:pt x="4248" y="95023"/>
                    <a:pt x="79" y="86292"/>
                    <a:pt x="0" y="75043"/>
                  </a:cubicBezTo>
                  <a:lnTo>
                    <a:pt x="22183" y="75043"/>
                  </a:lnTo>
                  <a:cubicBezTo>
                    <a:pt x="21632" y="80943"/>
                    <a:pt x="23677" y="85663"/>
                    <a:pt x="28161" y="89360"/>
                  </a:cubicBezTo>
                  <a:cubicBezTo>
                    <a:pt x="32645" y="93057"/>
                    <a:pt x="39174" y="94866"/>
                    <a:pt x="47669" y="94866"/>
                  </a:cubicBezTo>
                  <a:cubicBezTo>
                    <a:pt x="53569" y="94866"/>
                    <a:pt x="58052" y="93450"/>
                    <a:pt x="61278" y="90540"/>
                  </a:cubicBezTo>
                  <a:cubicBezTo>
                    <a:pt x="64503" y="87708"/>
                    <a:pt x="66076" y="84011"/>
                    <a:pt x="66076" y="79606"/>
                  </a:cubicBezTo>
                  <a:cubicBezTo>
                    <a:pt x="66076" y="76223"/>
                    <a:pt x="64975" y="73391"/>
                    <a:pt x="62772" y="71267"/>
                  </a:cubicBezTo>
                  <a:cubicBezTo>
                    <a:pt x="60570" y="69144"/>
                    <a:pt x="57816" y="67413"/>
                    <a:pt x="54670" y="66154"/>
                  </a:cubicBezTo>
                  <a:cubicBezTo>
                    <a:pt x="51445" y="64896"/>
                    <a:pt x="46961" y="63480"/>
                    <a:pt x="41219" y="61749"/>
                  </a:cubicBezTo>
                  <a:cubicBezTo>
                    <a:pt x="34060" y="59626"/>
                    <a:pt x="28240" y="57738"/>
                    <a:pt x="23834" y="55850"/>
                  </a:cubicBezTo>
                  <a:cubicBezTo>
                    <a:pt x="19429" y="54041"/>
                    <a:pt x="15732" y="51287"/>
                    <a:pt x="12664" y="47590"/>
                  </a:cubicBezTo>
                  <a:cubicBezTo>
                    <a:pt x="9597" y="43893"/>
                    <a:pt x="8023" y="39174"/>
                    <a:pt x="8023" y="33274"/>
                  </a:cubicBezTo>
                  <a:cubicBezTo>
                    <a:pt x="8023" y="31150"/>
                    <a:pt x="8259" y="28869"/>
                    <a:pt x="8574" y="26430"/>
                  </a:cubicBezTo>
                  <a:cubicBezTo>
                    <a:pt x="9990" y="18486"/>
                    <a:pt x="14316" y="12035"/>
                    <a:pt x="21475" y="7237"/>
                  </a:cubicBezTo>
                  <a:cubicBezTo>
                    <a:pt x="28633" y="2439"/>
                    <a:pt x="38072" y="0"/>
                    <a:pt x="49714" y="0"/>
                  </a:cubicBezTo>
                  <a:cubicBezTo>
                    <a:pt x="63716" y="0"/>
                    <a:pt x="74414" y="3225"/>
                    <a:pt x="81730" y="967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34" name="Google Shape;334;p9"/>
            <p:cNvSpPr/>
            <p:nvPr/>
          </p:nvSpPr>
          <p:spPr>
            <a:xfrm>
              <a:off x="4986083" y="3883394"/>
              <a:ext cx="108711" cy="110755"/>
            </a:xfrm>
            <a:custGeom>
              <a:avLst/>
              <a:gdLst/>
              <a:ahLst/>
              <a:cxnLst/>
              <a:rect l="l" t="t" r="r" b="b"/>
              <a:pathLst>
                <a:path w="108711" h="110755" extrusionOk="0">
                  <a:moveTo>
                    <a:pt x="96833" y="11013"/>
                  </a:moveTo>
                  <a:cubicBezTo>
                    <a:pt x="104856" y="18407"/>
                    <a:pt x="108789" y="28397"/>
                    <a:pt x="108711" y="41140"/>
                  </a:cubicBezTo>
                  <a:lnTo>
                    <a:pt x="84955" y="41140"/>
                  </a:lnTo>
                  <a:cubicBezTo>
                    <a:pt x="84955" y="34375"/>
                    <a:pt x="82752" y="29026"/>
                    <a:pt x="78426" y="25172"/>
                  </a:cubicBezTo>
                  <a:cubicBezTo>
                    <a:pt x="74021" y="21317"/>
                    <a:pt x="68043" y="19351"/>
                    <a:pt x="60491" y="19351"/>
                  </a:cubicBezTo>
                  <a:cubicBezTo>
                    <a:pt x="51996" y="19351"/>
                    <a:pt x="44287" y="22419"/>
                    <a:pt x="37364" y="28554"/>
                  </a:cubicBezTo>
                  <a:cubicBezTo>
                    <a:pt x="30442" y="34690"/>
                    <a:pt x="25880" y="43579"/>
                    <a:pt x="23835" y="55221"/>
                  </a:cubicBezTo>
                  <a:cubicBezTo>
                    <a:pt x="23284" y="58210"/>
                    <a:pt x="23048" y="61356"/>
                    <a:pt x="23048" y="64660"/>
                  </a:cubicBezTo>
                  <a:cubicBezTo>
                    <a:pt x="23048" y="73391"/>
                    <a:pt x="25329" y="80078"/>
                    <a:pt x="29970" y="84561"/>
                  </a:cubicBezTo>
                  <a:cubicBezTo>
                    <a:pt x="34611" y="89045"/>
                    <a:pt x="40589" y="91326"/>
                    <a:pt x="47905" y="91326"/>
                  </a:cubicBezTo>
                  <a:cubicBezTo>
                    <a:pt x="55221" y="91326"/>
                    <a:pt x="61985" y="89360"/>
                    <a:pt x="67728" y="85427"/>
                  </a:cubicBezTo>
                  <a:cubicBezTo>
                    <a:pt x="73470" y="81494"/>
                    <a:pt x="77561" y="76145"/>
                    <a:pt x="80078" y="69380"/>
                  </a:cubicBezTo>
                  <a:lnTo>
                    <a:pt x="103834" y="69380"/>
                  </a:lnTo>
                  <a:cubicBezTo>
                    <a:pt x="99350" y="82044"/>
                    <a:pt x="91956" y="92113"/>
                    <a:pt x="81494" y="99586"/>
                  </a:cubicBezTo>
                  <a:cubicBezTo>
                    <a:pt x="71032" y="107059"/>
                    <a:pt x="58839" y="110756"/>
                    <a:pt x="44837" y="110756"/>
                  </a:cubicBezTo>
                  <a:cubicBezTo>
                    <a:pt x="30835" y="110756"/>
                    <a:pt x="20216" y="106823"/>
                    <a:pt x="12114" y="98956"/>
                  </a:cubicBezTo>
                  <a:cubicBezTo>
                    <a:pt x="4012" y="91090"/>
                    <a:pt x="0" y="80314"/>
                    <a:pt x="0" y="66626"/>
                  </a:cubicBezTo>
                  <a:cubicBezTo>
                    <a:pt x="0" y="62615"/>
                    <a:pt x="393" y="58210"/>
                    <a:pt x="1180" y="53490"/>
                  </a:cubicBezTo>
                  <a:cubicBezTo>
                    <a:pt x="3147" y="42477"/>
                    <a:pt x="7080" y="33038"/>
                    <a:pt x="13058" y="24936"/>
                  </a:cubicBezTo>
                  <a:cubicBezTo>
                    <a:pt x="19036" y="16912"/>
                    <a:pt x="26352" y="10698"/>
                    <a:pt x="35083" y="6450"/>
                  </a:cubicBezTo>
                  <a:cubicBezTo>
                    <a:pt x="43815" y="2124"/>
                    <a:pt x="53333" y="0"/>
                    <a:pt x="63716" y="0"/>
                  </a:cubicBezTo>
                  <a:cubicBezTo>
                    <a:pt x="77797" y="0"/>
                    <a:pt x="88888" y="3697"/>
                    <a:pt x="96911" y="1109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35" name="Google Shape;335;p9"/>
            <p:cNvSpPr/>
            <p:nvPr/>
          </p:nvSpPr>
          <p:spPr>
            <a:xfrm>
              <a:off x="5107930" y="3883315"/>
              <a:ext cx="121689" cy="110755"/>
            </a:xfrm>
            <a:custGeom>
              <a:avLst/>
              <a:gdLst/>
              <a:ahLst/>
              <a:cxnLst/>
              <a:rect l="l" t="t" r="r" b="b"/>
              <a:pathLst>
                <a:path w="121689" h="110755" extrusionOk="0">
                  <a:moveTo>
                    <a:pt x="83382" y="7316"/>
                  </a:moveTo>
                  <a:cubicBezTo>
                    <a:pt x="89596" y="12193"/>
                    <a:pt x="93450" y="18564"/>
                    <a:pt x="94866" y="26509"/>
                  </a:cubicBezTo>
                  <a:lnTo>
                    <a:pt x="99350" y="1416"/>
                  </a:lnTo>
                  <a:lnTo>
                    <a:pt x="121690" y="1416"/>
                  </a:lnTo>
                  <a:lnTo>
                    <a:pt x="102496" y="109418"/>
                  </a:lnTo>
                  <a:lnTo>
                    <a:pt x="80156" y="109418"/>
                  </a:lnTo>
                  <a:lnTo>
                    <a:pt x="84640" y="84325"/>
                  </a:lnTo>
                  <a:cubicBezTo>
                    <a:pt x="80471" y="92270"/>
                    <a:pt x="74493" y="98720"/>
                    <a:pt x="66705" y="103519"/>
                  </a:cubicBezTo>
                  <a:cubicBezTo>
                    <a:pt x="58918" y="108317"/>
                    <a:pt x="50107" y="110756"/>
                    <a:pt x="40353" y="110756"/>
                  </a:cubicBezTo>
                  <a:cubicBezTo>
                    <a:pt x="27768" y="110756"/>
                    <a:pt x="17935" y="106980"/>
                    <a:pt x="10777" y="99350"/>
                  </a:cubicBezTo>
                  <a:cubicBezTo>
                    <a:pt x="3619" y="91798"/>
                    <a:pt x="0" y="81336"/>
                    <a:pt x="0" y="67964"/>
                  </a:cubicBezTo>
                  <a:cubicBezTo>
                    <a:pt x="0" y="63008"/>
                    <a:pt x="472" y="58131"/>
                    <a:pt x="1338" y="53490"/>
                  </a:cubicBezTo>
                  <a:cubicBezTo>
                    <a:pt x="3304" y="42477"/>
                    <a:pt x="7080" y="33038"/>
                    <a:pt x="12586" y="24936"/>
                  </a:cubicBezTo>
                  <a:cubicBezTo>
                    <a:pt x="18171" y="16912"/>
                    <a:pt x="24936" y="10698"/>
                    <a:pt x="32959" y="6450"/>
                  </a:cubicBezTo>
                  <a:cubicBezTo>
                    <a:pt x="40983" y="2124"/>
                    <a:pt x="49636" y="0"/>
                    <a:pt x="58918" y="0"/>
                  </a:cubicBezTo>
                  <a:cubicBezTo>
                    <a:pt x="68986" y="0"/>
                    <a:pt x="77089" y="2439"/>
                    <a:pt x="83303" y="7237"/>
                  </a:cubicBezTo>
                  <a:close/>
                  <a:moveTo>
                    <a:pt x="37679" y="29262"/>
                  </a:moveTo>
                  <a:cubicBezTo>
                    <a:pt x="30600" y="35634"/>
                    <a:pt x="26037" y="44365"/>
                    <a:pt x="24070" y="55299"/>
                  </a:cubicBezTo>
                  <a:cubicBezTo>
                    <a:pt x="23520" y="58052"/>
                    <a:pt x="23284" y="60963"/>
                    <a:pt x="23284" y="64109"/>
                  </a:cubicBezTo>
                  <a:cubicBezTo>
                    <a:pt x="23284" y="72605"/>
                    <a:pt x="25723" y="79212"/>
                    <a:pt x="30521" y="83932"/>
                  </a:cubicBezTo>
                  <a:cubicBezTo>
                    <a:pt x="35320" y="88652"/>
                    <a:pt x="42006" y="91012"/>
                    <a:pt x="50501" y="91012"/>
                  </a:cubicBezTo>
                  <a:cubicBezTo>
                    <a:pt x="60019" y="91012"/>
                    <a:pt x="68436" y="87786"/>
                    <a:pt x="75751" y="81336"/>
                  </a:cubicBezTo>
                  <a:cubicBezTo>
                    <a:pt x="83067" y="74886"/>
                    <a:pt x="87708" y="66233"/>
                    <a:pt x="89675" y="55378"/>
                  </a:cubicBezTo>
                  <a:cubicBezTo>
                    <a:pt x="90225" y="52782"/>
                    <a:pt x="90461" y="50029"/>
                    <a:pt x="90461" y="47118"/>
                  </a:cubicBezTo>
                  <a:cubicBezTo>
                    <a:pt x="90461" y="38780"/>
                    <a:pt x="87944" y="32094"/>
                    <a:pt x="82988" y="27138"/>
                  </a:cubicBezTo>
                  <a:cubicBezTo>
                    <a:pt x="78033" y="22183"/>
                    <a:pt x="71425" y="19665"/>
                    <a:pt x="63166" y="19665"/>
                  </a:cubicBezTo>
                  <a:cubicBezTo>
                    <a:pt x="53254" y="19665"/>
                    <a:pt x="44680" y="22891"/>
                    <a:pt x="37601" y="292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36" name="Google Shape;336;p9"/>
            <p:cNvSpPr/>
            <p:nvPr/>
          </p:nvSpPr>
          <p:spPr>
            <a:xfrm>
              <a:off x="5237643" y="3847681"/>
              <a:ext cx="48062" cy="145052"/>
            </a:xfrm>
            <a:custGeom>
              <a:avLst/>
              <a:gdLst/>
              <a:ahLst/>
              <a:cxnLst/>
              <a:rect l="l" t="t" r="r" b="b"/>
              <a:pathLst>
                <a:path w="48062" h="145052" extrusionOk="0">
                  <a:moveTo>
                    <a:pt x="48062" y="0"/>
                  </a:moveTo>
                  <a:lnTo>
                    <a:pt x="22576" y="145052"/>
                  </a:lnTo>
                  <a:lnTo>
                    <a:pt x="0" y="145052"/>
                  </a:lnTo>
                  <a:lnTo>
                    <a:pt x="25486" y="0"/>
                  </a:lnTo>
                  <a:lnTo>
                    <a:pt x="48062" y="0"/>
                  </a:ln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37" name="Google Shape;337;p9"/>
            <p:cNvSpPr/>
            <p:nvPr/>
          </p:nvSpPr>
          <p:spPr>
            <a:xfrm>
              <a:off x="5289717" y="3883472"/>
              <a:ext cx="108474" cy="110677"/>
            </a:xfrm>
            <a:custGeom>
              <a:avLst/>
              <a:gdLst/>
              <a:ahLst/>
              <a:cxnLst/>
              <a:rect l="l" t="t" r="r" b="b"/>
              <a:pathLst>
                <a:path w="108474" h="110677" extrusionOk="0">
                  <a:moveTo>
                    <a:pt x="88101" y="4956"/>
                  </a:moveTo>
                  <a:cubicBezTo>
                    <a:pt x="94787" y="8338"/>
                    <a:pt x="99822" y="13058"/>
                    <a:pt x="103283" y="19193"/>
                  </a:cubicBezTo>
                  <a:cubicBezTo>
                    <a:pt x="106744" y="25250"/>
                    <a:pt x="108474" y="32173"/>
                    <a:pt x="108474" y="39881"/>
                  </a:cubicBezTo>
                  <a:cubicBezTo>
                    <a:pt x="108474" y="42792"/>
                    <a:pt x="108160" y="46174"/>
                    <a:pt x="107530" y="50108"/>
                  </a:cubicBezTo>
                  <a:cubicBezTo>
                    <a:pt x="106744" y="53883"/>
                    <a:pt x="105878" y="57108"/>
                    <a:pt x="105013" y="59704"/>
                  </a:cubicBezTo>
                  <a:lnTo>
                    <a:pt x="21946" y="59704"/>
                  </a:lnTo>
                  <a:cubicBezTo>
                    <a:pt x="21710" y="61435"/>
                    <a:pt x="21553" y="63716"/>
                    <a:pt x="21553" y="66548"/>
                  </a:cubicBezTo>
                  <a:cubicBezTo>
                    <a:pt x="21553" y="75279"/>
                    <a:pt x="23834" y="81808"/>
                    <a:pt x="28475" y="86056"/>
                  </a:cubicBezTo>
                  <a:cubicBezTo>
                    <a:pt x="33116" y="90304"/>
                    <a:pt x="39252" y="92427"/>
                    <a:pt x="46803" y="92427"/>
                  </a:cubicBezTo>
                  <a:cubicBezTo>
                    <a:pt x="54355" y="92427"/>
                    <a:pt x="60884" y="90540"/>
                    <a:pt x="66705" y="86764"/>
                  </a:cubicBezTo>
                  <a:cubicBezTo>
                    <a:pt x="72526" y="82988"/>
                    <a:pt x="76616" y="77954"/>
                    <a:pt x="78976" y="71661"/>
                  </a:cubicBezTo>
                  <a:lnTo>
                    <a:pt x="102889" y="71661"/>
                  </a:lnTo>
                  <a:cubicBezTo>
                    <a:pt x="98720" y="83303"/>
                    <a:pt x="91484" y="92663"/>
                    <a:pt x="81100" y="99900"/>
                  </a:cubicBezTo>
                  <a:cubicBezTo>
                    <a:pt x="70796" y="107059"/>
                    <a:pt x="58603" y="110677"/>
                    <a:pt x="44680" y="110677"/>
                  </a:cubicBezTo>
                  <a:cubicBezTo>
                    <a:pt x="30757" y="110677"/>
                    <a:pt x="20216" y="106823"/>
                    <a:pt x="12114" y="99114"/>
                  </a:cubicBezTo>
                  <a:cubicBezTo>
                    <a:pt x="4011" y="91405"/>
                    <a:pt x="0" y="80786"/>
                    <a:pt x="0" y="67334"/>
                  </a:cubicBezTo>
                  <a:cubicBezTo>
                    <a:pt x="0" y="63008"/>
                    <a:pt x="393" y="58682"/>
                    <a:pt x="1180" y="54198"/>
                  </a:cubicBezTo>
                  <a:cubicBezTo>
                    <a:pt x="3146" y="43107"/>
                    <a:pt x="7158" y="33431"/>
                    <a:pt x="13136" y="25329"/>
                  </a:cubicBezTo>
                  <a:cubicBezTo>
                    <a:pt x="19115" y="17227"/>
                    <a:pt x="26588" y="10855"/>
                    <a:pt x="35398" y="6529"/>
                  </a:cubicBezTo>
                  <a:cubicBezTo>
                    <a:pt x="44208" y="2203"/>
                    <a:pt x="53883" y="0"/>
                    <a:pt x="64345" y="0"/>
                  </a:cubicBezTo>
                  <a:cubicBezTo>
                    <a:pt x="73627" y="0"/>
                    <a:pt x="81572" y="1731"/>
                    <a:pt x="88258" y="5113"/>
                  </a:cubicBezTo>
                  <a:close/>
                  <a:moveTo>
                    <a:pt x="86134" y="40825"/>
                  </a:moveTo>
                  <a:cubicBezTo>
                    <a:pt x="86134" y="33274"/>
                    <a:pt x="83774" y="27532"/>
                    <a:pt x="78976" y="23599"/>
                  </a:cubicBezTo>
                  <a:cubicBezTo>
                    <a:pt x="74178" y="19665"/>
                    <a:pt x="68200" y="17699"/>
                    <a:pt x="61041" y="17699"/>
                  </a:cubicBezTo>
                  <a:cubicBezTo>
                    <a:pt x="52310" y="17699"/>
                    <a:pt x="44444" y="20373"/>
                    <a:pt x="37600" y="25722"/>
                  </a:cubicBezTo>
                  <a:cubicBezTo>
                    <a:pt x="30757" y="31071"/>
                    <a:pt x="26194" y="39016"/>
                    <a:pt x="23992" y="49478"/>
                  </a:cubicBezTo>
                  <a:lnTo>
                    <a:pt x="85190" y="49478"/>
                  </a:lnTo>
                  <a:cubicBezTo>
                    <a:pt x="85820" y="46882"/>
                    <a:pt x="86134" y="43972"/>
                    <a:pt x="86134" y="4082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grpSp>
      <p:grpSp>
        <p:nvGrpSpPr>
          <p:cNvPr id="338" name="Google Shape;338;p9"/>
          <p:cNvGrpSpPr/>
          <p:nvPr/>
        </p:nvGrpSpPr>
        <p:grpSpPr>
          <a:xfrm>
            <a:off x="1191045" y="3774279"/>
            <a:ext cx="2280379" cy="253649"/>
            <a:chOff x="1191045" y="3707169"/>
            <a:chExt cx="2280379" cy="253649"/>
          </a:xfrm>
        </p:grpSpPr>
        <p:sp>
          <p:nvSpPr>
            <p:cNvPr id="339" name="Google Shape;339;p9"/>
            <p:cNvSpPr/>
            <p:nvPr/>
          </p:nvSpPr>
          <p:spPr>
            <a:xfrm>
              <a:off x="1191045" y="3760815"/>
              <a:ext cx="95813" cy="200003"/>
            </a:xfrm>
            <a:custGeom>
              <a:avLst/>
              <a:gdLst/>
              <a:ahLst/>
              <a:cxnLst/>
              <a:rect l="l" t="t" r="r" b="b"/>
              <a:pathLst>
                <a:path w="95813" h="200003" extrusionOk="0">
                  <a:moveTo>
                    <a:pt x="4724" y="101340"/>
                  </a:moveTo>
                  <a:cubicBezTo>
                    <a:pt x="9915" y="101104"/>
                    <a:pt x="15107" y="101733"/>
                    <a:pt x="20299" y="101340"/>
                  </a:cubicBezTo>
                  <a:cubicBezTo>
                    <a:pt x="24232" y="101025"/>
                    <a:pt x="24625" y="102599"/>
                    <a:pt x="24546" y="105903"/>
                  </a:cubicBezTo>
                  <a:cubicBezTo>
                    <a:pt x="24389" y="120691"/>
                    <a:pt x="24546" y="135558"/>
                    <a:pt x="24546" y="150346"/>
                  </a:cubicBezTo>
                  <a:lnTo>
                    <a:pt x="24310" y="150346"/>
                  </a:lnTo>
                  <a:cubicBezTo>
                    <a:pt x="24310" y="164977"/>
                    <a:pt x="24468" y="179609"/>
                    <a:pt x="24232" y="194318"/>
                  </a:cubicBezTo>
                  <a:cubicBezTo>
                    <a:pt x="24153" y="198566"/>
                    <a:pt x="25018" y="200218"/>
                    <a:pt x="29659" y="199982"/>
                  </a:cubicBezTo>
                  <a:cubicBezTo>
                    <a:pt x="39728" y="199667"/>
                    <a:pt x="49718" y="199589"/>
                    <a:pt x="59787" y="199982"/>
                  </a:cubicBezTo>
                  <a:cubicBezTo>
                    <a:pt x="64428" y="200139"/>
                    <a:pt x="65529" y="198251"/>
                    <a:pt x="65450" y="194240"/>
                  </a:cubicBezTo>
                  <a:cubicBezTo>
                    <a:pt x="65057" y="164820"/>
                    <a:pt x="66001" y="135322"/>
                    <a:pt x="64821" y="105903"/>
                  </a:cubicBezTo>
                  <a:cubicBezTo>
                    <a:pt x="64664" y="101969"/>
                    <a:pt x="65922" y="101104"/>
                    <a:pt x="69698" y="101340"/>
                  </a:cubicBezTo>
                  <a:cubicBezTo>
                    <a:pt x="75834" y="101655"/>
                    <a:pt x="82048" y="101340"/>
                    <a:pt x="88262" y="101419"/>
                  </a:cubicBezTo>
                  <a:cubicBezTo>
                    <a:pt x="91566" y="101419"/>
                    <a:pt x="92903" y="100239"/>
                    <a:pt x="93061" y="96778"/>
                  </a:cubicBezTo>
                  <a:cubicBezTo>
                    <a:pt x="93454" y="87810"/>
                    <a:pt x="94162" y="78843"/>
                    <a:pt x="95185" y="69875"/>
                  </a:cubicBezTo>
                  <a:cubicBezTo>
                    <a:pt x="95578" y="66100"/>
                    <a:pt x="94555" y="65313"/>
                    <a:pt x="91015" y="65392"/>
                  </a:cubicBezTo>
                  <a:cubicBezTo>
                    <a:pt x="83621" y="65628"/>
                    <a:pt x="76306" y="65392"/>
                    <a:pt x="68912" y="65313"/>
                  </a:cubicBezTo>
                  <a:cubicBezTo>
                    <a:pt x="67260" y="65313"/>
                    <a:pt x="65450" y="65549"/>
                    <a:pt x="65450" y="62953"/>
                  </a:cubicBezTo>
                  <a:cubicBezTo>
                    <a:pt x="65450" y="57132"/>
                    <a:pt x="65136" y="51311"/>
                    <a:pt x="65450" y="45490"/>
                  </a:cubicBezTo>
                  <a:cubicBezTo>
                    <a:pt x="65844" y="38725"/>
                    <a:pt x="68754" y="36208"/>
                    <a:pt x="75834" y="36130"/>
                  </a:cubicBezTo>
                  <a:cubicBezTo>
                    <a:pt x="81183" y="36130"/>
                    <a:pt x="86532" y="35972"/>
                    <a:pt x="91881" y="36130"/>
                  </a:cubicBezTo>
                  <a:cubicBezTo>
                    <a:pt x="94791" y="36208"/>
                    <a:pt x="95657" y="35186"/>
                    <a:pt x="95657" y="32354"/>
                  </a:cubicBezTo>
                  <a:cubicBezTo>
                    <a:pt x="95657" y="22836"/>
                    <a:pt x="95657" y="13396"/>
                    <a:pt x="95814" y="3878"/>
                  </a:cubicBezTo>
                  <a:cubicBezTo>
                    <a:pt x="95814" y="1125"/>
                    <a:pt x="94870" y="24"/>
                    <a:pt x="92038" y="24"/>
                  </a:cubicBezTo>
                  <a:cubicBezTo>
                    <a:pt x="81340" y="181"/>
                    <a:pt x="70563" y="-291"/>
                    <a:pt x="59944" y="339"/>
                  </a:cubicBezTo>
                  <a:cubicBezTo>
                    <a:pt x="40279" y="1518"/>
                    <a:pt x="31783" y="8362"/>
                    <a:pt x="26828" y="25746"/>
                  </a:cubicBezTo>
                  <a:cubicBezTo>
                    <a:pt x="26120" y="28263"/>
                    <a:pt x="25569" y="30938"/>
                    <a:pt x="25490" y="33612"/>
                  </a:cubicBezTo>
                  <a:cubicBezTo>
                    <a:pt x="25097" y="42580"/>
                    <a:pt x="24704" y="51547"/>
                    <a:pt x="24625" y="60515"/>
                  </a:cubicBezTo>
                  <a:cubicBezTo>
                    <a:pt x="24625" y="64054"/>
                    <a:pt x="24468" y="66021"/>
                    <a:pt x="19827" y="65470"/>
                  </a:cubicBezTo>
                  <a:cubicBezTo>
                    <a:pt x="14714" y="64841"/>
                    <a:pt x="9443" y="65470"/>
                    <a:pt x="4330" y="65156"/>
                  </a:cubicBezTo>
                  <a:cubicBezTo>
                    <a:pt x="1184" y="64998"/>
                    <a:pt x="161" y="65864"/>
                    <a:pt x="161" y="69010"/>
                  </a:cubicBezTo>
                  <a:cubicBezTo>
                    <a:pt x="161" y="78135"/>
                    <a:pt x="161" y="87338"/>
                    <a:pt x="4" y="96463"/>
                  </a:cubicBezTo>
                  <a:cubicBezTo>
                    <a:pt x="-75" y="100082"/>
                    <a:pt x="1026" y="101576"/>
                    <a:pt x="4881" y="101419"/>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grpSp>
          <p:nvGrpSpPr>
            <p:cNvPr id="340" name="Google Shape;340;p9"/>
            <p:cNvGrpSpPr/>
            <p:nvPr/>
          </p:nvGrpSpPr>
          <p:grpSpPr>
            <a:xfrm>
              <a:off x="1779151" y="3760160"/>
              <a:ext cx="204316" cy="200480"/>
              <a:chOff x="1779151" y="3760160"/>
              <a:chExt cx="204316" cy="200480"/>
            </a:xfrm>
          </p:grpSpPr>
          <p:sp>
            <p:nvSpPr>
              <p:cNvPr id="341" name="Google Shape;341;p9"/>
              <p:cNvSpPr/>
              <p:nvPr/>
            </p:nvSpPr>
            <p:spPr>
              <a:xfrm>
                <a:off x="1921659" y="3795290"/>
                <a:ext cx="26902" cy="25489"/>
              </a:xfrm>
              <a:custGeom>
                <a:avLst/>
                <a:gdLst/>
                <a:ahLst/>
                <a:cxnLst/>
                <a:rect l="l" t="t" r="r" b="b"/>
                <a:pathLst>
                  <a:path w="26902" h="25489" extrusionOk="0">
                    <a:moveTo>
                      <a:pt x="13294" y="25489"/>
                    </a:moveTo>
                    <a:cubicBezTo>
                      <a:pt x="21553" y="25489"/>
                      <a:pt x="26902" y="20534"/>
                      <a:pt x="26902" y="12982"/>
                    </a:cubicBezTo>
                    <a:cubicBezTo>
                      <a:pt x="26902" y="5824"/>
                      <a:pt x="20295" y="-154"/>
                      <a:pt x="12665" y="3"/>
                    </a:cubicBezTo>
                    <a:cubicBezTo>
                      <a:pt x="5428" y="160"/>
                      <a:pt x="0" y="5981"/>
                      <a:pt x="0" y="13376"/>
                    </a:cubicBezTo>
                    <a:cubicBezTo>
                      <a:pt x="0" y="21163"/>
                      <a:pt x="4720" y="25411"/>
                      <a:pt x="13215" y="2541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42" name="Google Shape;342;p9"/>
              <p:cNvSpPr/>
              <p:nvPr/>
            </p:nvSpPr>
            <p:spPr>
              <a:xfrm>
                <a:off x="1828050" y="3808901"/>
                <a:ext cx="106509" cy="104031"/>
              </a:xfrm>
              <a:custGeom>
                <a:avLst/>
                <a:gdLst/>
                <a:ahLst/>
                <a:cxnLst/>
                <a:rect l="l" t="t" r="r" b="b"/>
                <a:pathLst>
                  <a:path w="106509" h="104031" extrusionOk="0">
                    <a:moveTo>
                      <a:pt x="53098" y="103755"/>
                    </a:moveTo>
                    <a:cubicBezTo>
                      <a:pt x="82597" y="107059"/>
                      <a:pt x="106588" y="80235"/>
                      <a:pt x="106510" y="52074"/>
                    </a:cubicBezTo>
                    <a:cubicBezTo>
                      <a:pt x="106510" y="24385"/>
                      <a:pt x="81338" y="-78"/>
                      <a:pt x="52862" y="0"/>
                    </a:cubicBezTo>
                    <a:cubicBezTo>
                      <a:pt x="24780" y="79"/>
                      <a:pt x="159" y="24228"/>
                      <a:pt x="2" y="51760"/>
                    </a:cubicBezTo>
                    <a:cubicBezTo>
                      <a:pt x="-234" y="79920"/>
                      <a:pt x="22971" y="106508"/>
                      <a:pt x="53098" y="103755"/>
                    </a:cubicBezTo>
                    <a:close/>
                    <a:moveTo>
                      <a:pt x="52784" y="20059"/>
                    </a:moveTo>
                    <a:cubicBezTo>
                      <a:pt x="70483" y="20295"/>
                      <a:pt x="85507" y="33274"/>
                      <a:pt x="85743" y="51681"/>
                    </a:cubicBezTo>
                    <a:cubicBezTo>
                      <a:pt x="86058" y="70953"/>
                      <a:pt x="71033" y="85191"/>
                      <a:pt x="53020" y="84876"/>
                    </a:cubicBezTo>
                    <a:cubicBezTo>
                      <a:pt x="35242" y="85033"/>
                      <a:pt x="20847" y="70481"/>
                      <a:pt x="20768" y="52310"/>
                    </a:cubicBezTo>
                    <a:cubicBezTo>
                      <a:pt x="20768" y="35713"/>
                      <a:pt x="35950" y="19902"/>
                      <a:pt x="52705" y="20059"/>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43" name="Google Shape;343;p9"/>
              <p:cNvSpPr/>
              <p:nvPr/>
            </p:nvSpPr>
            <p:spPr>
              <a:xfrm>
                <a:off x="1779151" y="3760160"/>
                <a:ext cx="204316" cy="200480"/>
              </a:xfrm>
              <a:custGeom>
                <a:avLst/>
                <a:gdLst/>
                <a:ahLst/>
                <a:cxnLst/>
                <a:rect l="l" t="t" r="r" b="b"/>
                <a:pathLst>
                  <a:path w="204316" h="200480" extrusionOk="0">
                    <a:moveTo>
                      <a:pt x="209" y="133302"/>
                    </a:moveTo>
                    <a:cubicBezTo>
                      <a:pt x="130" y="141483"/>
                      <a:pt x="759" y="149664"/>
                      <a:pt x="2569" y="157609"/>
                    </a:cubicBezTo>
                    <a:cubicBezTo>
                      <a:pt x="7918" y="180814"/>
                      <a:pt x="26324" y="200401"/>
                      <a:pt x="54013" y="200479"/>
                    </a:cubicBezTo>
                    <a:cubicBezTo>
                      <a:pt x="69903" y="200479"/>
                      <a:pt x="85793" y="200479"/>
                      <a:pt x="101761" y="200479"/>
                    </a:cubicBezTo>
                    <a:cubicBezTo>
                      <a:pt x="117808" y="200479"/>
                      <a:pt x="133934" y="200322"/>
                      <a:pt x="149981" y="200479"/>
                    </a:cubicBezTo>
                    <a:cubicBezTo>
                      <a:pt x="160993" y="200558"/>
                      <a:pt x="170590" y="196940"/>
                      <a:pt x="179558" y="191040"/>
                    </a:cubicBezTo>
                    <a:cubicBezTo>
                      <a:pt x="197414" y="179162"/>
                      <a:pt x="202369" y="161070"/>
                      <a:pt x="203471" y="141326"/>
                    </a:cubicBezTo>
                    <a:cubicBezTo>
                      <a:pt x="204572" y="122683"/>
                      <a:pt x="204415" y="104040"/>
                      <a:pt x="204021" y="85397"/>
                    </a:cubicBezTo>
                    <a:cubicBezTo>
                      <a:pt x="203785" y="74778"/>
                      <a:pt x="203549" y="64159"/>
                      <a:pt x="202763" y="53461"/>
                    </a:cubicBezTo>
                    <a:cubicBezTo>
                      <a:pt x="200875" y="27581"/>
                      <a:pt x="183491" y="4218"/>
                      <a:pt x="149430" y="1780"/>
                    </a:cubicBezTo>
                    <a:cubicBezTo>
                      <a:pt x="117179" y="-501"/>
                      <a:pt x="84770" y="-737"/>
                      <a:pt x="52598" y="1937"/>
                    </a:cubicBezTo>
                    <a:cubicBezTo>
                      <a:pt x="20740" y="4612"/>
                      <a:pt x="3827" y="26952"/>
                      <a:pt x="1467" y="52438"/>
                    </a:cubicBezTo>
                    <a:cubicBezTo>
                      <a:pt x="-1050" y="79340"/>
                      <a:pt x="523" y="106321"/>
                      <a:pt x="130" y="133302"/>
                    </a:cubicBezTo>
                    <a:close/>
                    <a:moveTo>
                      <a:pt x="20897" y="84689"/>
                    </a:moveTo>
                    <a:cubicBezTo>
                      <a:pt x="21054" y="74385"/>
                      <a:pt x="20740" y="64080"/>
                      <a:pt x="22627" y="53854"/>
                    </a:cubicBezTo>
                    <a:cubicBezTo>
                      <a:pt x="26089" y="34582"/>
                      <a:pt x="35056" y="25378"/>
                      <a:pt x="54407" y="21760"/>
                    </a:cubicBezTo>
                    <a:cubicBezTo>
                      <a:pt x="58340" y="21052"/>
                      <a:pt x="62352" y="20659"/>
                      <a:pt x="66363" y="20659"/>
                    </a:cubicBezTo>
                    <a:cubicBezTo>
                      <a:pt x="91299" y="20659"/>
                      <a:pt x="116235" y="20659"/>
                      <a:pt x="141171" y="20659"/>
                    </a:cubicBezTo>
                    <a:cubicBezTo>
                      <a:pt x="159184" y="20737"/>
                      <a:pt x="174602" y="30255"/>
                      <a:pt x="179243" y="44100"/>
                    </a:cubicBezTo>
                    <a:cubicBezTo>
                      <a:pt x="182153" y="52674"/>
                      <a:pt x="183019" y="61641"/>
                      <a:pt x="183176" y="70609"/>
                    </a:cubicBezTo>
                    <a:cubicBezTo>
                      <a:pt x="183648" y="95230"/>
                      <a:pt x="183805" y="119851"/>
                      <a:pt x="182547" y="144472"/>
                    </a:cubicBezTo>
                    <a:cubicBezTo>
                      <a:pt x="181367" y="167048"/>
                      <a:pt x="166814" y="180499"/>
                      <a:pt x="144238" y="181129"/>
                    </a:cubicBezTo>
                    <a:cubicBezTo>
                      <a:pt x="130001" y="181522"/>
                      <a:pt x="116392" y="180421"/>
                      <a:pt x="102233" y="181365"/>
                    </a:cubicBezTo>
                    <a:cubicBezTo>
                      <a:pt x="102233" y="180893"/>
                      <a:pt x="102233" y="181836"/>
                      <a:pt x="102233" y="181365"/>
                    </a:cubicBezTo>
                    <a:cubicBezTo>
                      <a:pt x="86815" y="181365"/>
                      <a:pt x="71476" y="181758"/>
                      <a:pt x="56059" y="181286"/>
                    </a:cubicBezTo>
                    <a:cubicBezTo>
                      <a:pt x="38281" y="180735"/>
                      <a:pt x="25381" y="168700"/>
                      <a:pt x="22863" y="150372"/>
                    </a:cubicBezTo>
                    <a:cubicBezTo>
                      <a:pt x="19953" y="128582"/>
                      <a:pt x="20661" y="106557"/>
                      <a:pt x="20897" y="8461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grpSp>
        <p:sp>
          <p:nvSpPr>
            <p:cNvPr id="344" name="Google Shape;344;p9"/>
            <p:cNvSpPr/>
            <p:nvPr/>
          </p:nvSpPr>
          <p:spPr>
            <a:xfrm>
              <a:off x="2562171" y="3766266"/>
              <a:ext cx="208453" cy="189546"/>
            </a:xfrm>
            <a:custGeom>
              <a:avLst/>
              <a:gdLst/>
              <a:ahLst/>
              <a:cxnLst/>
              <a:rect l="l" t="t" r="r" b="b"/>
              <a:pathLst>
                <a:path w="208453" h="189546" extrusionOk="0">
                  <a:moveTo>
                    <a:pt x="3697" y="189417"/>
                  </a:moveTo>
                  <a:cubicBezTo>
                    <a:pt x="10226" y="181945"/>
                    <a:pt x="16362" y="174944"/>
                    <a:pt x="22497" y="167943"/>
                  </a:cubicBezTo>
                  <a:cubicBezTo>
                    <a:pt x="40747" y="147097"/>
                    <a:pt x="58996" y="126252"/>
                    <a:pt x="77246" y="105407"/>
                  </a:cubicBezTo>
                  <a:cubicBezTo>
                    <a:pt x="78347" y="104148"/>
                    <a:pt x="78583" y="103283"/>
                    <a:pt x="77403" y="101788"/>
                  </a:cubicBezTo>
                  <a:cubicBezTo>
                    <a:pt x="52074" y="68750"/>
                    <a:pt x="26824" y="35712"/>
                    <a:pt x="1495" y="2596"/>
                  </a:cubicBezTo>
                  <a:cubicBezTo>
                    <a:pt x="944" y="1888"/>
                    <a:pt x="236" y="1337"/>
                    <a:pt x="0" y="0"/>
                  </a:cubicBezTo>
                  <a:cubicBezTo>
                    <a:pt x="1023" y="0"/>
                    <a:pt x="1888" y="0"/>
                    <a:pt x="2832" y="0"/>
                  </a:cubicBezTo>
                  <a:cubicBezTo>
                    <a:pt x="23048" y="0"/>
                    <a:pt x="43343" y="0"/>
                    <a:pt x="63559" y="0"/>
                  </a:cubicBezTo>
                  <a:cubicBezTo>
                    <a:pt x="65525" y="0"/>
                    <a:pt x="66469" y="865"/>
                    <a:pt x="67492" y="2203"/>
                  </a:cubicBezTo>
                  <a:cubicBezTo>
                    <a:pt x="81808" y="21239"/>
                    <a:pt x="96203" y="40196"/>
                    <a:pt x="110520" y="59232"/>
                  </a:cubicBezTo>
                  <a:cubicBezTo>
                    <a:pt x="110834" y="59626"/>
                    <a:pt x="111149" y="59940"/>
                    <a:pt x="111621" y="60491"/>
                  </a:cubicBezTo>
                  <a:cubicBezTo>
                    <a:pt x="116105" y="55378"/>
                    <a:pt x="120510" y="50343"/>
                    <a:pt x="124915" y="45230"/>
                  </a:cubicBezTo>
                  <a:cubicBezTo>
                    <a:pt x="137579" y="30757"/>
                    <a:pt x="150323" y="16204"/>
                    <a:pt x="162987" y="1731"/>
                  </a:cubicBezTo>
                  <a:cubicBezTo>
                    <a:pt x="164010" y="551"/>
                    <a:pt x="165111" y="0"/>
                    <a:pt x="166763" y="79"/>
                  </a:cubicBezTo>
                  <a:cubicBezTo>
                    <a:pt x="175809" y="79"/>
                    <a:pt x="184934" y="79"/>
                    <a:pt x="193980" y="79"/>
                  </a:cubicBezTo>
                  <a:cubicBezTo>
                    <a:pt x="194688" y="79"/>
                    <a:pt x="195396" y="-157"/>
                    <a:pt x="196261" y="472"/>
                  </a:cubicBezTo>
                  <a:cubicBezTo>
                    <a:pt x="191935" y="5428"/>
                    <a:pt x="187687" y="10305"/>
                    <a:pt x="183360" y="15260"/>
                  </a:cubicBezTo>
                  <a:cubicBezTo>
                    <a:pt x="165032" y="36263"/>
                    <a:pt x="146704" y="57187"/>
                    <a:pt x="128297" y="78111"/>
                  </a:cubicBezTo>
                  <a:cubicBezTo>
                    <a:pt x="126881" y="79684"/>
                    <a:pt x="126645" y="80707"/>
                    <a:pt x="128061" y="82516"/>
                  </a:cubicBezTo>
                  <a:cubicBezTo>
                    <a:pt x="151030" y="112722"/>
                    <a:pt x="173842" y="142928"/>
                    <a:pt x="196733" y="173134"/>
                  </a:cubicBezTo>
                  <a:cubicBezTo>
                    <a:pt x="200273" y="177854"/>
                    <a:pt x="203891" y="182574"/>
                    <a:pt x="207431" y="187293"/>
                  </a:cubicBezTo>
                  <a:cubicBezTo>
                    <a:pt x="207824" y="187844"/>
                    <a:pt x="208454" y="188316"/>
                    <a:pt x="208454" y="189181"/>
                  </a:cubicBezTo>
                  <a:cubicBezTo>
                    <a:pt x="207667" y="189732"/>
                    <a:pt x="206723" y="189496"/>
                    <a:pt x="205858" y="189496"/>
                  </a:cubicBezTo>
                  <a:cubicBezTo>
                    <a:pt x="186113" y="189496"/>
                    <a:pt x="166291" y="189496"/>
                    <a:pt x="146547" y="189496"/>
                  </a:cubicBezTo>
                  <a:cubicBezTo>
                    <a:pt x="144895" y="189496"/>
                    <a:pt x="143872" y="189024"/>
                    <a:pt x="142928" y="187687"/>
                  </a:cubicBezTo>
                  <a:cubicBezTo>
                    <a:pt x="127196" y="166999"/>
                    <a:pt x="111385" y="146311"/>
                    <a:pt x="95574" y="125701"/>
                  </a:cubicBezTo>
                  <a:cubicBezTo>
                    <a:pt x="93686" y="123263"/>
                    <a:pt x="94158" y="122712"/>
                    <a:pt x="91719" y="125544"/>
                  </a:cubicBezTo>
                  <a:cubicBezTo>
                    <a:pt x="73706" y="146075"/>
                    <a:pt x="55771" y="166605"/>
                    <a:pt x="37836" y="187215"/>
                  </a:cubicBezTo>
                  <a:cubicBezTo>
                    <a:pt x="36342" y="188945"/>
                    <a:pt x="34926" y="189575"/>
                    <a:pt x="32645" y="189496"/>
                  </a:cubicBezTo>
                  <a:cubicBezTo>
                    <a:pt x="23205" y="189339"/>
                    <a:pt x="13687" y="189496"/>
                    <a:pt x="3618" y="189496"/>
                  </a:cubicBezTo>
                  <a:close/>
                  <a:moveTo>
                    <a:pt x="37207" y="18171"/>
                  </a:moveTo>
                  <a:cubicBezTo>
                    <a:pt x="37836" y="19036"/>
                    <a:pt x="38072" y="19429"/>
                    <a:pt x="38387" y="19823"/>
                  </a:cubicBezTo>
                  <a:cubicBezTo>
                    <a:pt x="50658" y="35870"/>
                    <a:pt x="63008" y="51995"/>
                    <a:pt x="75279" y="68042"/>
                  </a:cubicBezTo>
                  <a:cubicBezTo>
                    <a:pt x="100058" y="100451"/>
                    <a:pt x="124915" y="132860"/>
                    <a:pt x="149536" y="165347"/>
                  </a:cubicBezTo>
                  <a:cubicBezTo>
                    <a:pt x="152289" y="168965"/>
                    <a:pt x="154964" y="170775"/>
                    <a:pt x="159526" y="170224"/>
                  </a:cubicBezTo>
                  <a:cubicBezTo>
                    <a:pt x="163144" y="169752"/>
                    <a:pt x="166920" y="170145"/>
                    <a:pt x="170932" y="170145"/>
                  </a:cubicBezTo>
                  <a:cubicBezTo>
                    <a:pt x="170460" y="169437"/>
                    <a:pt x="170303" y="169044"/>
                    <a:pt x="170067" y="168808"/>
                  </a:cubicBezTo>
                  <a:cubicBezTo>
                    <a:pt x="163223" y="159683"/>
                    <a:pt x="156301" y="150558"/>
                    <a:pt x="149457" y="141512"/>
                  </a:cubicBezTo>
                  <a:cubicBezTo>
                    <a:pt x="130028" y="115869"/>
                    <a:pt x="110677" y="90225"/>
                    <a:pt x="91248" y="64581"/>
                  </a:cubicBezTo>
                  <a:cubicBezTo>
                    <a:pt x="79920" y="49636"/>
                    <a:pt x="68593" y="34611"/>
                    <a:pt x="57266" y="19665"/>
                  </a:cubicBezTo>
                  <a:cubicBezTo>
                    <a:pt x="56715" y="18957"/>
                    <a:pt x="56322" y="18250"/>
                    <a:pt x="55220" y="18250"/>
                  </a:cubicBezTo>
                  <a:cubicBezTo>
                    <a:pt x="49400" y="18250"/>
                    <a:pt x="43579" y="18250"/>
                    <a:pt x="37286" y="1825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grpSp>
          <p:nvGrpSpPr>
            <p:cNvPr id="345" name="Google Shape;345;p9"/>
            <p:cNvGrpSpPr/>
            <p:nvPr/>
          </p:nvGrpSpPr>
          <p:grpSpPr>
            <a:xfrm>
              <a:off x="3216703" y="3707169"/>
              <a:ext cx="254721" cy="247974"/>
              <a:chOff x="3198326" y="3707169"/>
              <a:chExt cx="254721" cy="247974"/>
            </a:xfrm>
          </p:grpSpPr>
          <p:sp>
            <p:nvSpPr>
              <p:cNvPr id="346" name="Google Shape;346;p9"/>
              <p:cNvSpPr/>
              <p:nvPr/>
            </p:nvSpPr>
            <p:spPr>
              <a:xfrm>
                <a:off x="3200103" y="3782387"/>
                <a:ext cx="56763" cy="172754"/>
              </a:xfrm>
              <a:custGeom>
                <a:avLst/>
                <a:gdLst/>
                <a:ahLst/>
                <a:cxnLst/>
                <a:rect l="l" t="t" r="r" b="b"/>
                <a:pathLst>
                  <a:path w="56763" h="172754" extrusionOk="0">
                    <a:moveTo>
                      <a:pt x="56681" y="86061"/>
                    </a:moveTo>
                    <a:lnTo>
                      <a:pt x="56681" y="86061"/>
                    </a:lnTo>
                    <a:cubicBezTo>
                      <a:pt x="56681" y="58922"/>
                      <a:pt x="56681" y="31784"/>
                      <a:pt x="56681" y="4646"/>
                    </a:cubicBezTo>
                    <a:cubicBezTo>
                      <a:pt x="56681" y="1578"/>
                      <a:pt x="56681" y="-74"/>
                      <a:pt x="52355" y="83"/>
                    </a:cubicBezTo>
                    <a:cubicBezTo>
                      <a:pt x="36937" y="477"/>
                      <a:pt x="21519" y="319"/>
                      <a:pt x="6102" y="5"/>
                    </a:cubicBezTo>
                    <a:cubicBezTo>
                      <a:pt x="1933" y="-74"/>
                      <a:pt x="910" y="791"/>
                      <a:pt x="910" y="4960"/>
                    </a:cubicBezTo>
                    <a:cubicBezTo>
                      <a:pt x="1068" y="55540"/>
                      <a:pt x="1068" y="106119"/>
                      <a:pt x="989" y="156699"/>
                    </a:cubicBezTo>
                    <a:cubicBezTo>
                      <a:pt x="989" y="159767"/>
                      <a:pt x="910" y="162992"/>
                      <a:pt x="281" y="165981"/>
                    </a:cubicBezTo>
                    <a:cubicBezTo>
                      <a:pt x="-742" y="170937"/>
                      <a:pt x="989" y="172667"/>
                      <a:pt x="6102" y="172589"/>
                    </a:cubicBezTo>
                    <a:cubicBezTo>
                      <a:pt x="20733" y="172353"/>
                      <a:pt x="35285" y="172195"/>
                      <a:pt x="49916" y="172746"/>
                    </a:cubicBezTo>
                    <a:cubicBezTo>
                      <a:pt x="55659" y="172903"/>
                      <a:pt x="56839" y="170937"/>
                      <a:pt x="56760" y="165745"/>
                    </a:cubicBezTo>
                    <a:cubicBezTo>
                      <a:pt x="56524" y="139236"/>
                      <a:pt x="56681" y="112648"/>
                      <a:pt x="56681" y="86139"/>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47" name="Google Shape;347;p9"/>
              <p:cNvSpPr/>
              <p:nvPr/>
            </p:nvSpPr>
            <p:spPr>
              <a:xfrm>
                <a:off x="3198326" y="3707169"/>
                <a:ext cx="60990" cy="55324"/>
              </a:xfrm>
              <a:custGeom>
                <a:avLst/>
                <a:gdLst/>
                <a:ahLst/>
                <a:cxnLst/>
                <a:rect l="l" t="t" r="r" b="b"/>
                <a:pathLst>
                  <a:path w="60990" h="55324" extrusionOk="0">
                    <a:moveTo>
                      <a:pt x="30690" y="55321"/>
                    </a:moveTo>
                    <a:cubicBezTo>
                      <a:pt x="51693" y="55557"/>
                      <a:pt x="60582" y="41555"/>
                      <a:pt x="60975" y="28262"/>
                    </a:cubicBezTo>
                    <a:cubicBezTo>
                      <a:pt x="61526" y="12293"/>
                      <a:pt x="47681" y="-607"/>
                      <a:pt x="31005" y="22"/>
                    </a:cubicBezTo>
                    <a:cubicBezTo>
                      <a:pt x="11182" y="809"/>
                      <a:pt x="563" y="11271"/>
                      <a:pt x="12" y="28734"/>
                    </a:cubicBezTo>
                    <a:cubicBezTo>
                      <a:pt x="-460" y="44151"/>
                      <a:pt x="12834" y="55400"/>
                      <a:pt x="30690" y="553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48" name="Google Shape;348;p9"/>
              <p:cNvSpPr/>
              <p:nvPr/>
            </p:nvSpPr>
            <p:spPr>
              <a:xfrm>
                <a:off x="3284190" y="3777923"/>
                <a:ext cx="168857" cy="177220"/>
              </a:xfrm>
              <a:custGeom>
                <a:avLst/>
                <a:gdLst/>
                <a:ahLst/>
                <a:cxnLst/>
                <a:rect l="l" t="t" r="r" b="b"/>
                <a:pathLst>
                  <a:path w="168857" h="177220" extrusionOk="0">
                    <a:moveTo>
                      <a:pt x="2092" y="56228"/>
                    </a:moveTo>
                    <a:cubicBezTo>
                      <a:pt x="2328" y="94379"/>
                      <a:pt x="2092" y="132609"/>
                      <a:pt x="1777" y="170760"/>
                    </a:cubicBezTo>
                    <a:cubicBezTo>
                      <a:pt x="1777" y="175322"/>
                      <a:pt x="2643" y="177289"/>
                      <a:pt x="7913" y="177210"/>
                    </a:cubicBezTo>
                    <a:cubicBezTo>
                      <a:pt x="22072" y="176817"/>
                      <a:pt x="36310" y="176817"/>
                      <a:pt x="50469" y="177210"/>
                    </a:cubicBezTo>
                    <a:cubicBezTo>
                      <a:pt x="56211" y="177367"/>
                      <a:pt x="57942" y="175715"/>
                      <a:pt x="57863" y="170130"/>
                    </a:cubicBezTo>
                    <a:cubicBezTo>
                      <a:pt x="57785" y="147083"/>
                      <a:pt x="57863" y="124113"/>
                      <a:pt x="58335" y="101065"/>
                    </a:cubicBezTo>
                    <a:cubicBezTo>
                      <a:pt x="58493" y="89895"/>
                      <a:pt x="57470" y="78647"/>
                      <a:pt x="59751" y="67556"/>
                    </a:cubicBezTo>
                    <a:cubicBezTo>
                      <a:pt x="62426" y="54498"/>
                      <a:pt x="73832" y="45373"/>
                      <a:pt x="86889" y="45530"/>
                    </a:cubicBezTo>
                    <a:cubicBezTo>
                      <a:pt x="99554" y="45688"/>
                      <a:pt x="107499" y="53475"/>
                      <a:pt x="110016" y="68027"/>
                    </a:cubicBezTo>
                    <a:cubicBezTo>
                      <a:pt x="111432" y="76208"/>
                      <a:pt x="112454" y="84389"/>
                      <a:pt x="112454" y="92727"/>
                    </a:cubicBezTo>
                    <a:cubicBezTo>
                      <a:pt x="112218" y="118843"/>
                      <a:pt x="112376" y="145037"/>
                      <a:pt x="112140" y="171153"/>
                    </a:cubicBezTo>
                    <a:cubicBezTo>
                      <a:pt x="112140" y="175479"/>
                      <a:pt x="112848" y="177367"/>
                      <a:pt x="117882" y="177210"/>
                    </a:cubicBezTo>
                    <a:cubicBezTo>
                      <a:pt x="132670" y="176817"/>
                      <a:pt x="147538" y="176895"/>
                      <a:pt x="162326" y="177210"/>
                    </a:cubicBezTo>
                    <a:cubicBezTo>
                      <a:pt x="166731" y="177289"/>
                      <a:pt x="168068" y="175873"/>
                      <a:pt x="168068" y="171625"/>
                    </a:cubicBezTo>
                    <a:cubicBezTo>
                      <a:pt x="168068" y="155263"/>
                      <a:pt x="168619" y="138823"/>
                      <a:pt x="168462" y="122461"/>
                    </a:cubicBezTo>
                    <a:cubicBezTo>
                      <a:pt x="168147" y="99099"/>
                      <a:pt x="170507" y="75579"/>
                      <a:pt x="166416" y="52295"/>
                    </a:cubicBezTo>
                    <a:cubicBezTo>
                      <a:pt x="163112" y="33495"/>
                      <a:pt x="154302" y="17920"/>
                      <a:pt x="137941" y="8166"/>
                    </a:cubicBezTo>
                    <a:cubicBezTo>
                      <a:pt x="119298" y="-2925"/>
                      <a:pt x="80203" y="-5914"/>
                      <a:pt x="57313" y="19965"/>
                    </a:cubicBezTo>
                    <a:cubicBezTo>
                      <a:pt x="55818" y="21617"/>
                      <a:pt x="54323" y="23348"/>
                      <a:pt x="51885" y="26179"/>
                    </a:cubicBezTo>
                    <a:cubicBezTo>
                      <a:pt x="51256" y="19808"/>
                      <a:pt x="50469" y="14852"/>
                      <a:pt x="50469" y="9975"/>
                    </a:cubicBezTo>
                    <a:cubicBezTo>
                      <a:pt x="50469" y="5963"/>
                      <a:pt x="49210" y="4626"/>
                      <a:pt x="45041" y="4626"/>
                    </a:cubicBezTo>
                    <a:cubicBezTo>
                      <a:pt x="32534" y="4783"/>
                      <a:pt x="20027" y="4783"/>
                      <a:pt x="7520" y="4233"/>
                    </a:cubicBezTo>
                    <a:cubicBezTo>
                      <a:pt x="1699" y="3997"/>
                      <a:pt x="-347" y="5727"/>
                      <a:pt x="47" y="11548"/>
                    </a:cubicBezTo>
                    <a:cubicBezTo>
                      <a:pt x="991" y="26415"/>
                      <a:pt x="2092" y="41361"/>
                      <a:pt x="2171" y="5622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grpSp>
      </p:grpSp>
      <p:pic>
        <p:nvPicPr>
          <p:cNvPr id="349" name="Google Shape;349;p9"/>
          <p:cNvPicPr preferRelativeResize="0"/>
          <p:nvPr/>
        </p:nvPicPr>
        <p:blipFill rotWithShape="1">
          <a:blip r:embed="rId3">
            <a:alphaModFix/>
          </a:blip>
          <a:srcRect/>
          <a:stretch/>
        </p:blipFill>
        <p:spPr>
          <a:xfrm>
            <a:off x="6055514" y="-260211"/>
            <a:ext cx="6136486" cy="6002250"/>
          </a:xfrm>
          <a:custGeom>
            <a:avLst/>
            <a:gdLst/>
            <a:ahLst/>
            <a:cxnLst/>
            <a:rect l="l" t="t" r="r" b="b"/>
            <a:pathLst>
              <a:path w="6096794" h="5962641" extrusionOk="0">
                <a:moveTo>
                  <a:pt x="0" y="0"/>
                </a:moveTo>
                <a:lnTo>
                  <a:pt x="6096794" y="0"/>
                </a:lnTo>
                <a:lnTo>
                  <a:pt x="6096794" y="5962641"/>
                </a:lnTo>
                <a:lnTo>
                  <a:pt x="0" y="5962641"/>
                </a:lnTo>
                <a:close/>
              </a:path>
            </a:pathLst>
          </a:custGeom>
          <a:blipFill rotWithShape="1">
            <a:blip r:embed="rId4">
              <a:alphaModFix/>
            </a:blip>
            <a:tile tx="0" ty="0" sx="100000" sy="100000" flip="none" algn="tl"/>
          </a:blipFill>
          <a:ln>
            <a:noFill/>
          </a:ln>
        </p:spPr>
      </p:pic>
      <p:sp>
        <p:nvSpPr>
          <p:cNvPr id="350" name="Google Shape;350;p9">
            <a:hlinkClick r:id="rId5"/>
          </p:cNvPr>
          <p:cNvSpPr/>
          <p:nvPr/>
        </p:nvSpPr>
        <p:spPr>
          <a:xfrm>
            <a:off x="846679" y="3545584"/>
            <a:ext cx="729206" cy="707886"/>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351" name="Google Shape;351;p9">
            <a:hlinkClick r:id="rId6"/>
          </p:cNvPr>
          <p:cNvSpPr/>
          <p:nvPr/>
        </p:nvSpPr>
        <p:spPr>
          <a:xfrm>
            <a:off x="1558102" y="3538601"/>
            <a:ext cx="729206" cy="707886"/>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352" name="Google Shape;352;p9">
            <a:hlinkClick r:id="rId7"/>
          </p:cNvPr>
          <p:cNvSpPr/>
          <p:nvPr/>
        </p:nvSpPr>
        <p:spPr>
          <a:xfrm>
            <a:off x="2272273" y="3552792"/>
            <a:ext cx="729206" cy="707886"/>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353" name="Google Shape;353;p9">
            <a:hlinkClick r:id="rId8"/>
          </p:cNvPr>
          <p:cNvSpPr/>
          <p:nvPr/>
        </p:nvSpPr>
        <p:spPr>
          <a:xfrm>
            <a:off x="3003601" y="3566710"/>
            <a:ext cx="729206" cy="707886"/>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nvGrpSpPr>
          <p:cNvPr id="354" name="Google Shape;354;p9"/>
          <p:cNvGrpSpPr/>
          <p:nvPr/>
        </p:nvGrpSpPr>
        <p:grpSpPr>
          <a:xfrm>
            <a:off x="2030177" y="4649169"/>
            <a:ext cx="2687432" cy="307777"/>
            <a:chOff x="1794194" y="4952617"/>
            <a:chExt cx="2687432" cy="307777"/>
          </a:xfrm>
        </p:grpSpPr>
        <p:sp>
          <p:nvSpPr>
            <p:cNvPr id="355" name="Google Shape;355;p9"/>
            <p:cNvSpPr txBox="1"/>
            <p:nvPr/>
          </p:nvSpPr>
          <p:spPr>
            <a:xfrm>
              <a:off x="1952791" y="4952617"/>
              <a:ext cx="2528835" cy="307777"/>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a:ln>
                    <a:noFill/>
                  </a:ln>
                  <a:solidFill>
                    <a:prstClr val="white"/>
                  </a:solidFill>
                  <a:effectLst/>
                  <a:uLnTx/>
                  <a:uFillTx/>
                  <a:latin typeface="Poppins"/>
                  <a:ea typeface="Poppins"/>
                  <a:cs typeface="Poppins"/>
                  <a:sym typeface="Poppins"/>
                </a:rPr>
                <a:t>www.schoolofscale.co</a:t>
              </a:r>
              <a:endParaRPr kumimoji="0" sz="1400" b="0" i="1" u="none" strike="noStrike" kern="1200" cap="none" spc="0" normalizeH="0" baseline="0" noProof="0">
                <a:ln>
                  <a:noFill/>
                </a:ln>
                <a:solidFill>
                  <a:prstClr val="white"/>
                </a:solidFill>
                <a:effectLst/>
                <a:uLnTx/>
                <a:uFillTx/>
                <a:latin typeface="Poppins"/>
                <a:ea typeface="Poppins"/>
                <a:cs typeface="Poppins"/>
                <a:sym typeface="Poppins"/>
              </a:endParaRPr>
            </a:p>
          </p:txBody>
        </p:sp>
        <p:grpSp>
          <p:nvGrpSpPr>
            <p:cNvPr id="356" name="Google Shape;356;p9"/>
            <p:cNvGrpSpPr/>
            <p:nvPr/>
          </p:nvGrpSpPr>
          <p:grpSpPr>
            <a:xfrm>
              <a:off x="1794194" y="4952617"/>
              <a:ext cx="291209" cy="307775"/>
              <a:chOff x="1805571" y="5275579"/>
              <a:chExt cx="158311" cy="158046"/>
            </a:xfrm>
          </p:grpSpPr>
          <p:sp>
            <p:nvSpPr>
              <p:cNvPr id="357" name="Google Shape;357;p9"/>
              <p:cNvSpPr/>
              <p:nvPr/>
            </p:nvSpPr>
            <p:spPr>
              <a:xfrm>
                <a:off x="1844479" y="5314472"/>
                <a:ext cx="80796" cy="37634"/>
              </a:xfrm>
              <a:custGeom>
                <a:avLst/>
                <a:gdLst/>
                <a:ahLst/>
                <a:cxnLst/>
                <a:rect l="l" t="t" r="r" b="b"/>
                <a:pathLst>
                  <a:path w="80796" h="37634" extrusionOk="0">
                    <a:moveTo>
                      <a:pt x="40470" y="37547"/>
                    </a:moveTo>
                    <a:cubicBezTo>
                      <a:pt x="27290" y="37547"/>
                      <a:pt x="14039" y="37547"/>
                      <a:pt x="860" y="37547"/>
                    </a:cubicBezTo>
                    <a:cubicBezTo>
                      <a:pt x="0" y="37547"/>
                      <a:pt x="0" y="37547"/>
                      <a:pt x="0" y="36759"/>
                    </a:cubicBezTo>
                    <a:cubicBezTo>
                      <a:pt x="0" y="32393"/>
                      <a:pt x="358" y="28026"/>
                      <a:pt x="860" y="23660"/>
                    </a:cubicBezTo>
                    <a:cubicBezTo>
                      <a:pt x="1074" y="21584"/>
                      <a:pt x="1361" y="19508"/>
                      <a:pt x="1576" y="17432"/>
                    </a:cubicBezTo>
                    <a:cubicBezTo>
                      <a:pt x="1862" y="15356"/>
                      <a:pt x="2364" y="13280"/>
                      <a:pt x="2793" y="11204"/>
                    </a:cubicBezTo>
                    <a:cubicBezTo>
                      <a:pt x="3510" y="7554"/>
                      <a:pt x="4441" y="3903"/>
                      <a:pt x="5444" y="324"/>
                    </a:cubicBezTo>
                    <a:cubicBezTo>
                      <a:pt x="5515" y="-34"/>
                      <a:pt x="5730" y="-34"/>
                      <a:pt x="6017" y="37"/>
                    </a:cubicBezTo>
                    <a:cubicBezTo>
                      <a:pt x="7879" y="395"/>
                      <a:pt x="9813" y="753"/>
                      <a:pt x="11675" y="1040"/>
                    </a:cubicBezTo>
                    <a:cubicBezTo>
                      <a:pt x="15185" y="1612"/>
                      <a:pt x="18695" y="2185"/>
                      <a:pt x="22276" y="2543"/>
                    </a:cubicBezTo>
                    <a:cubicBezTo>
                      <a:pt x="26144" y="2901"/>
                      <a:pt x="30012" y="3330"/>
                      <a:pt x="33808" y="3402"/>
                    </a:cubicBezTo>
                    <a:cubicBezTo>
                      <a:pt x="40040" y="3545"/>
                      <a:pt x="46343" y="3617"/>
                      <a:pt x="52575" y="3115"/>
                    </a:cubicBezTo>
                    <a:cubicBezTo>
                      <a:pt x="56729" y="2758"/>
                      <a:pt x="60884" y="2471"/>
                      <a:pt x="64966" y="1755"/>
                    </a:cubicBezTo>
                    <a:cubicBezTo>
                      <a:pt x="68118" y="1183"/>
                      <a:pt x="71270" y="825"/>
                      <a:pt x="74421" y="181"/>
                    </a:cubicBezTo>
                    <a:cubicBezTo>
                      <a:pt x="75209" y="37"/>
                      <a:pt x="75138" y="109"/>
                      <a:pt x="75352" y="825"/>
                    </a:cubicBezTo>
                    <a:cubicBezTo>
                      <a:pt x="76212" y="3831"/>
                      <a:pt x="76928" y="6838"/>
                      <a:pt x="77644" y="9844"/>
                    </a:cubicBezTo>
                    <a:cubicBezTo>
                      <a:pt x="78791" y="15141"/>
                      <a:pt x="79578" y="20438"/>
                      <a:pt x="80080" y="25807"/>
                    </a:cubicBezTo>
                    <a:cubicBezTo>
                      <a:pt x="80438" y="29601"/>
                      <a:pt x="80724" y="33395"/>
                      <a:pt x="80796" y="37189"/>
                    </a:cubicBezTo>
                    <a:cubicBezTo>
                      <a:pt x="80796" y="37762"/>
                      <a:pt x="80438" y="37618"/>
                      <a:pt x="80223" y="37618"/>
                    </a:cubicBezTo>
                    <a:cubicBezTo>
                      <a:pt x="75281" y="37618"/>
                      <a:pt x="70267" y="37618"/>
                      <a:pt x="65325" y="37618"/>
                    </a:cubicBezTo>
                    <a:cubicBezTo>
                      <a:pt x="57016" y="37618"/>
                      <a:pt x="48707" y="37618"/>
                      <a:pt x="40470" y="3761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58" name="Google Shape;358;p9"/>
              <p:cNvSpPr/>
              <p:nvPr/>
            </p:nvSpPr>
            <p:spPr>
              <a:xfrm>
                <a:off x="1844518" y="5357172"/>
                <a:ext cx="80828" cy="37509"/>
              </a:xfrm>
              <a:custGeom>
                <a:avLst/>
                <a:gdLst/>
                <a:ahLst/>
                <a:cxnLst/>
                <a:rect l="l" t="t" r="r" b="b"/>
                <a:pathLst>
                  <a:path w="80828" h="37509" extrusionOk="0">
                    <a:moveTo>
                      <a:pt x="40574" y="0"/>
                    </a:moveTo>
                    <a:cubicBezTo>
                      <a:pt x="53467" y="0"/>
                      <a:pt x="66360" y="0"/>
                      <a:pt x="79182" y="0"/>
                    </a:cubicBezTo>
                    <a:cubicBezTo>
                      <a:pt x="79611" y="0"/>
                      <a:pt x="80041" y="0"/>
                      <a:pt x="80542" y="0"/>
                    </a:cubicBezTo>
                    <a:cubicBezTo>
                      <a:pt x="80829" y="0"/>
                      <a:pt x="80829" y="0"/>
                      <a:pt x="80829" y="286"/>
                    </a:cubicBezTo>
                    <a:cubicBezTo>
                      <a:pt x="80757" y="4653"/>
                      <a:pt x="80399" y="8948"/>
                      <a:pt x="79969" y="13314"/>
                    </a:cubicBezTo>
                    <a:cubicBezTo>
                      <a:pt x="79540" y="17753"/>
                      <a:pt x="78895" y="22119"/>
                      <a:pt x="77964" y="26486"/>
                    </a:cubicBezTo>
                    <a:cubicBezTo>
                      <a:pt x="77248" y="29707"/>
                      <a:pt x="76531" y="33000"/>
                      <a:pt x="75600" y="36149"/>
                    </a:cubicBezTo>
                    <a:cubicBezTo>
                      <a:pt x="75457" y="36579"/>
                      <a:pt x="75600" y="37151"/>
                      <a:pt x="75242" y="37366"/>
                    </a:cubicBezTo>
                    <a:cubicBezTo>
                      <a:pt x="74955" y="37509"/>
                      <a:pt x="74454" y="37366"/>
                      <a:pt x="74024" y="37295"/>
                    </a:cubicBezTo>
                    <a:cubicBezTo>
                      <a:pt x="72377" y="37008"/>
                      <a:pt x="70801" y="36722"/>
                      <a:pt x="69154" y="36436"/>
                    </a:cubicBezTo>
                    <a:cubicBezTo>
                      <a:pt x="66503" y="36006"/>
                      <a:pt x="63853" y="35648"/>
                      <a:pt x="61203" y="35362"/>
                    </a:cubicBezTo>
                    <a:cubicBezTo>
                      <a:pt x="59842" y="35219"/>
                      <a:pt x="58553" y="34861"/>
                      <a:pt x="57192" y="34789"/>
                    </a:cubicBezTo>
                    <a:cubicBezTo>
                      <a:pt x="53969" y="34646"/>
                      <a:pt x="50817" y="34288"/>
                      <a:pt x="47665" y="34145"/>
                    </a:cubicBezTo>
                    <a:cubicBezTo>
                      <a:pt x="43583" y="34002"/>
                      <a:pt x="39500" y="34002"/>
                      <a:pt x="35345" y="34073"/>
                    </a:cubicBezTo>
                    <a:cubicBezTo>
                      <a:pt x="31979" y="34073"/>
                      <a:pt x="28684" y="34431"/>
                      <a:pt x="25317" y="34646"/>
                    </a:cubicBezTo>
                    <a:cubicBezTo>
                      <a:pt x="23312" y="34789"/>
                      <a:pt x="21306" y="35147"/>
                      <a:pt x="19301" y="35362"/>
                    </a:cubicBezTo>
                    <a:cubicBezTo>
                      <a:pt x="16650" y="35648"/>
                      <a:pt x="14072" y="36078"/>
                      <a:pt x="11493" y="36507"/>
                    </a:cubicBezTo>
                    <a:cubicBezTo>
                      <a:pt x="9774" y="36794"/>
                      <a:pt x="7984" y="37151"/>
                      <a:pt x="6264" y="37509"/>
                    </a:cubicBezTo>
                    <a:cubicBezTo>
                      <a:pt x="5906" y="37509"/>
                      <a:pt x="5691" y="37509"/>
                      <a:pt x="5548" y="37080"/>
                    </a:cubicBezTo>
                    <a:cubicBezTo>
                      <a:pt x="4545" y="33715"/>
                      <a:pt x="3686" y="30280"/>
                      <a:pt x="2970" y="26772"/>
                    </a:cubicBezTo>
                    <a:cubicBezTo>
                      <a:pt x="2182" y="22978"/>
                      <a:pt x="1537" y="19113"/>
                      <a:pt x="1107" y="15247"/>
                    </a:cubicBezTo>
                    <a:cubicBezTo>
                      <a:pt x="606" y="10666"/>
                      <a:pt x="104" y="6013"/>
                      <a:pt x="176" y="1360"/>
                    </a:cubicBezTo>
                    <a:cubicBezTo>
                      <a:pt x="176" y="1145"/>
                      <a:pt x="176" y="1002"/>
                      <a:pt x="104" y="787"/>
                    </a:cubicBezTo>
                    <a:cubicBezTo>
                      <a:pt x="-110" y="72"/>
                      <a:pt x="-39" y="0"/>
                      <a:pt x="749" y="0"/>
                    </a:cubicBezTo>
                    <a:cubicBezTo>
                      <a:pt x="4402" y="0"/>
                      <a:pt x="8055" y="0"/>
                      <a:pt x="11637" y="0"/>
                    </a:cubicBezTo>
                    <a:cubicBezTo>
                      <a:pt x="21306" y="0"/>
                      <a:pt x="30976" y="0"/>
                      <a:pt x="40646" y="0"/>
                    </a:cubicBezTo>
                    <a:lnTo>
                      <a:pt x="40646" y="0"/>
                    </a:ln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59" name="Google Shape;359;p9"/>
              <p:cNvSpPr/>
              <p:nvPr/>
            </p:nvSpPr>
            <p:spPr>
              <a:xfrm>
                <a:off x="1852015" y="5396471"/>
                <a:ext cx="65749" cy="37154"/>
              </a:xfrm>
              <a:custGeom>
                <a:avLst/>
                <a:gdLst/>
                <a:ahLst/>
                <a:cxnLst/>
                <a:rect l="l" t="t" r="r" b="b"/>
                <a:pathLst>
                  <a:path w="65749" h="37154" extrusionOk="0">
                    <a:moveTo>
                      <a:pt x="32790" y="0"/>
                    </a:moveTo>
                    <a:cubicBezTo>
                      <a:pt x="36443" y="0"/>
                      <a:pt x="40096" y="0"/>
                      <a:pt x="43749" y="358"/>
                    </a:cubicBezTo>
                    <a:cubicBezTo>
                      <a:pt x="47545" y="644"/>
                      <a:pt x="51342" y="1002"/>
                      <a:pt x="55138" y="1503"/>
                    </a:cubicBezTo>
                    <a:cubicBezTo>
                      <a:pt x="58576" y="1933"/>
                      <a:pt x="61943" y="2577"/>
                      <a:pt x="65309" y="3221"/>
                    </a:cubicBezTo>
                    <a:cubicBezTo>
                      <a:pt x="65810" y="3293"/>
                      <a:pt x="65810" y="3508"/>
                      <a:pt x="65667" y="3937"/>
                    </a:cubicBezTo>
                    <a:cubicBezTo>
                      <a:pt x="64664" y="7015"/>
                      <a:pt x="63304" y="9950"/>
                      <a:pt x="61871" y="12885"/>
                    </a:cubicBezTo>
                    <a:cubicBezTo>
                      <a:pt x="59794" y="17108"/>
                      <a:pt x="57358" y="21045"/>
                      <a:pt x="54493" y="24696"/>
                    </a:cubicBezTo>
                    <a:cubicBezTo>
                      <a:pt x="51628" y="28418"/>
                      <a:pt x="48262" y="31568"/>
                      <a:pt x="44179" y="34002"/>
                    </a:cubicBezTo>
                    <a:cubicBezTo>
                      <a:pt x="40598" y="36078"/>
                      <a:pt x="36801" y="37223"/>
                      <a:pt x="32647" y="37151"/>
                    </a:cubicBezTo>
                    <a:cubicBezTo>
                      <a:pt x="29209" y="37151"/>
                      <a:pt x="25985" y="36292"/>
                      <a:pt x="22905" y="34718"/>
                    </a:cubicBezTo>
                    <a:cubicBezTo>
                      <a:pt x="18966" y="32713"/>
                      <a:pt x="15743" y="29922"/>
                      <a:pt x="12878" y="26629"/>
                    </a:cubicBezTo>
                    <a:cubicBezTo>
                      <a:pt x="10156" y="23551"/>
                      <a:pt x="7792" y="20115"/>
                      <a:pt x="5786" y="16536"/>
                    </a:cubicBezTo>
                    <a:cubicBezTo>
                      <a:pt x="4211" y="13672"/>
                      <a:pt x="2706" y="10737"/>
                      <a:pt x="1489" y="7659"/>
                    </a:cubicBezTo>
                    <a:cubicBezTo>
                      <a:pt x="1274" y="7015"/>
                      <a:pt x="987" y="6442"/>
                      <a:pt x="844" y="5727"/>
                    </a:cubicBezTo>
                    <a:cubicBezTo>
                      <a:pt x="701" y="5082"/>
                      <a:pt x="271" y="4510"/>
                      <a:pt x="56" y="3865"/>
                    </a:cubicBezTo>
                    <a:cubicBezTo>
                      <a:pt x="-87" y="3436"/>
                      <a:pt x="56" y="3364"/>
                      <a:pt x="343" y="3293"/>
                    </a:cubicBezTo>
                    <a:cubicBezTo>
                      <a:pt x="1202" y="3078"/>
                      <a:pt x="2133" y="2935"/>
                      <a:pt x="2993" y="2792"/>
                    </a:cubicBezTo>
                    <a:cubicBezTo>
                      <a:pt x="7505" y="1861"/>
                      <a:pt x="12090" y="1360"/>
                      <a:pt x="16674" y="787"/>
                    </a:cubicBezTo>
                    <a:cubicBezTo>
                      <a:pt x="17390" y="716"/>
                      <a:pt x="18106" y="716"/>
                      <a:pt x="18894" y="644"/>
                    </a:cubicBezTo>
                    <a:cubicBezTo>
                      <a:pt x="23550" y="72"/>
                      <a:pt x="28206" y="72"/>
                      <a:pt x="32862" y="7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60" name="Google Shape;360;p9"/>
              <p:cNvSpPr/>
              <p:nvPr/>
            </p:nvSpPr>
            <p:spPr>
              <a:xfrm>
                <a:off x="1852006" y="5275579"/>
                <a:ext cx="65686" cy="37173"/>
              </a:xfrm>
              <a:custGeom>
                <a:avLst/>
                <a:gdLst/>
                <a:ahLst/>
                <a:cxnLst/>
                <a:rect l="l" t="t" r="r" b="b"/>
                <a:pathLst>
                  <a:path w="65686" h="37173" extrusionOk="0">
                    <a:moveTo>
                      <a:pt x="33086" y="37069"/>
                    </a:moveTo>
                    <a:cubicBezTo>
                      <a:pt x="27928" y="37212"/>
                      <a:pt x="22771" y="36855"/>
                      <a:pt x="17614" y="36497"/>
                    </a:cubicBezTo>
                    <a:cubicBezTo>
                      <a:pt x="14892" y="36282"/>
                      <a:pt x="12170" y="35781"/>
                      <a:pt x="9520" y="35423"/>
                    </a:cubicBezTo>
                    <a:cubicBezTo>
                      <a:pt x="7443" y="35137"/>
                      <a:pt x="5437" y="34922"/>
                      <a:pt x="3360" y="34492"/>
                    </a:cubicBezTo>
                    <a:cubicBezTo>
                      <a:pt x="2429" y="34278"/>
                      <a:pt x="1498" y="34206"/>
                      <a:pt x="495" y="34063"/>
                    </a:cubicBezTo>
                    <a:cubicBezTo>
                      <a:pt x="-6" y="33991"/>
                      <a:pt x="-78" y="33705"/>
                      <a:pt x="65" y="33347"/>
                    </a:cubicBezTo>
                    <a:cubicBezTo>
                      <a:pt x="208" y="32918"/>
                      <a:pt x="352" y="32488"/>
                      <a:pt x="495" y="32059"/>
                    </a:cubicBezTo>
                    <a:cubicBezTo>
                      <a:pt x="1999" y="28193"/>
                      <a:pt x="3647" y="24471"/>
                      <a:pt x="5652" y="20892"/>
                    </a:cubicBezTo>
                    <a:cubicBezTo>
                      <a:pt x="8517" y="15809"/>
                      <a:pt x="11884" y="11085"/>
                      <a:pt x="16181" y="7148"/>
                    </a:cubicBezTo>
                    <a:cubicBezTo>
                      <a:pt x="19906" y="3783"/>
                      <a:pt x="24132" y="1278"/>
                      <a:pt x="29146" y="347"/>
                    </a:cubicBezTo>
                    <a:cubicBezTo>
                      <a:pt x="32799" y="-368"/>
                      <a:pt x="36309" y="61"/>
                      <a:pt x="39819" y="1278"/>
                    </a:cubicBezTo>
                    <a:cubicBezTo>
                      <a:pt x="44833" y="3067"/>
                      <a:pt x="48844" y="6217"/>
                      <a:pt x="52353" y="10083"/>
                    </a:cubicBezTo>
                    <a:cubicBezTo>
                      <a:pt x="56006" y="14163"/>
                      <a:pt x="58943" y="18673"/>
                      <a:pt x="61450" y="23540"/>
                    </a:cubicBezTo>
                    <a:cubicBezTo>
                      <a:pt x="62954" y="26547"/>
                      <a:pt x="64315" y="29696"/>
                      <a:pt x="65533" y="32846"/>
                    </a:cubicBezTo>
                    <a:cubicBezTo>
                      <a:pt x="65819" y="33562"/>
                      <a:pt x="65748" y="33777"/>
                      <a:pt x="64960" y="33991"/>
                    </a:cubicBezTo>
                    <a:cubicBezTo>
                      <a:pt x="62739" y="34492"/>
                      <a:pt x="60519" y="34850"/>
                      <a:pt x="58299" y="35208"/>
                    </a:cubicBezTo>
                    <a:cubicBezTo>
                      <a:pt x="54216" y="35852"/>
                      <a:pt x="50205" y="36425"/>
                      <a:pt x="46122" y="36640"/>
                    </a:cubicBezTo>
                    <a:cubicBezTo>
                      <a:pt x="41753" y="36926"/>
                      <a:pt x="37455" y="37284"/>
                      <a:pt x="33014" y="3714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61" name="Google Shape;361;p9"/>
              <p:cNvSpPr/>
              <p:nvPr/>
            </p:nvSpPr>
            <p:spPr>
              <a:xfrm>
                <a:off x="1925036" y="5305973"/>
                <a:ext cx="38846" cy="46045"/>
              </a:xfrm>
              <a:custGeom>
                <a:avLst/>
                <a:gdLst/>
                <a:ahLst/>
                <a:cxnLst/>
                <a:rect l="l" t="t" r="r" b="b"/>
                <a:pathLst>
                  <a:path w="38846" h="46045" extrusionOk="0">
                    <a:moveTo>
                      <a:pt x="22157" y="46046"/>
                    </a:moveTo>
                    <a:cubicBezTo>
                      <a:pt x="16785" y="46046"/>
                      <a:pt x="11485" y="46046"/>
                      <a:pt x="6113" y="46046"/>
                    </a:cubicBezTo>
                    <a:cubicBezTo>
                      <a:pt x="5611" y="46046"/>
                      <a:pt x="5468" y="46046"/>
                      <a:pt x="5468" y="45401"/>
                    </a:cubicBezTo>
                    <a:cubicBezTo>
                      <a:pt x="5540" y="41965"/>
                      <a:pt x="5396" y="38458"/>
                      <a:pt x="5110" y="35022"/>
                    </a:cubicBezTo>
                    <a:cubicBezTo>
                      <a:pt x="4967" y="33304"/>
                      <a:pt x="4752" y="31586"/>
                      <a:pt x="4465" y="29796"/>
                    </a:cubicBezTo>
                    <a:cubicBezTo>
                      <a:pt x="4107" y="27291"/>
                      <a:pt x="3892" y="24857"/>
                      <a:pt x="3391" y="22352"/>
                    </a:cubicBezTo>
                    <a:cubicBezTo>
                      <a:pt x="2603" y="18128"/>
                      <a:pt x="1743" y="13905"/>
                      <a:pt x="526" y="9753"/>
                    </a:cubicBezTo>
                    <a:cubicBezTo>
                      <a:pt x="311" y="9037"/>
                      <a:pt x="167" y="8322"/>
                      <a:pt x="24" y="7606"/>
                    </a:cubicBezTo>
                    <a:cubicBezTo>
                      <a:pt x="-47" y="7176"/>
                      <a:pt x="24" y="7033"/>
                      <a:pt x="454" y="6890"/>
                    </a:cubicBezTo>
                    <a:cubicBezTo>
                      <a:pt x="2173" y="6532"/>
                      <a:pt x="3820" y="6102"/>
                      <a:pt x="5468" y="5601"/>
                    </a:cubicBezTo>
                    <a:cubicBezTo>
                      <a:pt x="8906" y="4599"/>
                      <a:pt x="12344" y="3597"/>
                      <a:pt x="15711" y="2380"/>
                    </a:cubicBezTo>
                    <a:cubicBezTo>
                      <a:pt x="17860" y="1593"/>
                      <a:pt x="20008" y="877"/>
                      <a:pt x="22157" y="18"/>
                    </a:cubicBezTo>
                    <a:cubicBezTo>
                      <a:pt x="22300" y="18"/>
                      <a:pt x="22444" y="-54"/>
                      <a:pt x="22515" y="89"/>
                    </a:cubicBezTo>
                    <a:cubicBezTo>
                      <a:pt x="24020" y="2309"/>
                      <a:pt x="25739" y="4456"/>
                      <a:pt x="27171" y="6747"/>
                    </a:cubicBezTo>
                    <a:cubicBezTo>
                      <a:pt x="29033" y="9825"/>
                      <a:pt x="30753" y="12974"/>
                      <a:pt x="32185" y="16267"/>
                    </a:cubicBezTo>
                    <a:cubicBezTo>
                      <a:pt x="34477" y="21421"/>
                      <a:pt x="36196" y="26790"/>
                      <a:pt x="37342" y="32373"/>
                    </a:cubicBezTo>
                    <a:cubicBezTo>
                      <a:pt x="38130" y="36382"/>
                      <a:pt x="38632" y="40391"/>
                      <a:pt x="38846" y="44471"/>
                    </a:cubicBezTo>
                    <a:cubicBezTo>
                      <a:pt x="38846" y="45831"/>
                      <a:pt x="38846" y="45831"/>
                      <a:pt x="37557" y="45831"/>
                    </a:cubicBezTo>
                    <a:cubicBezTo>
                      <a:pt x="32400" y="45831"/>
                      <a:pt x="27243" y="45831"/>
                      <a:pt x="22086" y="4583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62" name="Google Shape;362;p9"/>
              <p:cNvSpPr/>
              <p:nvPr/>
            </p:nvSpPr>
            <p:spPr>
              <a:xfrm>
                <a:off x="1805943" y="5306163"/>
                <a:ext cx="38847" cy="45855"/>
              </a:xfrm>
              <a:custGeom>
                <a:avLst/>
                <a:gdLst/>
                <a:ahLst/>
                <a:cxnLst/>
                <a:rect l="l" t="t" r="r" b="b"/>
                <a:pathLst>
                  <a:path w="38847" h="45855" extrusionOk="0">
                    <a:moveTo>
                      <a:pt x="16618" y="45856"/>
                    </a:moveTo>
                    <a:cubicBezTo>
                      <a:pt x="11317" y="45856"/>
                      <a:pt x="5945" y="45856"/>
                      <a:pt x="645" y="45856"/>
                    </a:cubicBezTo>
                    <a:cubicBezTo>
                      <a:pt x="143" y="45856"/>
                      <a:pt x="0" y="45713"/>
                      <a:pt x="0" y="45212"/>
                    </a:cubicBezTo>
                    <a:cubicBezTo>
                      <a:pt x="215" y="39485"/>
                      <a:pt x="1003" y="33830"/>
                      <a:pt x="2507" y="28246"/>
                    </a:cubicBezTo>
                    <a:cubicBezTo>
                      <a:pt x="4441" y="21017"/>
                      <a:pt x="7306" y="14145"/>
                      <a:pt x="11174" y="7702"/>
                    </a:cubicBezTo>
                    <a:cubicBezTo>
                      <a:pt x="12606" y="5340"/>
                      <a:pt x="14182" y="2978"/>
                      <a:pt x="15830" y="759"/>
                    </a:cubicBezTo>
                    <a:cubicBezTo>
                      <a:pt x="15973" y="544"/>
                      <a:pt x="16116" y="401"/>
                      <a:pt x="16331" y="186"/>
                    </a:cubicBezTo>
                    <a:cubicBezTo>
                      <a:pt x="16546" y="-29"/>
                      <a:pt x="16689" y="-29"/>
                      <a:pt x="16976" y="43"/>
                    </a:cubicBezTo>
                    <a:cubicBezTo>
                      <a:pt x="21417" y="1832"/>
                      <a:pt x="26001" y="3336"/>
                      <a:pt x="30585" y="4696"/>
                    </a:cubicBezTo>
                    <a:cubicBezTo>
                      <a:pt x="33164" y="5483"/>
                      <a:pt x="35814" y="6271"/>
                      <a:pt x="38464" y="6772"/>
                    </a:cubicBezTo>
                    <a:cubicBezTo>
                      <a:pt x="38822" y="6843"/>
                      <a:pt x="38894" y="7058"/>
                      <a:pt x="38822" y="7416"/>
                    </a:cubicBezTo>
                    <a:cubicBezTo>
                      <a:pt x="38392" y="9635"/>
                      <a:pt x="37676" y="11782"/>
                      <a:pt x="37175" y="14001"/>
                    </a:cubicBezTo>
                    <a:cubicBezTo>
                      <a:pt x="36029" y="19084"/>
                      <a:pt x="35026" y="24166"/>
                      <a:pt x="34453" y="29320"/>
                    </a:cubicBezTo>
                    <a:cubicBezTo>
                      <a:pt x="33808" y="34617"/>
                      <a:pt x="33450" y="39986"/>
                      <a:pt x="33307" y="45283"/>
                    </a:cubicBezTo>
                    <a:cubicBezTo>
                      <a:pt x="33307" y="45784"/>
                      <a:pt x="33020" y="45784"/>
                      <a:pt x="32734" y="45784"/>
                    </a:cubicBezTo>
                    <a:cubicBezTo>
                      <a:pt x="29153" y="45784"/>
                      <a:pt x="25571" y="45784"/>
                      <a:pt x="21918" y="45784"/>
                    </a:cubicBezTo>
                    <a:cubicBezTo>
                      <a:pt x="20199" y="45784"/>
                      <a:pt x="18408" y="45784"/>
                      <a:pt x="16689" y="45784"/>
                    </a:cubicBezTo>
                    <a:lnTo>
                      <a:pt x="16689" y="45784"/>
                    </a:ln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63" name="Google Shape;363;p9"/>
              <p:cNvSpPr/>
              <p:nvPr/>
            </p:nvSpPr>
            <p:spPr>
              <a:xfrm>
                <a:off x="1924998" y="5357172"/>
                <a:ext cx="38817" cy="45738"/>
              </a:xfrm>
              <a:custGeom>
                <a:avLst/>
                <a:gdLst/>
                <a:ahLst/>
                <a:cxnLst/>
                <a:rect l="l" t="t" r="r" b="b"/>
                <a:pathLst>
                  <a:path w="38817" h="45738" extrusionOk="0">
                    <a:moveTo>
                      <a:pt x="22267" y="0"/>
                    </a:moveTo>
                    <a:cubicBezTo>
                      <a:pt x="27639" y="0"/>
                      <a:pt x="33082" y="0"/>
                      <a:pt x="38454" y="0"/>
                    </a:cubicBezTo>
                    <a:cubicBezTo>
                      <a:pt x="38884" y="0"/>
                      <a:pt x="38813" y="215"/>
                      <a:pt x="38813" y="429"/>
                    </a:cubicBezTo>
                    <a:cubicBezTo>
                      <a:pt x="38813" y="1646"/>
                      <a:pt x="38813" y="2792"/>
                      <a:pt x="38669" y="4009"/>
                    </a:cubicBezTo>
                    <a:cubicBezTo>
                      <a:pt x="38311" y="7659"/>
                      <a:pt x="37810" y="11310"/>
                      <a:pt x="37022" y="14889"/>
                    </a:cubicBezTo>
                    <a:cubicBezTo>
                      <a:pt x="36162" y="18683"/>
                      <a:pt x="35016" y="22405"/>
                      <a:pt x="33584" y="26056"/>
                    </a:cubicBezTo>
                    <a:cubicBezTo>
                      <a:pt x="31865" y="30423"/>
                      <a:pt x="29788" y="34646"/>
                      <a:pt x="27352" y="38655"/>
                    </a:cubicBezTo>
                    <a:cubicBezTo>
                      <a:pt x="25920" y="40945"/>
                      <a:pt x="24415" y="43236"/>
                      <a:pt x="22768" y="45383"/>
                    </a:cubicBezTo>
                    <a:cubicBezTo>
                      <a:pt x="22481" y="45741"/>
                      <a:pt x="22195" y="45813"/>
                      <a:pt x="21765" y="45670"/>
                    </a:cubicBezTo>
                    <a:cubicBezTo>
                      <a:pt x="18614" y="44381"/>
                      <a:pt x="15390" y="43308"/>
                      <a:pt x="12167" y="42234"/>
                    </a:cubicBezTo>
                    <a:cubicBezTo>
                      <a:pt x="10448" y="41661"/>
                      <a:pt x="8657" y="41160"/>
                      <a:pt x="6867" y="40659"/>
                    </a:cubicBezTo>
                    <a:cubicBezTo>
                      <a:pt x="5291" y="40158"/>
                      <a:pt x="3643" y="39872"/>
                      <a:pt x="2139" y="39299"/>
                    </a:cubicBezTo>
                    <a:cubicBezTo>
                      <a:pt x="1638" y="39156"/>
                      <a:pt x="1136" y="39084"/>
                      <a:pt x="635" y="38941"/>
                    </a:cubicBezTo>
                    <a:cubicBezTo>
                      <a:pt x="-10" y="38798"/>
                      <a:pt x="-81" y="38655"/>
                      <a:pt x="62" y="37939"/>
                    </a:cubicBezTo>
                    <a:cubicBezTo>
                      <a:pt x="277" y="37080"/>
                      <a:pt x="492" y="36292"/>
                      <a:pt x="707" y="35433"/>
                    </a:cubicBezTo>
                    <a:cubicBezTo>
                      <a:pt x="2068" y="30351"/>
                      <a:pt x="3214" y="25197"/>
                      <a:pt x="3930" y="19972"/>
                    </a:cubicBezTo>
                    <a:cubicBezTo>
                      <a:pt x="4288" y="17251"/>
                      <a:pt x="4646" y="14531"/>
                      <a:pt x="4933" y="11883"/>
                    </a:cubicBezTo>
                    <a:cubicBezTo>
                      <a:pt x="5291" y="8733"/>
                      <a:pt x="5434" y="5512"/>
                      <a:pt x="5434" y="2362"/>
                    </a:cubicBezTo>
                    <a:cubicBezTo>
                      <a:pt x="5434" y="1718"/>
                      <a:pt x="5649" y="1074"/>
                      <a:pt x="5434" y="501"/>
                    </a:cubicBezTo>
                    <a:cubicBezTo>
                      <a:pt x="5434" y="215"/>
                      <a:pt x="5577" y="215"/>
                      <a:pt x="5792" y="215"/>
                    </a:cubicBezTo>
                    <a:cubicBezTo>
                      <a:pt x="6150" y="215"/>
                      <a:pt x="6509" y="215"/>
                      <a:pt x="6867" y="215"/>
                    </a:cubicBezTo>
                    <a:cubicBezTo>
                      <a:pt x="11952" y="215"/>
                      <a:pt x="17038" y="215"/>
                      <a:pt x="22195" y="215"/>
                    </a:cubicBezTo>
                    <a:lnTo>
                      <a:pt x="22195" y="215"/>
                    </a:ln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64" name="Google Shape;364;p9"/>
              <p:cNvSpPr/>
              <p:nvPr/>
            </p:nvSpPr>
            <p:spPr>
              <a:xfrm>
                <a:off x="1805571" y="5357172"/>
                <a:ext cx="39096" cy="45792"/>
              </a:xfrm>
              <a:custGeom>
                <a:avLst/>
                <a:gdLst/>
                <a:ahLst/>
                <a:cxnLst/>
                <a:rect l="l" t="t" r="r" b="b"/>
                <a:pathLst>
                  <a:path w="39096" h="45792" extrusionOk="0">
                    <a:moveTo>
                      <a:pt x="16990" y="0"/>
                    </a:moveTo>
                    <a:cubicBezTo>
                      <a:pt x="22290" y="0"/>
                      <a:pt x="27663" y="0"/>
                      <a:pt x="32963" y="0"/>
                    </a:cubicBezTo>
                    <a:cubicBezTo>
                      <a:pt x="33464" y="0"/>
                      <a:pt x="33608" y="143"/>
                      <a:pt x="33608" y="644"/>
                    </a:cubicBezTo>
                    <a:cubicBezTo>
                      <a:pt x="33608" y="1575"/>
                      <a:pt x="33608" y="2434"/>
                      <a:pt x="33608" y="3364"/>
                    </a:cubicBezTo>
                    <a:cubicBezTo>
                      <a:pt x="33823" y="7588"/>
                      <a:pt x="34109" y="11740"/>
                      <a:pt x="34610" y="15963"/>
                    </a:cubicBezTo>
                    <a:cubicBezTo>
                      <a:pt x="34969" y="19184"/>
                      <a:pt x="35470" y="22405"/>
                      <a:pt x="36115" y="25555"/>
                    </a:cubicBezTo>
                    <a:cubicBezTo>
                      <a:pt x="36903" y="29492"/>
                      <a:pt x="37762" y="33429"/>
                      <a:pt x="38836" y="37366"/>
                    </a:cubicBezTo>
                    <a:cubicBezTo>
                      <a:pt x="38836" y="37581"/>
                      <a:pt x="38908" y="37724"/>
                      <a:pt x="38980" y="37939"/>
                    </a:cubicBezTo>
                    <a:cubicBezTo>
                      <a:pt x="39195" y="38869"/>
                      <a:pt x="39195" y="38869"/>
                      <a:pt x="38263" y="39084"/>
                    </a:cubicBezTo>
                    <a:cubicBezTo>
                      <a:pt x="31172" y="40802"/>
                      <a:pt x="24296" y="43021"/>
                      <a:pt x="17491" y="45670"/>
                    </a:cubicBezTo>
                    <a:cubicBezTo>
                      <a:pt x="16775" y="45956"/>
                      <a:pt x="16345" y="45741"/>
                      <a:pt x="16059" y="45026"/>
                    </a:cubicBezTo>
                    <a:cubicBezTo>
                      <a:pt x="16059" y="44882"/>
                      <a:pt x="15916" y="44668"/>
                      <a:pt x="15772" y="44524"/>
                    </a:cubicBezTo>
                    <a:cubicBezTo>
                      <a:pt x="14770" y="43522"/>
                      <a:pt x="14053" y="42305"/>
                      <a:pt x="13194" y="41089"/>
                    </a:cubicBezTo>
                    <a:cubicBezTo>
                      <a:pt x="11260" y="38368"/>
                      <a:pt x="9756" y="35505"/>
                      <a:pt x="8251" y="32499"/>
                    </a:cubicBezTo>
                    <a:cubicBezTo>
                      <a:pt x="6103" y="28204"/>
                      <a:pt x="4384" y="23694"/>
                      <a:pt x="3023" y="19041"/>
                    </a:cubicBezTo>
                    <a:cubicBezTo>
                      <a:pt x="1447" y="13601"/>
                      <a:pt x="516" y="8089"/>
                      <a:pt x="157" y="2505"/>
                    </a:cubicBezTo>
                    <a:cubicBezTo>
                      <a:pt x="157" y="1790"/>
                      <a:pt x="229" y="1145"/>
                      <a:pt x="14" y="429"/>
                    </a:cubicBezTo>
                    <a:cubicBezTo>
                      <a:pt x="-57" y="143"/>
                      <a:pt x="157" y="143"/>
                      <a:pt x="301" y="143"/>
                    </a:cubicBezTo>
                    <a:cubicBezTo>
                      <a:pt x="731" y="143"/>
                      <a:pt x="1089" y="143"/>
                      <a:pt x="1518" y="143"/>
                    </a:cubicBezTo>
                    <a:cubicBezTo>
                      <a:pt x="6604" y="143"/>
                      <a:pt x="11618" y="143"/>
                      <a:pt x="16703" y="143"/>
                    </a:cubicBezTo>
                    <a:cubicBezTo>
                      <a:pt x="16703" y="143"/>
                      <a:pt x="16703" y="143"/>
                      <a:pt x="16703" y="143"/>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65" name="Google Shape;365;p9"/>
              <p:cNvSpPr/>
              <p:nvPr/>
            </p:nvSpPr>
            <p:spPr>
              <a:xfrm>
                <a:off x="1904431" y="5401172"/>
                <a:ext cx="39466" cy="30016"/>
              </a:xfrm>
              <a:custGeom>
                <a:avLst/>
                <a:gdLst/>
                <a:ahLst/>
                <a:cxnLst/>
                <a:rect l="l" t="t" r="r" b="b"/>
                <a:pathLst>
                  <a:path w="39466" h="30016" extrusionOk="0">
                    <a:moveTo>
                      <a:pt x="39395" y="6180"/>
                    </a:moveTo>
                    <a:cubicBezTo>
                      <a:pt x="30513" y="15986"/>
                      <a:pt x="20056" y="23145"/>
                      <a:pt x="7736" y="27654"/>
                    </a:cubicBezTo>
                    <a:cubicBezTo>
                      <a:pt x="5229" y="28585"/>
                      <a:pt x="2793" y="29516"/>
                      <a:pt x="0" y="30017"/>
                    </a:cubicBezTo>
                    <a:cubicBezTo>
                      <a:pt x="143" y="29587"/>
                      <a:pt x="430" y="29444"/>
                      <a:pt x="645" y="29301"/>
                    </a:cubicBezTo>
                    <a:cubicBezTo>
                      <a:pt x="2937" y="27297"/>
                      <a:pt x="5014" y="25006"/>
                      <a:pt x="6876" y="22500"/>
                    </a:cubicBezTo>
                    <a:cubicBezTo>
                      <a:pt x="8810" y="19995"/>
                      <a:pt x="10529" y="17347"/>
                      <a:pt x="12105" y="14626"/>
                    </a:cubicBezTo>
                    <a:cubicBezTo>
                      <a:pt x="14469" y="10403"/>
                      <a:pt x="16546" y="6108"/>
                      <a:pt x="18193" y="1598"/>
                    </a:cubicBezTo>
                    <a:cubicBezTo>
                      <a:pt x="18337" y="1240"/>
                      <a:pt x="18480" y="883"/>
                      <a:pt x="18552" y="525"/>
                    </a:cubicBezTo>
                    <a:cubicBezTo>
                      <a:pt x="18552" y="24"/>
                      <a:pt x="18838" y="-48"/>
                      <a:pt x="19268" y="24"/>
                    </a:cubicBezTo>
                    <a:cubicBezTo>
                      <a:pt x="20987" y="310"/>
                      <a:pt x="22634" y="811"/>
                      <a:pt x="24282" y="1240"/>
                    </a:cubicBezTo>
                    <a:cubicBezTo>
                      <a:pt x="28651" y="2457"/>
                      <a:pt x="32877" y="3817"/>
                      <a:pt x="37103" y="5321"/>
                    </a:cubicBezTo>
                    <a:cubicBezTo>
                      <a:pt x="37891" y="5607"/>
                      <a:pt x="38607" y="5893"/>
                      <a:pt x="39467" y="625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66" name="Google Shape;366;p9"/>
              <p:cNvSpPr/>
              <p:nvPr/>
            </p:nvSpPr>
            <p:spPr>
              <a:xfrm>
                <a:off x="1826071" y="5277930"/>
                <a:ext cx="39466" cy="30129"/>
              </a:xfrm>
              <a:custGeom>
                <a:avLst/>
                <a:gdLst/>
                <a:ahLst/>
                <a:cxnLst/>
                <a:rect l="l" t="t" r="r" b="b"/>
                <a:pathLst>
                  <a:path w="39466" h="30129" extrusionOk="0">
                    <a:moveTo>
                      <a:pt x="0" y="23694"/>
                    </a:moveTo>
                    <a:cubicBezTo>
                      <a:pt x="10816" y="11883"/>
                      <a:pt x="23924" y="3865"/>
                      <a:pt x="39467" y="0"/>
                    </a:cubicBezTo>
                    <a:cubicBezTo>
                      <a:pt x="39180" y="286"/>
                      <a:pt x="38894" y="573"/>
                      <a:pt x="38536" y="787"/>
                    </a:cubicBezTo>
                    <a:cubicBezTo>
                      <a:pt x="36100" y="2935"/>
                      <a:pt x="33952" y="5440"/>
                      <a:pt x="32018" y="8017"/>
                    </a:cubicBezTo>
                    <a:cubicBezTo>
                      <a:pt x="28221" y="12956"/>
                      <a:pt x="25356" y="18468"/>
                      <a:pt x="22849" y="24123"/>
                    </a:cubicBezTo>
                    <a:cubicBezTo>
                      <a:pt x="22061" y="25913"/>
                      <a:pt x="21345" y="27703"/>
                      <a:pt x="20772" y="29635"/>
                    </a:cubicBezTo>
                    <a:cubicBezTo>
                      <a:pt x="20629" y="30136"/>
                      <a:pt x="20271" y="30208"/>
                      <a:pt x="19913" y="30065"/>
                    </a:cubicBezTo>
                    <a:cubicBezTo>
                      <a:pt x="18766" y="29778"/>
                      <a:pt x="17692" y="29564"/>
                      <a:pt x="16546" y="29206"/>
                    </a:cubicBezTo>
                    <a:cubicBezTo>
                      <a:pt x="14540" y="28633"/>
                      <a:pt x="12606" y="28060"/>
                      <a:pt x="10601" y="27488"/>
                    </a:cubicBezTo>
                    <a:cubicBezTo>
                      <a:pt x="8166" y="26772"/>
                      <a:pt x="5730" y="25913"/>
                      <a:pt x="3295" y="25054"/>
                    </a:cubicBezTo>
                    <a:cubicBezTo>
                      <a:pt x="2220" y="24696"/>
                      <a:pt x="1218" y="24338"/>
                      <a:pt x="215" y="23837"/>
                    </a:cubicBezTo>
                    <a:cubicBezTo>
                      <a:pt x="143" y="23837"/>
                      <a:pt x="72" y="23765"/>
                      <a:pt x="0" y="23694"/>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67" name="Google Shape;367;p9"/>
              <p:cNvSpPr/>
              <p:nvPr/>
            </p:nvSpPr>
            <p:spPr>
              <a:xfrm>
                <a:off x="1904145" y="5277930"/>
                <a:ext cx="39681" cy="30096"/>
              </a:xfrm>
              <a:custGeom>
                <a:avLst/>
                <a:gdLst/>
                <a:ahLst/>
                <a:cxnLst/>
                <a:rect l="l" t="t" r="r" b="b"/>
                <a:pathLst>
                  <a:path w="39681" h="30096" extrusionOk="0">
                    <a:moveTo>
                      <a:pt x="39682" y="23694"/>
                    </a:moveTo>
                    <a:cubicBezTo>
                      <a:pt x="38607" y="24195"/>
                      <a:pt x="37605" y="24624"/>
                      <a:pt x="36530" y="24982"/>
                    </a:cubicBezTo>
                    <a:cubicBezTo>
                      <a:pt x="31015" y="26987"/>
                      <a:pt x="25428" y="28705"/>
                      <a:pt x="19698" y="30065"/>
                    </a:cubicBezTo>
                    <a:cubicBezTo>
                      <a:pt x="19554" y="30065"/>
                      <a:pt x="19339" y="30136"/>
                      <a:pt x="19268" y="30065"/>
                    </a:cubicBezTo>
                    <a:cubicBezTo>
                      <a:pt x="19053" y="29993"/>
                      <a:pt x="18695" y="30065"/>
                      <a:pt x="18838" y="29564"/>
                    </a:cubicBezTo>
                    <a:cubicBezTo>
                      <a:pt x="18910" y="29134"/>
                      <a:pt x="18695" y="28418"/>
                      <a:pt x="18337" y="28060"/>
                    </a:cubicBezTo>
                    <a:cubicBezTo>
                      <a:pt x="17764" y="27416"/>
                      <a:pt x="17692" y="26700"/>
                      <a:pt x="17406" y="25985"/>
                    </a:cubicBezTo>
                    <a:cubicBezTo>
                      <a:pt x="16188" y="22906"/>
                      <a:pt x="14827" y="19972"/>
                      <a:pt x="13251" y="17037"/>
                    </a:cubicBezTo>
                    <a:cubicBezTo>
                      <a:pt x="12320" y="15319"/>
                      <a:pt x="11389" y="13672"/>
                      <a:pt x="10386" y="12097"/>
                    </a:cubicBezTo>
                    <a:cubicBezTo>
                      <a:pt x="8739" y="9449"/>
                      <a:pt x="6948" y="7015"/>
                      <a:pt x="4871" y="4796"/>
                    </a:cubicBezTo>
                    <a:cubicBezTo>
                      <a:pt x="3510" y="3293"/>
                      <a:pt x="2149" y="1790"/>
                      <a:pt x="645" y="501"/>
                    </a:cubicBezTo>
                    <a:cubicBezTo>
                      <a:pt x="501" y="358"/>
                      <a:pt x="287" y="286"/>
                      <a:pt x="0" y="0"/>
                    </a:cubicBezTo>
                    <a:cubicBezTo>
                      <a:pt x="645" y="0"/>
                      <a:pt x="1074" y="143"/>
                      <a:pt x="1504" y="215"/>
                    </a:cubicBezTo>
                    <a:cubicBezTo>
                      <a:pt x="6232" y="1575"/>
                      <a:pt x="10816" y="3221"/>
                      <a:pt x="15257" y="5440"/>
                    </a:cubicBezTo>
                    <a:cubicBezTo>
                      <a:pt x="19339" y="7445"/>
                      <a:pt x="23207" y="9735"/>
                      <a:pt x="26860" y="12384"/>
                    </a:cubicBezTo>
                    <a:cubicBezTo>
                      <a:pt x="30872" y="15247"/>
                      <a:pt x="34525" y="18468"/>
                      <a:pt x="37963" y="21976"/>
                    </a:cubicBezTo>
                    <a:cubicBezTo>
                      <a:pt x="38536" y="22549"/>
                      <a:pt x="38966" y="23193"/>
                      <a:pt x="39682" y="23694"/>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68" name="Google Shape;368;p9"/>
              <p:cNvSpPr/>
              <p:nvPr/>
            </p:nvSpPr>
            <p:spPr>
              <a:xfrm>
                <a:off x="1826037" y="5401087"/>
                <a:ext cx="39299" cy="29976"/>
              </a:xfrm>
              <a:custGeom>
                <a:avLst/>
                <a:gdLst/>
                <a:ahLst/>
                <a:cxnLst/>
                <a:rect l="l" t="t" r="r" b="b"/>
                <a:pathLst>
                  <a:path w="39299" h="29976" extrusionOk="0">
                    <a:moveTo>
                      <a:pt x="20233" y="37"/>
                    </a:moveTo>
                    <a:cubicBezTo>
                      <a:pt x="20662" y="-106"/>
                      <a:pt x="20806" y="180"/>
                      <a:pt x="20877" y="610"/>
                    </a:cubicBezTo>
                    <a:cubicBezTo>
                      <a:pt x="21307" y="2185"/>
                      <a:pt x="22023" y="3616"/>
                      <a:pt x="22596" y="5120"/>
                    </a:cubicBezTo>
                    <a:cubicBezTo>
                      <a:pt x="24029" y="8699"/>
                      <a:pt x="25820" y="12135"/>
                      <a:pt x="27753" y="15499"/>
                    </a:cubicBezTo>
                    <a:cubicBezTo>
                      <a:pt x="29902" y="19221"/>
                      <a:pt x="32409" y="22729"/>
                      <a:pt x="35346" y="25950"/>
                    </a:cubicBezTo>
                    <a:cubicBezTo>
                      <a:pt x="36564" y="27239"/>
                      <a:pt x="37710" y="28527"/>
                      <a:pt x="39071" y="29601"/>
                    </a:cubicBezTo>
                    <a:cubicBezTo>
                      <a:pt x="39142" y="29673"/>
                      <a:pt x="39357" y="29744"/>
                      <a:pt x="39286" y="29887"/>
                    </a:cubicBezTo>
                    <a:cubicBezTo>
                      <a:pt x="39286" y="30030"/>
                      <a:pt x="39071" y="29959"/>
                      <a:pt x="38927" y="29959"/>
                    </a:cubicBezTo>
                    <a:cubicBezTo>
                      <a:pt x="38713" y="29959"/>
                      <a:pt x="38498" y="29959"/>
                      <a:pt x="38211" y="29816"/>
                    </a:cubicBezTo>
                    <a:cubicBezTo>
                      <a:pt x="33985" y="28599"/>
                      <a:pt x="29831" y="27167"/>
                      <a:pt x="25820" y="25378"/>
                    </a:cubicBezTo>
                    <a:cubicBezTo>
                      <a:pt x="22023" y="23660"/>
                      <a:pt x="18442" y="21584"/>
                      <a:pt x="15004" y="19365"/>
                    </a:cubicBezTo>
                    <a:cubicBezTo>
                      <a:pt x="12425" y="17647"/>
                      <a:pt x="9990" y="15785"/>
                      <a:pt x="7626" y="13781"/>
                    </a:cubicBezTo>
                    <a:cubicBezTo>
                      <a:pt x="6408" y="12707"/>
                      <a:pt x="5262" y="11562"/>
                      <a:pt x="3901" y="10560"/>
                    </a:cubicBezTo>
                    <a:cubicBezTo>
                      <a:pt x="3615" y="10345"/>
                      <a:pt x="3472" y="9987"/>
                      <a:pt x="3257" y="9773"/>
                    </a:cubicBezTo>
                    <a:cubicBezTo>
                      <a:pt x="2254" y="8699"/>
                      <a:pt x="1251" y="7697"/>
                      <a:pt x="177" y="6623"/>
                    </a:cubicBezTo>
                    <a:cubicBezTo>
                      <a:pt x="-110" y="6337"/>
                      <a:pt x="-38" y="6193"/>
                      <a:pt x="320" y="6050"/>
                    </a:cubicBezTo>
                    <a:cubicBezTo>
                      <a:pt x="1394" y="5692"/>
                      <a:pt x="2397" y="5263"/>
                      <a:pt x="3472" y="4905"/>
                    </a:cubicBezTo>
                    <a:cubicBezTo>
                      <a:pt x="8557" y="3115"/>
                      <a:pt x="13786" y="1469"/>
                      <a:pt x="19015" y="180"/>
                    </a:cubicBezTo>
                    <a:cubicBezTo>
                      <a:pt x="19373" y="109"/>
                      <a:pt x="19731" y="-34"/>
                      <a:pt x="20161" y="3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grpSp>
      </p:grpSp>
      <p:sp>
        <p:nvSpPr>
          <p:cNvPr id="369" name="Google Shape;369;p9">
            <a:hlinkClick r:id="rId9"/>
          </p:cNvPr>
          <p:cNvSpPr/>
          <p:nvPr/>
        </p:nvSpPr>
        <p:spPr>
          <a:xfrm>
            <a:off x="1699844" y="4445323"/>
            <a:ext cx="2996964" cy="707886"/>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370" name="Google Shape;370;p9">
            <a:hlinkClick r:id="rId10"/>
          </p:cNvPr>
          <p:cNvSpPr/>
          <p:nvPr/>
        </p:nvSpPr>
        <p:spPr>
          <a:xfrm>
            <a:off x="4503174" y="5869858"/>
            <a:ext cx="3067665" cy="563735"/>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nvGrpSpPr>
          <p:cNvPr id="3" name="Google Shape;58;p2">
            <a:extLst>
              <a:ext uri="{FF2B5EF4-FFF2-40B4-BE49-F238E27FC236}">
                <a16:creationId xmlns:a16="http://schemas.microsoft.com/office/drawing/2014/main" id="{65076492-3BD5-0E51-A6C5-3E72B3F57E0A}"/>
              </a:ext>
            </a:extLst>
          </p:cNvPr>
          <p:cNvGrpSpPr/>
          <p:nvPr/>
        </p:nvGrpSpPr>
        <p:grpSpPr>
          <a:xfrm>
            <a:off x="0" y="5770880"/>
            <a:ext cx="12192000" cy="1153298"/>
            <a:chOff x="0" y="5770880"/>
            <a:chExt cx="12192000" cy="1153298"/>
          </a:xfrm>
        </p:grpSpPr>
        <p:sp>
          <p:nvSpPr>
            <p:cNvPr id="6" name="Google Shape;59;p2">
              <a:extLst>
                <a:ext uri="{FF2B5EF4-FFF2-40B4-BE49-F238E27FC236}">
                  <a16:creationId xmlns:a16="http://schemas.microsoft.com/office/drawing/2014/main" id="{A4F0E1AC-72F2-97B4-E34C-A0BC825CB960}"/>
                </a:ext>
              </a:extLst>
            </p:cNvPr>
            <p:cNvSpPr/>
            <p:nvPr/>
          </p:nvSpPr>
          <p:spPr>
            <a:xfrm>
              <a:off x="0" y="5796418"/>
              <a:ext cx="12192000" cy="1127760"/>
            </a:xfrm>
            <a:prstGeom prst="rect">
              <a:avLst/>
            </a:prstGeom>
            <a:solidFill>
              <a:schemeClr val="tx1"/>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cxnSp>
          <p:nvCxnSpPr>
            <p:cNvPr id="7" name="Google Shape;60;p2">
              <a:extLst>
                <a:ext uri="{FF2B5EF4-FFF2-40B4-BE49-F238E27FC236}">
                  <a16:creationId xmlns:a16="http://schemas.microsoft.com/office/drawing/2014/main" id="{A2F951E2-F706-1540-C20D-439A0877756F}"/>
                </a:ext>
              </a:extLst>
            </p:cNvPr>
            <p:cNvCxnSpPr/>
            <p:nvPr/>
          </p:nvCxnSpPr>
          <p:spPr>
            <a:xfrm>
              <a:off x="10160" y="5770880"/>
              <a:ext cx="12171680" cy="0"/>
            </a:xfrm>
            <a:prstGeom prst="straightConnector1">
              <a:avLst/>
            </a:prstGeom>
            <a:noFill/>
            <a:ln w="28575" cap="flat" cmpd="sng">
              <a:solidFill>
                <a:srgbClr val="CDC3B1"/>
              </a:solidFill>
              <a:prstDash val="solid"/>
              <a:miter lim="800000"/>
              <a:headEnd type="none" w="sm" len="sm"/>
              <a:tailEnd type="none" w="sm" len="sm"/>
            </a:ln>
          </p:spPr>
        </p:cxnSp>
      </p:grpSp>
      <p:pic>
        <p:nvPicPr>
          <p:cNvPr id="4" name="Google Shape;61;p2">
            <a:extLst>
              <a:ext uri="{FF2B5EF4-FFF2-40B4-BE49-F238E27FC236}">
                <a16:creationId xmlns:a16="http://schemas.microsoft.com/office/drawing/2014/main" id="{9C31262D-462C-2C9E-EE18-00BD6E2295E5}"/>
              </a:ext>
            </a:extLst>
          </p:cNvPr>
          <p:cNvPicPr preferRelativeResize="0"/>
          <p:nvPr/>
        </p:nvPicPr>
        <p:blipFill rotWithShape="1">
          <a:blip r:embed="rId11">
            <a:alphaModFix/>
          </a:blip>
          <a:srcRect/>
          <a:stretch/>
        </p:blipFill>
        <p:spPr>
          <a:xfrm>
            <a:off x="5213927" y="6002633"/>
            <a:ext cx="1884218" cy="325918"/>
          </a:xfrm>
          <a:prstGeom prst="rect">
            <a:avLst/>
          </a:prstGeom>
          <a:noFill/>
          <a:ln>
            <a:noFill/>
          </a:ln>
        </p:spPr>
      </p:pic>
      <p:sp>
        <p:nvSpPr>
          <p:cNvPr id="5" name="Google Shape;62;p2">
            <a:extLst>
              <a:ext uri="{FF2B5EF4-FFF2-40B4-BE49-F238E27FC236}">
                <a16:creationId xmlns:a16="http://schemas.microsoft.com/office/drawing/2014/main" id="{CBC39CBB-94B4-44EB-28C6-4EDA65A5DF3A}"/>
              </a:ext>
            </a:extLst>
          </p:cNvPr>
          <p:cNvSpPr txBox="1"/>
          <p:nvPr/>
        </p:nvSpPr>
        <p:spPr>
          <a:xfrm>
            <a:off x="3452165" y="6453575"/>
            <a:ext cx="5407742"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endParaRPr>
          </a:p>
        </p:txBody>
      </p:sp>
      <p:pic>
        <p:nvPicPr>
          <p:cNvPr id="2" name="Google Shape;391;p10">
            <a:extLst>
              <a:ext uri="{FF2B5EF4-FFF2-40B4-BE49-F238E27FC236}">
                <a16:creationId xmlns:a16="http://schemas.microsoft.com/office/drawing/2014/main" id="{19E15F01-4DBD-6351-1564-3F58ED8FF4CF}"/>
              </a:ext>
            </a:extLst>
          </p:cNvPr>
          <p:cNvPicPr preferRelativeResize="0"/>
          <p:nvPr/>
        </p:nvPicPr>
        <p:blipFill rotWithShape="1">
          <a:blip r:embed="rId12">
            <a:alphaModFix/>
          </a:blip>
          <a:srcRect t="31140" b="30390"/>
          <a:stretch/>
        </p:blipFill>
        <p:spPr>
          <a:xfrm>
            <a:off x="1506018" y="904568"/>
            <a:ext cx="3008295" cy="1157266"/>
          </a:xfrm>
          <a:prstGeom prst="rect">
            <a:avLst/>
          </a:prstGeom>
          <a:noFill/>
          <a:ln>
            <a:noFill/>
          </a:ln>
        </p:spPr>
      </p:pic>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381"/>
        <p:cNvGrpSpPr/>
        <p:nvPr/>
      </p:nvGrpSpPr>
      <p:grpSpPr>
        <a:xfrm>
          <a:off x="0" y="0"/>
          <a:ext cx="0" cy="0"/>
          <a:chOff x="0" y="0"/>
          <a:chExt cx="0" cy="0"/>
        </a:xfrm>
      </p:grpSpPr>
      <p:sp>
        <p:nvSpPr>
          <p:cNvPr id="382" name="Google Shape;382;p10"/>
          <p:cNvSpPr txBox="1"/>
          <p:nvPr/>
        </p:nvSpPr>
        <p:spPr>
          <a:xfrm>
            <a:off x="5895457" y="775451"/>
            <a:ext cx="5968320" cy="4401205"/>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CDC3B1"/>
                </a:solidFill>
                <a:effectLst/>
                <a:uLnTx/>
                <a:uFillTx/>
                <a:latin typeface="Poppins"/>
                <a:ea typeface="Poppins"/>
                <a:cs typeface="Poppins"/>
                <a:sym typeface="Poppins"/>
              </a:rPr>
              <a:t>ABOUT SCHOOL OF SCALE</a:t>
            </a:r>
            <a:endParaRPr kumimoji="0"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1200" cap="none" spc="0" normalizeH="0" baseline="0" noProof="0">
              <a:ln>
                <a:noFill/>
              </a:ln>
              <a:solidFill>
                <a:prstClr val="white"/>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Poppins"/>
                <a:ea typeface="Poppins"/>
                <a:cs typeface="Poppins"/>
                <a:sym typeface="Poppins"/>
              </a:rPr>
              <a:t>Welcome to the School of Scale (SOS), where ambition meets actionable strategies for extraordinary business growth. Our mission is to empower entrepreneurs and business leaders by providing them with the knowledge, tools, and community they need to scale their enterprises effectively and sustainably.</a:t>
            </a:r>
            <a:endParaRPr kumimoji="0"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1200" cap="none" spc="0" normalizeH="0" baseline="0" noProof="0">
              <a:ln>
                <a:noFill/>
              </a:ln>
              <a:solidFill>
                <a:prstClr val="white"/>
              </a:solidFill>
              <a:effectLst/>
              <a:uLnTx/>
              <a:uFillTx/>
              <a:latin typeface="Poppins"/>
              <a:ea typeface="Poppins"/>
              <a:cs typeface="Poppins"/>
              <a:sym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CDC3B1"/>
                </a:solidFill>
                <a:effectLst/>
                <a:uLnTx/>
                <a:uFillTx/>
                <a:latin typeface="Poppins"/>
                <a:ea typeface="Poppins"/>
                <a:cs typeface="Poppins"/>
                <a:sym typeface="Poppins"/>
              </a:rPr>
              <a:t>WHAT WE OFFER:</a:t>
            </a:r>
            <a:endParaRPr kumimoji="0"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1" i="0" u="none" strike="noStrike" kern="1200" cap="none" spc="0" normalizeH="0" baseline="0" noProof="0">
              <a:ln>
                <a:noFill/>
              </a:ln>
              <a:solidFill>
                <a:prstClr val="white"/>
              </a:solidFill>
              <a:effectLst/>
              <a:uLnTx/>
              <a:uFillTx/>
              <a:latin typeface="Poppins"/>
              <a:ea typeface="Poppins"/>
              <a:cs typeface="Poppins"/>
              <a:sym typeface="Poppin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Poppins"/>
                <a:ea typeface="Poppins"/>
                <a:cs typeface="Poppins"/>
                <a:sym typeface="Poppins"/>
              </a:rPr>
              <a:t>Comprehensive Curriculum</a:t>
            </a:r>
            <a:endParaRPr kumimoji="0"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Poppins"/>
                <a:ea typeface="Poppins"/>
                <a:cs typeface="Poppins"/>
                <a:sym typeface="Poppins"/>
              </a:rPr>
              <a:t>Flexible Learning Formats</a:t>
            </a:r>
            <a:endParaRPr kumimoji="0"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Poppins"/>
                <a:ea typeface="Poppins"/>
                <a:cs typeface="Poppins"/>
                <a:sym typeface="Poppins"/>
              </a:rPr>
              <a:t>Expert Insights</a:t>
            </a:r>
            <a:endParaRPr kumimoji="0"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Poppins"/>
                <a:ea typeface="Poppins"/>
                <a:cs typeface="Poppins"/>
                <a:sym typeface="Poppins"/>
              </a:rPr>
              <a:t>Thriving Entrepreneurial Community</a:t>
            </a:r>
            <a:endParaRPr kumimoji="0" sz="1800" b="0" i="0" u="none" strike="noStrike" kern="1200" cap="none" spc="0" normalizeH="0" baseline="0" noProof="0">
              <a:ln>
                <a:noFill/>
              </a:ln>
              <a:solidFill>
                <a:prstClr val="black"/>
              </a:solidFill>
              <a:effectLst/>
              <a:uLnTx/>
              <a:uFillTx/>
              <a:latin typeface="Poppi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4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383" name="Google Shape;383;p10"/>
          <p:cNvSpPr/>
          <p:nvPr/>
        </p:nvSpPr>
        <p:spPr>
          <a:xfrm>
            <a:off x="5641983" y="3359866"/>
            <a:ext cx="135364" cy="138267"/>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384" name="Google Shape;384;p10"/>
          <p:cNvSpPr/>
          <p:nvPr/>
        </p:nvSpPr>
        <p:spPr>
          <a:xfrm>
            <a:off x="5633356" y="3782634"/>
            <a:ext cx="135364" cy="138267"/>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385" name="Google Shape;385;p10"/>
          <p:cNvSpPr/>
          <p:nvPr/>
        </p:nvSpPr>
        <p:spPr>
          <a:xfrm>
            <a:off x="5629043" y="4210117"/>
            <a:ext cx="135364" cy="138267"/>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386" name="Google Shape;386;p10"/>
          <p:cNvSpPr/>
          <p:nvPr/>
        </p:nvSpPr>
        <p:spPr>
          <a:xfrm>
            <a:off x="5626886" y="4614023"/>
            <a:ext cx="135364" cy="138267"/>
          </a:xfrm>
          <a:prstGeom prst="ellipse">
            <a:avLst/>
          </a:prstGeom>
          <a:solidFill>
            <a:srgbClr val="CDC3B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387" name="Google Shape;387;p10"/>
          <p:cNvSpPr txBox="1"/>
          <p:nvPr/>
        </p:nvSpPr>
        <p:spPr>
          <a:xfrm>
            <a:off x="679218" y="-513306"/>
            <a:ext cx="4656712" cy="36933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D6CBB7"/>
                </a:solidFill>
                <a:effectLst/>
                <a:uLnTx/>
                <a:uFillTx/>
                <a:latin typeface="Poppins"/>
                <a:ea typeface="Poppins"/>
                <a:cs typeface="Poppins"/>
                <a:sym typeface="Poppins"/>
              </a:rPr>
              <a:t>SCAN THE QR ODES BELOW!</a:t>
            </a:r>
            <a:endParaRPr kumimoji="0" sz="1800" b="1" i="0" u="none" strike="noStrike" kern="1200" cap="none" spc="0" normalizeH="0" baseline="0" noProof="0">
              <a:ln>
                <a:noFill/>
              </a:ln>
              <a:solidFill>
                <a:srgbClr val="D6CBB7"/>
              </a:solidFill>
              <a:effectLst/>
              <a:uLnTx/>
              <a:uFillTx/>
              <a:latin typeface="Poppins"/>
              <a:ea typeface="Poppins"/>
              <a:cs typeface="Poppins"/>
              <a:sym typeface="Poppins"/>
            </a:endParaRPr>
          </a:p>
        </p:txBody>
      </p:sp>
      <p:sp>
        <p:nvSpPr>
          <p:cNvPr id="388" name="Google Shape;388;p10">
            <a:hlinkClick r:id="rId3"/>
          </p:cNvPr>
          <p:cNvSpPr/>
          <p:nvPr/>
        </p:nvSpPr>
        <p:spPr>
          <a:xfrm>
            <a:off x="4503174" y="5869858"/>
            <a:ext cx="3067665" cy="563735"/>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389" name="Google Shape;389;p10">
            <a:hlinkClick r:id="rId4"/>
          </p:cNvPr>
          <p:cNvSpPr/>
          <p:nvPr/>
        </p:nvSpPr>
        <p:spPr>
          <a:xfrm>
            <a:off x="1264838" y="2534098"/>
            <a:ext cx="1631842" cy="1928067"/>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390" name="Google Shape;390;p10">
            <a:hlinkClick r:id="rId5"/>
          </p:cNvPr>
          <p:cNvSpPr/>
          <p:nvPr/>
        </p:nvSpPr>
        <p:spPr>
          <a:xfrm>
            <a:off x="3050224" y="2523329"/>
            <a:ext cx="1631842" cy="1928067"/>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pic>
        <p:nvPicPr>
          <p:cNvPr id="391" name="Google Shape;391;p10"/>
          <p:cNvPicPr preferRelativeResize="0"/>
          <p:nvPr/>
        </p:nvPicPr>
        <p:blipFill rotWithShape="1">
          <a:blip r:embed="rId6">
            <a:alphaModFix/>
          </a:blip>
          <a:srcRect t="31140" b="30390"/>
          <a:stretch/>
        </p:blipFill>
        <p:spPr>
          <a:xfrm>
            <a:off x="1506018" y="904568"/>
            <a:ext cx="3008295" cy="1157266"/>
          </a:xfrm>
          <a:prstGeom prst="rect">
            <a:avLst/>
          </a:prstGeom>
          <a:noFill/>
          <a:ln>
            <a:noFill/>
          </a:ln>
        </p:spPr>
      </p:pic>
      <p:pic>
        <p:nvPicPr>
          <p:cNvPr id="398" name="Google Shape;398;p10"/>
          <p:cNvPicPr preferRelativeResize="0"/>
          <p:nvPr/>
        </p:nvPicPr>
        <p:blipFill rotWithShape="1">
          <a:blip r:embed="rId7">
            <a:alphaModFix/>
          </a:blip>
          <a:srcRect/>
          <a:stretch/>
        </p:blipFill>
        <p:spPr>
          <a:xfrm>
            <a:off x="1190763" y="2459848"/>
            <a:ext cx="1819402" cy="2076569"/>
          </a:xfrm>
          <a:prstGeom prst="rect">
            <a:avLst/>
          </a:prstGeom>
          <a:noFill/>
          <a:ln>
            <a:noFill/>
          </a:ln>
        </p:spPr>
      </p:pic>
      <p:pic>
        <p:nvPicPr>
          <p:cNvPr id="399" name="Google Shape;399;p10"/>
          <p:cNvPicPr preferRelativeResize="0"/>
          <p:nvPr/>
        </p:nvPicPr>
        <p:blipFill rotWithShape="1">
          <a:blip r:embed="rId8">
            <a:alphaModFix/>
          </a:blip>
          <a:srcRect/>
          <a:stretch/>
        </p:blipFill>
        <p:spPr>
          <a:xfrm>
            <a:off x="3002606" y="2459848"/>
            <a:ext cx="1825021" cy="2082982"/>
          </a:xfrm>
          <a:prstGeom prst="rect">
            <a:avLst/>
          </a:prstGeom>
          <a:noFill/>
          <a:ln>
            <a:noFill/>
          </a:ln>
        </p:spPr>
      </p:pic>
      <p:grpSp>
        <p:nvGrpSpPr>
          <p:cNvPr id="2" name="Google Shape;57;p2">
            <a:extLst>
              <a:ext uri="{FF2B5EF4-FFF2-40B4-BE49-F238E27FC236}">
                <a16:creationId xmlns:a16="http://schemas.microsoft.com/office/drawing/2014/main" id="{7FC999E5-DE1B-6DA0-7A1F-9FA5A49E9227}"/>
              </a:ext>
            </a:extLst>
          </p:cNvPr>
          <p:cNvGrpSpPr/>
          <p:nvPr/>
        </p:nvGrpSpPr>
        <p:grpSpPr>
          <a:xfrm>
            <a:off x="0" y="5770880"/>
            <a:ext cx="12192000" cy="1153298"/>
            <a:chOff x="0" y="5770880"/>
            <a:chExt cx="12192000" cy="1153298"/>
          </a:xfrm>
        </p:grpSpPr>
        <p:grpSp>
          <p:nvGrpSpPr>
            <p:cNvPr id="3" name="Google Shape;58;p2">
              <a:extLst>
                <a:ext uri="{FF2B5EF4-FFF2-40B4-BE49-F238E27FC236}">
                  <a16:creationId xmlns:a16="http://schemas.microsoft.com/office/drawing/2014/main" id="{FB0B01E7-7D89-FD82-EC47-F3AB994F025D}"/>
                </a:ext>
              </a:extLst>
            </p:cNvPr>
            <p:cNvGrpSpPr/>
            <p:nvPr/>
          </p:nvGrpSpPr>
          <p:grpSpPr>
            <a:xfrm>
              <a:off x="0" y="5770880"/>
              <a:ext cx="12192000" cy="1153298"/>
              <a:chOff x="0" y="5770880"/>
              <a:chExt cx="12192000" cy="1153298"/>
            </a:xfrm>
          </p:grpSpPr>
          <p:sp>
            <p:nvSpPr>
              <p:cNvPr id="6" name="Google Shape;59;p2">
                <a:extLst>
                  <a:ext uri="{FF2B5EF4-FFF2-40B4-BE49-F238E27FC236}">
                    <a16:creationId xmlns:a16="http://schemas.microsoft.com/office/drawing/2014/main" id="{7EC6C0CC-220C-708E-F6A0-E82A07625423}"/>
                  </a:ext>
                </a:extLst>
              </p:cNvPr>
              <p:cNvSpPr/>
              <p:nvPr/>
            </p:nvSpPr>
            <p:spPr>
              <a:xfrm>
                <a:off x="0" y="5796418"/>
                <a:ext cx="12192000" cy="1127760"/>
              </a:xfrm>
              <a:prstGeom prst="rect">
                <a:avLst/>
              </a:prstGeom>
              <a:solidFill>
                <a:schemeClr val="tx1"/>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cxnSp>
            <p:nvCxnSpPr>
              <p:cNvPr id="7" name="Google Shape;60;p2">
                <a:extLst>
                  <a:ext uri="{FF2B5EF4-FFF2-40B4-BE49-F238E27FC236}">
                    <a16:creationId xmlns:a16="http://schemas.microsoft.com/office/drawing/2014/main" id="{4C129AAE-F15C-BA08-D8F3-CBEFFC0EECC7}"/>
                  </a:ext>
                </a:extLst>
              </p:cNvPr>
              <p:cNvCxnSpPr/>
              <p:nvPr/>
            </p:nvCxnSpPr>
            <p:spPr>
              <a:xfrm>
                <a:off x="10160" y="5770880"/>
                <a:ext cx="12171680" cy="0"/>
              </a:xfrm>
              <a:prstGeom prst="straightConnector1">
                <a:avLst/>
              </a:prstGeom>
              <a:noFill/>
              <a:ln w="28575" cap="flat" cmpd="sng">
                <a:solidFill>
                  <a:srgbClr val="CDC3B1"/>
                </a:solidFill>
                <a:prstDash val="solid"/>
                <a:miter lim="800000"/>
                <a:headEnd type="none" w="sm" len="sm"/>
                <a:tailEnd type="none" w="sm" len="sm"/>
              </a:ln>
            </p:spPr>
          </p:cxnSp>
        </p:grpSp>
        <p:pic>
          <p:nvPicPr>
            <p:cNvPr id="4" name="Google Shape;61;p2">
              <a:extLst>
                <a:ext uri="{FF2B5EF4-FFF2-40B4-BE49-F238E27FC236}">
                  <a16:creationId xmlns:a16="http://schemas.microsoft.com/office/drawing/2014/main" id="{1C0CF3E5-9577-2265-4E59-BCBC7356600E}"/>
                </a:ext>
              </a:extLst>
            </p:cNvPr>
            <p:cNvPicPr preferRelativeResize="0"/>
            <p:nvPr/>
          </p:nvPicPr>
          <p:blipFill rotWithShape="1">
            <a:blip r:embed="rId9">
              <a:alphaModFix/>
            </a:blip>
            <a:srcRect/>
            <a:stretch/>
          </p:blipFill>
          <p:spPr>
            <a:xfrm>
              <a:off x="5213927" y="6002633"/>
              <a:ext cx="1884218" cy="325918"/>
            </a:xfrm>
            <a:prstGeom prst="rect">
              <a:avLst/>
            </a:prstGeom>
            <a:noFill/>
            <a:ln>
              <a:noFill/>
            </a:ln>
          </p:spPr>
        </p:pic>
        <p:sp>
          <p:nvSpPr>
            <p:cNvPr id="5" name="Google Shape;62;p2">
              <a:extLst>
                <a:ext uri="{FF2B5EF4-FFF2-40B4-BE49-F238E27FC236}">
                  <a16:creationId xmlns:a16="http://schemas.microsoft.com/office/drawing/2014/main" id="{5420B655-3003-6ED0-954B-2059893D647B}"/>
                </a:ext>
              </a:extLst>
            </p:cNvPr>
            <p:cNvSpPr txBox="1"/>
            <p:nvPr/>
          </p:nvSpPr>
          <p:spPr>
            <a:xfrm>
              <a:off x="3452165" y="6453575"/>
              <a:ext cx="5407742"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endParaRPr>
            </a:p>
          </p:txBody>
        </p:sp>
      </p:gr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404"/>
        <p:cNvGrpSpPr/>
        <p:nvPr/>
      </p:nvGrpSpPr>
      <p:grpSpPr>
        <a:xfrm>
          <a:off x="0" y="0"/>
          <a:ext cx="0" cy="0"/>
          <a:chOff x="0" y="0"/>
          <a:chExt cx="0" cy="0"/>
        </a:xfrm>
      </p:grpSpPr>
      <p:pic>
        <p:nvPicPr>
          <p:cNvPr id="405" name="Google Shape;405;p11"/>
          <p:cNvPicPr preferRelativeResize="0"/>
          <p:nvPr/>
        </p:nvPicPr>
        <p:blipFill rotWithShape="1">
          <a:blip r:embed="rId3">
            <a:alphaModFix/>
          </a:blip>
          <a:srcRect l="9324" t="28300" r="9165" b="17128"/>
          <a:stretch/>
        </p:blipFill>
        <p:spPr>
          <a:xfrm>
            <a:off x="6921911" y="0"/>
            <a:ext cx="5307072" cy="5758112"/>
          </a:xfrm>
          <a:prstGeom prst="rect">
            <a:avLst/>
          </a:prstGeom>
          <a:noFill/>
          <a:ln>
            <a:noFill/>
          </a:ln>
        </p:spPr>
      </p:pic>
      <p:grpSp>
        <p:nvGrpSpPr>
          <p:cNvPr id="414" name="Google Shape;414;p11"/>
          <p:cNvGrpSpPr/>
          <p:nvPr/>
        </p:nvGrpSpPr>
        <p:grpSpPr>
          <a:xfrm>
            <a:off x="587977" y="390251"/>
            <a:ext cx="5050883" cy="646290"/>
            <a:chOff x="311720" y="797304"/>
            <a:chExt cx="5050882" cy="646289"/>
          </a:xfrm>
        </p:grpSpPr>
        <p:sp>
          <p:nvSpPr>
            <p:cNvPr id="415" name="Google Shape;415;p11"/>
            <p:cNvSpPr txBox="1"/>
            <p:nvPr/>
          </p:nvSpPr>
          <p:spPr>
            <a:xfrm>
              <a:off x="311720" y="797304"/>
              <a:ext cx="1871793" cy="646289"/>
            </a:xfrm>
            <a:prstGeom prst="rect">
              <a:avLst/>
            </a:prstGeom>
            <a:noFill/>
            <a:ln>
              <a:noFill/>
            </a:ln>
          </p:spPr>
          <p:txBody>
            <a:bodyPr spcFirstLastPara="1" wrap="square" lIns="91425" tIns="45700" rIns="91425" bIns="45700" anchor="t" anchorCtr="0">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CDC3B1"/>
                  </a:solidFill>
                  <a:effectLst/>
                  <a:uLnTx/>
                  <a:uFillTx/>
                  <a:latin typeface="Poppins"/>
                  <a:ea typeface="Poppins"/>
                  <a:cs typeface="Poppins"/>
                  <a:sym typeface="Poppins"/>
                </a:rPr>
                <a:t>BOOKS</a:t>
              </a:r>
              <a:endParaRPr kumimoji="0" sz="3600" b="1" i="0" u="none" strike="noStrike" kern="1200" cap="none" spc="0" normalizeH="0" baseline="0" noProof="0" dirty="0">
                <a:ln>
                  <a:noFill/>
                </a:ln>
                <a:solidFill>
                  <a:srgbClr val="CDC3B1"/>
                </a:solidFill>
                <a:effectLst/>
                <a:uLnTx/>
                <a:uFillTx/>
                <a:latin typeface="Poppins"/>
                <a:ea typeface="Poppins"/>
                <a:cs typeface="Poppins"/>
                <a:sym typeface="Poppins"/>
              </a:endParaRPr>
            </a:p>
          </p:txBody>
        </p:sp>
        <p:sp>
          <p:nvSpPr>
            <p:cNvPr id="416" name="Google Shape;416;p11"/>
            <p:cNvSpPr txBox="1"/>
            <p:nvPr/>
          </p:nvSpPr>
          <p:spPr>
            <a:xfrm>
              <a:off x="2070954" y="983153"/>
              <a:ext cx="3291648" cy="400069"/>
            </a:xfrm>
            <a:prstGeom prst="rect">
              <a:avLst/>
            </a:prstGeom>
            <a:noFill/>
            <a:ln>
              <a:noFill/>
            </a:ln>
          </p:spPr>
          <p:txBody>
            <a:bodyPr spcFirstLastPara="1" wrap="square" lIns="91425" tIns="45700" rIns="91425" bIns="45700" anchor="t" anchorCtr="0">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Poppins"/>
                  <a:ea typeface="Poppins"/>
                  <a:cs typeface="Poppins"/>
                  <a:sym typeface="Poppins"/>
                </a:rPr>
                <a:t>BY VUSI THEMBEKWAYO</a:t>
              </a:r>
              <a:endParaRPr kumimoji="0" sz="2000" b="1"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grpSp>
      <p:grpSp>
        <p:nvGrpSpPr>
          <p:cNvPr id="11" name="Group 10">
            <a:extLst>
              <a:ext uri="{FF2B5EF4-FFF2-40B4-BE49-F238E27FC236}">
                <a16:creationId xmlns:a16="http://schemas.microsoft.com/office/drawing/2014/main" id="{470B7827-9015-47BC-5FE5-8A2BE273892A}"/>
              </a:ext>
            </a:extLst>
          </p:cNvPr>
          <p:cNvGrpSpPr/>
          <p:nvPr/>
        </p:nvGrpSpPr>
        <p:grpSpPr>
          <a:xfrm>
            <a:off x="598999" y="1224946"/>
            <a:ext cx="5785511" cy="1823177"/>
            <a:chOff x="564920" y="1094659"/>
            <a:chExt cx="5785510" cy="1823177"/>
          </a:xfrm>
        </p:grpSpPr>
        <p:sp>
          <p:nvSpPr>
            <p:cNvPr id="417" name="Google Shape;417;p11"/>
            <p:cNvSpPr txBox="1"/>
            <p:nvPr/>
          </p:nvSpPr>
          <p:spPr>
            <a:xfrm>
              <a:off x="2224356" y="2319148"/>
              <a:ext cx="3307080" cy="369291"/>
            </a:xfrm>
            <a:prstGeom prst="rect">
              <a:avLst/>
            </a:prstGeom>
            <a:noFill/>
            <a:ln>
              <a:noFill/>
            </a:ln>
          </p:spPr>
          <p:txBody>
            <a:bodyPr spcFirstLastPara="1" wrap="square" lIns="91425" tIns="45700" rIns="91425" bIns="45700" anchor="t" anchorCtr="0">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Poppins"/>
                  <a:ea typeface="Poppins"/>
                  <a:cs typeface="Poppins"/>
                  <a:sym typeface="Poppins"/>
                </a:rPr>
                <a:t>OVER </a:t>
              </a: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800k+ </a:t>
              </a:r>
              <a:r>
                <a:rPr kumimoji="0" lang="en-US" sz="1400" b="1" i="0" u="none" strike="noStrike" kern="1200" cap="none" spc="0" normalizeH="0" baseline="0" noProof="0" dirty="0">
                  <a:ln>
                    <a:noFill/>
                  </a:ln>
                  <a:solidFill>
                    <a:prstClr val="white"/>
                  </a:solidFill>
                  <a:effectLst/>
                  <a:uLnTx/>
                  <a:uFillTx/>
                  <a:latin typeface="Poppins"/>
                  <a:ea typeface="Poppins"/>
                  <a:cs typeface="Poppins"/>
                  <a:sym typeface="Poppins"/>
                </a:rPr>
                <a:t>COPIES SOLD</a:t>
              </a:r>
              <a:endParaRPr kumimoji="0" sz="1400" b="1" i="0" u="none" strike="noStrike" kern="1200" cap="none" spc="0" normalizeH="0" baseline="0" noProof="0" dirty="0">
                <a:ln>
                  <a:noFill/>
                </a:ln>
                <a:solidFill>
                  <a:srgbClr val="CDC3B1"/>
                </a:solidFill>
                <a:effectLst/>
                <a:uLnTx/>
                <a:uFillTx/>
                <a:latin typeface="Poppins"/>
                <a:ea typeface="Poppins"/>
                <a:cs typeface="Poppins"/>
                <a:sym typeface="Poppins"/>
              </a:endParaRPr>
            </a:p>
          </p:txBody>
        </p:sp>
        <p:sp>
          <p:nvSpPr>
            <p:cNvPr id="419" name="Google Shape;419;p11"/>
            <p:cNvSpPr txBox="1"/>
            <p:nvPr/>
          </p:nvSpPr>
          <p:spPr>
            <a:xfrm>
              <a:off x="2209362" y="1318114"/>
              <a:ext cx="4141068" cy="1046400"/>
            </a:xfrm>
            <a:prstGeom prst="rect">
              <a:avLst/>
            </a:prstGeom>
            <a:noFill/>
            <a:ln>
              <a:noFill/>
            </a:ln>
          </p:spPr>
          <p:txBody>
            <a:bodyPr spcFirstLastPara="1" wrap="square" lIns="91425" tIns="45700" rIns="91425" bIns="45700" anchor="t" anchorCtr="0">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CDC3B1"/>
                  </a:solidFill>
                  <a:effectLst/>
                  <a:uLnTx/>
                  <a:uFillTx/>
                  <a:latin typeface="Poppins"/>
                  <a:ea typeface="Poppins"/>
                  <a:cs typeface="Poppins"/>
                  <a:sym typeface="Poppins"/>
                </a:rPr>
                <a:t>THE MAGNA CARTA OF EXPONENTIALITY</a:t>
              </a:r>
              <a:endParaRPr kumimoji="0" sz="1600" b="0" i="0" u="none" strike="noStrike" kern="1200" cap="none" spc="0" normalizeH="0" baseline="0" noProof="0" dirty="0">
                <a:ln>
                  <a:noFill/>
                </a:ln>
                <a:solidFill>
                  <a:prstClr val="black"/>
                </a:solidFill>
                <a:effectLst/>
                <a:uLnTx/>
                <a:uFillTx/>
                <a:latin typeface="Poppins"/>
                <a:ea typeface="+mn-ea"/>
                <a:cs typeface="+mn-cs"/>
              </a:endParaRPr>
            </a:p>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Poppins"/>
                  <a:ea typeface="Poppins"/>
                  <a:cs typeface="Poppins"/>
                  <a:sym typeface="Poppins"/>
                </a:rPr>
                <a:t>The book answers the question, “how do we drive exponential results in linear markets?”</a:t>
              </a:r>
              <a:endParaRPr kumimoji="0" sz="1600" b="0" i="0" u="none" strike="noStrike" kern="1200" cap="none" spc="0" normalizeH="0" baseline="0" noProof="0" dirty="0">
                <a:ln>
                  <a:noFill/>
                </a:ln>
                <a:solidFill>
                  <a:prstClr val="black"/>
                </a:solidFill>
                <a:effectLst/>
                <a:uLnTx/>
                <a:uFillTx/>
                <a:latin typeface="Poppins"/>
                <a:ea typeface="+mn-ea"/>
                <a:cs typeface="+mn-cs"/>
              </a:endParaRPr>
            </a:p>
          </p:txBody>
        </p:sp>
        <p:pic>
          <p:nvPicPr>
            <p:cNvPr id="8" name="Picture 7">
              <a:extLst>
                <a:ext uri="{FF2B5EF4-FFF2-40B4-BE49-F238E27FC236}">
                  <a16:creationId xmlns:a16="http://schemas.microsoft.com/office/drawing/2014/main" id="{5F649BE3-20C1-69ED-C914-B54B7F1C98FE}"/>
                </a:ext>
              </a:extLst>
            </p:cNvPr>
            <p:cNvPicPr>
              <a:picLocks noChangeAspect="1"/>
            </p:cNvPicPr>
            <p:nvPr/>
          </p:nvPicPr>
          <p:blipFill>
            <a:blip r:embed="rId4"/>
            <a:stretch>
              <a:fillRect/>
            </a:stretch>
          </p:blipFill>
          <p:spPr>
            <a:xfrm>
              <a:off x="564920" y="1094659"/>
              <a:ext cx="1597391" cy="1823177"/>
            </a:xfrm>
            <a:prstGeom prst="rect">
              <a:avLst/>
            </a:prstGeom>
          </p:spPr>
        </p:pic>
      </p:grpSp>
      <p:sp>
        <p:nvSpPr>
          <p:cNvPr id="2" name="Rectangle 1">
            <a:hlinkClick r:id="rId5"/>
            <a:extLst>
              <a:ext uri="{FF2B5EF4-FFF2-40B4-BE49-F238E27FC236}">
                <a16:creationId xmlns:a16="http://schemas.microsoft.com/office/drawing/2014/main" id="{102110EE-58C6-8C1F-E9D4-922DD23A9A09}"/>
              </a:ext>
            </a:extLst>
          </p:cNvPr>
          <p:cNvSpPr/>
          <p:nvPr/>
        </p:nvSpPr>
        <p:spPr>
          <a:xfrm>
            <a:off x="487681" y="1039098"/>
            <a:ext cx="1770755" cy="219847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a:ln>
                <a:noFill/>
              </a:ln>
              <a:solidFill>
                <a:prstClr val="white"/>
              </a:solidFill>
              <a:effectLst/>
              <a:uLnTx/>
              <a:uFillTx/>
              <a:latin typeface="Poppins"/>
              <a:ea typeface="+mn-ea"/>
              <a:cs typeface="+mn-cs"/>
            </a:endParaRPr>
          </a:p>
        </p:txBody>
      </p:sp>
      <p:grpSp>
        <p:nvGrpSpPr>
          <p:cNvPr id="16" name="Group 15">
            <a:extLst>
              <a:ext uri="{FF2B5EF4-FFF2-40B4-BE49-F238E27FC236}">
                <a16:creationId xmlns:a16="http://schemas.microsoft.com/office/drawing/2014/main" id="{3E504E68-A66E-2960-BF55-2DC74675DE0F}"/>
              </a:ext>
            </a:extLst>
          </p:cNvPr>
          <p:cNvGrpSpPr/>
          <p:nvPr/>
        </p:nvGrpSpPr>
        <p:grpSpPr>
          <a:xfrm>
            <a:off x="472687" y="3375406"/>
            <a:ext cx="5911821" cy="2140062"/>
            <a:chOff x="354515" y="2531554"/>
            <a:chExt cx="4433866" cy="1605046"/>
          </a:xfrm>
        </p:grpSpPr>
        <p:grpSp>
          <p:nvGrpSpPr>
            <p:cNvPr id="12" name="Group 11">
              <a:extLst>
                <a:ext uri="{FF2B5EF4-FFF2-40B4-BE49-F238E27FC236}">
                  <a16:creationId xmlns:a16="http://schemas.microsoft.com/office/drawing/2014/main" id="{C98AE024-6CE6-8F87-874D-7D6A6FE28F27}"/>
                </a:ext>
              </a:extLst>
            </p:cNvPr>
            <p:cNvGrpSpPr/>
            <p:nvPr/>
          </p:nvGrpSpPr>
          <p:grpSpPr>
            <a:xfrm>
              <a:off x="440983" y="2568220"/>
              <a:ext cx="4347398" cy="1376818"/>
              <a:chOff x="553898" y="3022878"/>
              <a:chExt cx="5796531" cy="1835758"/>
            </a:xfrm>
          </p:grpSpPr>
          <p:pic>
            <p:nvPicPr>
              <p:cNvPr id="422" name="Google Shape;422;p11"/>
              <p:cNvPicPr preferRelativeResize="0"/>
              <p:nvPr/>
            </p:nvPicPr>
            <p:blipFill rotWithShape="1">
              <a:blip r:embed="rId6">
                <a:alphaModFix/>
              </a:blip>
              <a:srcRect/>
              <a:stretch/>
            </p:blipFill>
            <p:spPr>
              <a:xfrm>
                <a:off x="553898" y="3022878"/>
                <a:ext cx="1608413" cy="1835758"/>
              </a:xfrm>
              <a:prstGeom prst="rect">
                <a:avLst/>
              </a:prstGeom>
              <a:noFill/>
              <a:ln>
                <a:noFill/>
              </a:ln>
            </p:spPr>
          </p:pic>
          <p:sp>
            <p:nvSpPr>
              <p:cNvPr id="423" name="Google Shape;423;p11"/>
              <p:cNvSpPr txBox="1"/>
              <p:nvPr/>
            </p:nvSpPr>
            <p:spPr>
              <a:xfrm>
                <a:off x="2209362" y="3158487"/>
                <a:ext cx="4141067" cy="1477287"/>
              </a:xfrm>
              <a:prstGeom prst="rect">
                <a:avLst/>
              </a:prstGeom>
              <a:noFill/>
              <a:ln>
                <a:noFill/>
              </a:ln>
            </p:spPr>
            <p:txBody>
              <a:bodyPr spcFirstLastPara="1" wrap="square" lIns="91425" tIns="45700" rIns="91425" bIns="45700" anchor="t" anchorCtr="0">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CDC3B1"/>
                    </a:solidFill>
                    <a:effectLst/>
                    <a:uLnTx/>
                    <a:uFillTx/>
                    <a:latin typeface="Poppins"/>
                    <a:ea typeface="Poppins"/>
                    <a:cs typeface="Poppins"/>
                    <a:sym typeface="Poppins"/>
                  </a:rPr>
                  <a:t>VUSI | BUSINESS AND LIFE LESSONS FROM A BLACK DRAGON</a:t>
                </a:r>
                <a:endParaRPr kumimoji="0" sz="1600" b="0" i="0" u="none" strike="noStrike" kern="1200" cap="none" spc="0" normalizeH="0" baseline="0" noProof="0" dirty="0">
                  <a:ln>
                    <a:noFill/>
                  </a:ln>
                  <a:solidFill>
                    <a:prstClr val="black"/>
                  </a:solidFill>
                  <a:effectLst/>
                  <a:uLnTx/>
                  <a:uFillTx/>
                  <a:latin typeface="Poppins"/>
                  <a:ea typeface="+mn-ea"/>
                  <a:cs typeface="+mn-cs"/>
                </a:endParaRPr>
              </a:p>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CDC3B1"/>
                    </a:solidFill>
                    <a:effectLst/>
                    <a:uLnTx/>
                    <a:uFillTx/>
                    <a:latin typeface="Poppins"/>
                    <a:ea typeface="Poppins"/>
                    <a:cs typeface="Poppins"/>
                    <a:sym typeface="Poppins"/>
                  </a:rPr>
                  <a:t>J</a:t>
                </a:r>
                <a:r>
                  <a:rPr kumimoji="0" lang="en-US" sz="1600" b="0" i="0" u="none" strike="noStrike" kern="1200" cap="none" spc="0" normalizeH="0" baseline="0" noProof="0" dirty="0">
                    <a:ln>
                      <a:noFill/>
                    </a:ln>
                    <a:solidFill>
                      <a:prstClr val="white"/>
                    </a:solidFill>
                    <a:effectLst/>
                    <a:uLnTx/>
                    <a:uFillTx/>
                    <a:latin typeface="Poppins"/>
                    <a:ea typeface="Poppins"/>
                    <a:cs typeface="Poppins"/>
                    <a:sym typeface="Poppins"/>
                  </a:rPr>
                  <a:t>oin Vusi on an inspiring journey from the township to the top echelons of South African business</a:t>
                </a:r>
                <a:endParaRPr kumimoji="0" sz="1600" b="1" i="0" u="none" strike="noStrike" kern="1200" cap="none" spc="0" normalizeH="0" baseline="0" noProof="0" dirty="0">
                  <a:ln>
                    <a:noFill/>
                  </a:ln>
                  <a:solidFill>
                    <a:prstClr val="white"/>
                  </a:solidFill>
                  <a:effectLst/>
                  <a:uLnTx/>
                  <a:uFillTx/>
                  <a:latin typeface="Poppins"/>
                  <a:ea typeface="Poppins"/>
                  <a:cs typeface="Poppins"/>
                  <a:sym typeface="Poppins"/>
                </a:endParaRPr>
              </a:p>
              <a:p>
                <a:pPr marL="0" marR="0" lvl="0" indent="0" algn="l" defTabSz="914377" rtl="0" eaLnBrk="1" fontAlgn="auto" latinLnBrk="0" hangingPunct="1">
                  <a:lnSpc>
                    <a:spcPct val="100000"/>
                  </a:lnSpc>
                  <a:spcBef>
                    <a:spcPts val="0"/>
                  </a:spcBef>
                  <a:spcAft>
                    <a:spcPts val="0"/>
                  </a:spcAft>
                  <a:buClrTx/>
                  <a:buSzTx/>
                  <a:buFontTx/>
                  <a:buNone/>
                  <a:tabLst/>
                  <a:defRPr/>
                </a:pPr>
                <a:endParaRPr kumimoji="0" sz="1400" b="1"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sp>
            <p:nvSpPr>
              <p:cNvPr id="10" name="Google Shape;417;p11">
                <a:extLst>
                  <a:ext uri="{FF2B5EF4-FFF2-40B4-BE49-F238E27FC236}">
                    <a16:creationId xmlns:a16="http://schemas.microsoft.com/office/drawing/2014/main" id="{1DA30D8B-97FD-8AD5-FC1B-B8B8706CD6E5}"/>
                  </a:ext>
                </a:extLst>
              </p:cNvPr>
              <p:cNvSpPr txBox="1"/>
              <p:nvPr/>
            </p:nvSpPr>
            <p:spPr>
              <a:xfrm>
                <a:off x="2224355" y="4360913"/>
                <a:ext cx="3307080" cy="369291"/>
              </a:xfrm>
              <a:prstGeom prst="rect">
                <a:avLst/>
              </a:prstGeom>
              <a:noFill/>
              <a:ln>
                <a:noFill/>
              </a:ln>
            </p:spPr>
            <p:txBody>
              <a:bodyPr spcFirstLastPara="1" wrap="square" lIns="91425" tIns="45700" rIns="91425" bIns="45700" anchor="t" anchorCtr="0">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Poppins"/>
                    <a:ea typeface="Poppins"/>
                    <a:cs typeface="Poppins"/>
                    <a:sym typeface="Poppins"/>
                  </a:rPr>
                  <a:t>OVER </a:t>
                </a:r>
                <a:r>
                  <a:rPr kumimoji="0" lang="en-US" sz="1800" b="1" i="0" u="none" strike="noStrike" kern="1200" cap="none" spc="0" normalizeH="0" baseline="0" noProof="0" dirty="0">
                    <a:ln>
                      <a:noFill/>
                    </a:ln>
                    <a:solidFill>
                      <a:srgbClr val="CDC3B1"/>
                    </a:solidFill>
                    <a:effectLst/>
                    <a:uLnTx/>
                    <a:uFillTx/>
                    <a:latin typeface="Poppins"/>
                    <a:ea typeface="Poppins"/>
                    <a:cs typeface="Poppins"/>
                    <a:sym typeface="Poppins"/>
                  </a:rPr>
                  <a:t>250k+ </a:t>
                </a:r>
                <a:r>
                  <a:rPr kumimoji="0" lang="en-US" sz="1400" b="1" i="0" u="none" strike="noStrike" kern="1200" cap="none" spc="0" normalizeH="0" baseline="0" noProof="0" dirty="0">
                    <a:ln>
                      <a:noFill/>
                    </a:ln>
                    <a:solidFill>
                      <a:prstClr val="white"/>
                    </a:solidFill>
                    <a:effectLst/>
                    <a:uLnTx/>
                    <a:uFillTx/>
                    <a:latin typeface="Poppins"/>
                    <a:ea typeface="Poppins"/>
                    <a:cs typeface="Poppins"/>
                    <a:sym typeface="Poppins"/>
                  </a:rPr>
                  <a:t>COPIES SOLD</a:t>
                </a:r>
                <a:endParaRPr kumimoji="0" sz="1400" b="1" i="0" u="none" strike="noStrike" kern="1200" cap="none" spc="0" normalizeH="0" baseline="0" noProof="0" dirty="0">
                  <a:ln>
                    <a:noFill/>
                  </a:ln>
                  <a:solidFill>
                    <a:srgbClr val="CDC3B1"/>
                  </a:solidFill>
                  <a:effectLst/>
                  <a:uLnTx/>
                  <a:uFillTx/>
                  <a:latin typeface="Poppins"/>
                  <a:ea typeface="Poppins"/>
                  <a:cs typeface="Poppins"/>
                  <a:sym typeface="Poppins"/>
                </a:endParaRPr>
              </a:p>
            </p:txBody>
          </p:sp>
        </p:grpSp>
        <p:grpSp>
          <p:nvGrpSpPr>
            <p:cNvPr id="5" name="Group 4">
              <a:extLst>
                <a:ext uri="{FF2B5EF4-FFF2-40B4-BE49-F238E27FC236}">
                  <a16:creationId xmlns:a16="http://schemas.microsoft.com/office/drawing/2014/main" id="{EE210B7F-F161-E05F-4FED-15E5314EF7AD}"/>
                </a:ext>
              </a:extLst>
            </p:cNvPr>
            <p:cNvGrpSpPr/>
            <p:nvPr/>
          </p:nvGrpSpPr>
          <p:grpSpPr>
            <a:xfrm>
              <a:off x="354515" y="2531554"/>
              <a:ext cx="1292777" cy="1605046"/>
              <a:chOff x="487680" y="3348881"/>
              <a:chExt cx="1770755" cy="2198479"/>
            </a:xfrm>
          </p:grpSpPr>
          <p:sp>
            <p:nvSpPr>
              <p:cNvPr id="4" name="TextBox 3">
                <a:extLst>
                  <a:ext uri="{FF2B5EF4-FFF2-40B4-BE49-F238E27FC236}">
                    <a16:creationId xmlns:a16="http://schemas.microsoft.com/office/drawing/2014/main" id="{8E17F5A3-98C6-441A-1DCC-663C9A3195D0}"/>
                  </a:ext>
                </a:extLst>
              </p:cNvPr>
              <p:cNvSpPr txBox="1"/>
              <p:nvPr/>
            </p:nvSpPr>
            <p:spPr>
              <a:xfrm>
                <a:off x="847276" y="4808476"/>
                <a:ext cx="1135380" cy="347795"/>
              </a:xfrm>
              <a:prstGeom prst="rect">
                <a:avLst/>
              </a:prstGeom>
              <a:solidFill>
                <a:srgbClr val="D5CBB7"/>
              </a:solidFill>
            </p:spPr>
            <p:txBody>
              <a:bodyPr wrap="square" rtlCol="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prstClr val="black"/>
                    </a:solidFill>
                    <a:effectLst/>
                    <a:uLnTx/>
                    <a:uFillTx/>
                    <a:latin typeface="Poppins"/>
                    <a:ea typeface="+mn-ea"/>
                    <a:cs typeface="+mn-cs"/>
                  </a:rPr>
                  <a:t>VUSI BOOK</a:t>
                </a:r>
              </a:p>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dirty="0">
                    <a:ln>
                      <a:noFill/>
                    </a:ln>
                    <a:solidFill>
                      <a:prstClr val="black"/>
                    </a:solidFill>
                    <a:effectLst/>
                    <a:uLnTx/>
                    <a:uFillTx/>
                    <a:latin typeface="Poppins"/>
                    <a:ea typeface="+mn-ea"/>
                    <a:cs typeface="+mn-cs"/>
                  </a:rPr>
                  <a:t>WAITING LIST</a:t>
                </a:r>
                <a:endParaRPr kumimoji="0" lang="en-ZA" sz="800" b="1" i="0" u="none" strike="noStrike" kern="1200" cap="none" spc="0" normalizeH="0" baseline="0" noProof="0" dirty="0">
                  <a:ln>
                    <a:noFill/>
                  </a:ln>
                  <a:solidFill>
                    <a:prstClr val="black"/>
                  </a:solidFill>
                  <a:effectLst/>
                  <a:uLnTx/>
                  <a:uFillTx/>
                  <a:latin typeface="Poppins"/>
                  <a:ea typeface="+mn-ea"/>
                  <a:cs typeface="+mn-cs"/>
                </a:endParaRPr>
              </a:p>
            </p:txBody>
          </p:sp>
          <p:sp>
            <p:nvSpPr>
              <p:cNvPr id="3" name="Rectangle 2">
                <a:hlinkClick r:id="rId7"/>
                <a:extLst>
                  <a:ext uri="{FF2B5EF4-FFF2-40B4-BE49-F238E27FC236}">
                    <a16:creationId xmlns:a16="http://schemas.microsoft.com/office/drawing/2014/main" id="{6715C8B6-0FCB-5700-8DBE-88E3ECA57BCE}"/>
                  </a:ext>
                </a:extLst>
              </p:cNvPr>
              <p:cNvSpPr/>
              <p:nvPr/>
            </p:nvSpPr>
            <p:spPr>
              <a:xfrm>
                <a:off x="487680" y="3348881"/>
                <a:ext cx="1770755" cy="219847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ZA" sz="1600" b="0" i="0" u="none" strike="noStrike" kern="1200" cap="none" spc="0" normalizeH="0" baseline="0" noProof="0">
                  <a:ln>
                    <a:noFill/>
                  </a:ln>
                  <a:solidFill>
                    <a:prstClr val="white"/>
                  </a:solidFill>
                  <a:effectLst/>
                  <a:uLnTx/>
                  <a:uFillTx/>
                  <a:latin typeface="Poppins"/>
                  <a:ea typeface="+mn-ea"/>
                  <a:cs typeface="+mn-cs"/>
                </a:endParaRPr>
              </a:p>
            </p:txBody>
          </p:sp>
        </p:grpSp>
      </p:grpSp>
      <p:grpSp>
        <p:nvGrpSpPr>
          <p:cNvPr id="6" name="Google Shape;57;p2">
            <a:extLst>
              <a:ext uri="{FF2B5EF4-FFF2-40B4-BE49-F238E27FC236}">
                <a16:creationId xmlns:a16="http://schemas.microsoft.com/office/drawing/2014/main" id="{E085B566-86F5-2E1F-6A43-3236236328D8}"/>
              </a:ext>
            </a:extLst>
          </p:cNvPr>
          <p:cNvGrpSpPr/>
          <p:nvPr/>
        </p:nvGrpSpPr>
        <p:grpSpPr>
          <a:xfrm>
            <a:off x="0" y="5770880"/>
            <a:ext cx="12192000" cy="1153299"/>
            <a:chOff x="0" y="5770880"/>
            <a:chExt cx="12192000" cy="1153298"/>
          </a:xfrm>
        </p:grpSpPr>
        <p:grpSp>
          <p:nvGrpSpPr>
            <p:cNvPr id="7" name="Google Shape;58;p2">
              <a:extLst>
                <a:ext uri="{FF2B5EF4-FFF2-40B4-BE49-F238E27FC236}">
                  <a16:creationId xmlns:a16="http://schemas.microsoft.com/office/drawing/2014/main" id="{AA45BCD3-8FC0-13FD-F2B3-033D0005798E}"/>
                </a:ext>
              </a:extLst>
            </p:cNvPr>
            <p:cNvGrpSpPr/>
            <p:nvPr/>
          </p:nvGrpSpPr>
          <p:grpSpPr>
            <a:xfrm>
              <a:off x="0" y="5770880"/>
              <a:ext cx="12192000" cy="1153298"/>
              <a:chOff x="0" y="5770880"/>
              <a:chExt cx="12192000" cy="1153298"/>
            </a:xfrm>
          </p:grpSpPr>
          <p:sp>
            <p:nvSpPr>
              <p:cNvPr id="14" name="Google Shape;59;p2">
                <a:extLst>
                  <a:ext uri="{FF2B5EF4-FFF2-40B4-BE49-F238E27FC236}">
                    <a16:creationId xmlns:a16="http://schemas.microsoft.com/office/drawing/2014/main" id="{020C7BFD-9424-636E-19E0-9CCAFAD36BA2}"/>
                  </a:ext>
                </a:extLst>
              </p:cNvPr>
              <p:cNvSpPr/>
              <p:nvPr/>
            </p:nvSpPr>
            <p:spPr>
              <a:xfrm>
                <a:off x="0" y="5796418"/>
                <a:ext cx="12192000" cy="1127760"/>
              </a:xfrm>
              <a:prstGeom prst="rect">
                <a:avLst/>
              </a:prstGeom>
              <a:solidFill>
                <a:schemeClr val="tx1"/>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white"/>
                  </a:solidFill>
                  <a:effectLst/>
                  <a:uLnTx/>
                  <a:uFillTx/>
                  <a:latin typeface="Poppins"/>
                  <a:ea typeface="Poppins"/>
                  <a:cs typeface="Poppins"/>
                  <a:sym typeface="Poppins"/>
                </a:endParaRPr>
              </a:p>
            </p:txBody>
          </p:sp>
          <p:cxnSp>
            <p:nvCxnSpPr>
              <p:cNvPr id="15" name="Google Shape;60;p2">
                <a:extLst>
                  <a:ext uri="{FF2B5EF4-FFF2-40B4-BE49-F238E27FC236}">
                    <a16:creationId xmlns:a16="http://schemas.microsoft.com/office/drawing/2014/main" id="{FD943FDD-3F69-1DAA-16BB-165C1020DF44}"/>
                  </a:ext>
                </a:extLst>
              </p:cNvPr>
              <p:cNvCxnSpPr/>
              <p:nvPr/>
            </p:nvCxnSpPr>
            <p:spPr>
              <a:xfrm>
                <a:off x="10160" y="5770880"/>
                <a:ext cx="12171680" cy="0"/>
              </a:xfrm>
              <a:prstGeom prst="straightConnector1">
                <a:avLst/>
              </a:prstGeom>
              <a:noFill/>
              <a:ln w="28575" cap="flat" cmpd="sng">
                <a:solidFill>
                  <a:srgbClr val="CDC3B1"/>
                </a:solidFill>
                <a:prstDash val="solid"/>
                <a:miter lim="800000"/>
                <a:headEnd type="none" w="sm" len="sm"/>
                <a:tailEnd type="none" w="sm" len="sm"/>
              </a:ln>
            </p:spPr>
          </p:cxnSp>
        </p:grpSp>
        <p:pic>
          <p:nvPicPr>
            <p:cNvPr id="9" name="Google Shape;61;p2">
              <a:extLst>
                <a:ext uri="{FF2B5EF4-FFF2-40B4-BE49-F238E27FC236}">
                  <a16:creationId xmlns:a16="http://schemas.microsoft.com/office/drawing/2014/main" id="{9AA236F6-1CD6-CB32-39BA-FD26387A56CE}"/>
                </a:ext>
              </a:extLst>
            </p:cNvPr>
            <p:cNvPicPr preferRelativeResize="0"/>
            <p:nvPr/>
          </p:nvPicPr>
          <p:blipFill rotWithShape="1">
            <a:blip r:embed="rId8">
              <a:alphaModFix/>
            </a:blip>
            <a:srcRect/>
            <a:stretch/>
          </p:blipFill>
          <p:spPr>
            <a:xfrm>
              <a:off x="5213927" y="6002633"/>
              <a:ext cx="1884218" cy="325918"/>
            </a:xfrm>
            <a:prstGeom prst="rect">
              <a:avLst/>
            </a:prstGeom>
            <a:noFill/>
            <a:ln>
              <a:noFill/>
            </a:ln>
          </p:spPr>
        </p:pic>
        <p:sp>
          <p:nvSpPr>
            <p:cNvPr id="13" name="Google Shape;62;p2">
              <a:extLst>
                <a:ext uri="{FF2B5EF4-FFF2-40B4-BE49-F238E27FC236}">
                  <a16:creationId xmlns:a16="http://schemas.microsoft.com/office/drawing/2014/main" id="{1F3C55B0-A0D8-2B81-EF5F-AC375ACB36A2}"/>
                </a:ext>
              </a:extLst>
            </p:cNvPr>
            <p:cNvSpPr txBox="1"/>
            <p:nvPr/>
          </p:nvSpPr>
          <p:spPr>
            <a:xfrm>
              <a:off x="3452165" y="6453576"/>
              <a:ext cx="5407743" cy="276959"/>
            </a:xfrm>
            <a:prstGeom prst="rect">
              <a:avLst/>
            </a:prstGeom>
            <a:noFill/>
            <a:ln>
              <a:noFill/>
            </a:ln>
          </p:spPr>
          <p:txBody>
            <a:bodyPr spcFirstLastPara="1" wrap="square" lIns="91425" tIns="45700" rIns="91425" bIns="45700" anchor="t" anchorCtr="0">
              <a:spAutoFit/>
            </a:bodyPr>
            <a:lstStyle/>
            <a:p>
              <a:pPr marL="0" marR="0" lvl="0" indent="0" algn="ctr" defTabSz="91437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endParaRPr>
            </a:p>
          </p:txBody>
        </p:sp>
      </p:grpSp>
      <p:pic>
        <p:nvPicPr>
          <p:cNvPr id="21" name="Graphic 20">
            <a:extLst>
              <a:ext uri="{FF2B5EF4-FFF2-40B4-BE49-F238E27FC236}">
                <a16:creationId xmlns:a16="http://schemas.microsoft.com/office/drawing/2014/main" id="{4552A214-C2B1-D7E6-EEF0-9457D48544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948470" y="4541992"/>
            <a:ext cx="3331557" cy="681963"/>
          </a:xfrm>
          <a:prstGeom prst="rect">
            <a:avLst/>
          </a:prstGeom>
        </p:spPr>
      </p:pic>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E28A696B-039F-C38A-7D61-55E9386E2657}"/>
              </a:ext>
            </a:extLst>
          </p:cNvPr>
          <p:cNvPicPr>
            <a:picLocks noChangeAspect="1"/>
          </p:cNvPicPr>
          <p:nvPr/>
        </p:nvPicPr>
        <p:blipFill>
          <a:blip r:embed="rId3"/>
          <a:srcRect l="53519" t="2905"/>
          <a:stretch/>
        </p:blipFill>
        <p:spPr>
          <a:xfrm>
            <a:off x="-20588" y="0"/>
            <a:ext cx="4079313" cy="6124996"/>
          </a:xfrm>
          <a:prstGeom prst="rect">
            <a:avLst/>
          </a:prstGeom>
        </p:spPr>
      </p:pic>
      <p:sp>
        <p:nvSpPr>
          <p:cNvPr id="4" name="Rectangle 3">
            <a:hlinkClick r:id="rId4"/>
            <a:extLst>
              <a:ext uri="{FF2B5EF4-FFF2-40B4-BE49-F238E27FC236}">
                <a16:creationId xmlns:a16="http://schemas.microsoft.com/office/drawing/2014/main" id="{86CADAB2-17EF-DCF8-4299-9CEBFB08A6AC}"/>
              </a:ext>
            </a:extLst>
          </p:cNvPr>
          <p:cNvSpPr/>
          <p:nvPr/>
        </p:nvSpPr>
        <p:spPr>
          <a:xfrm>
            <a:off x="4503174" y="5869858"/>
            <a:ext cx="3067665" cy="56373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ZA" sz="1800" b="0" i="0" u="none" strike="noStrike" kern="1200" cap="none" spc="0" normalizeH="0" baseline="0" noProof="0">
              <a:ln>
                <a:noFill/>
              </a:ln>
              <a:solidFill>
                <a:prstClr val="white"/>
              </a:solidFill>
              <a:effectLst/>
              <a:uLnTx/>
              <a:uFillTx/>
              <a:latin typeface="Poppins"/>
              <a:ea typeface="+mn-ea"/>
              <a:cs typeface="+mn-cs"/>
            </a:endParaRPr>
          </a:p>
        </p:txBody>
      </p:sp>
      <p:sp>
        <p:nvSpPr>
          <p:cNvPr id="3" name="TextBox 2">
            <a:extLst>
              <a:ext uri="{FF2B5EF4-FFF2-40B4-BE49-F238E27FC236}">
                <a16:creationId xmlns:a16="http://schemas.microsoft.com/office/drawing/2014/main" id="{1F8C9D62-3A9B-3ADC-4765-E2892BC48D66}"/>
              </a:ext>
            </a:extLst>
          </p:cNvPr>
          <p:cNvSpPr txBox="1"/>
          <p:nvPr/>
        </p:nvSpPr>
        <p:spPr>
          <a:xfrm>
            <a:off x="4562167" y="440788"/>
            <a:ext cx="6902388" cy="646331"/>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CDC3B1"/>
                </a:solidFill>
                <a:effectLst/>
                <a:uLnTx/>
                <a:uFillTx/>
                <a:latin typeface="Poppins Bold" panose="00000800000000000000" pitchFamily="2" charset="0"/>
                <a:ea typeface="+mn-ea"/>
                <a:cs typeface="Poppins Bold" panose="00000800000000000000" pitchFamily="2" charset="0"/>
              </a:rPr>
              <a:t>UNDERDOGS</a:t>
            </a:r>
            <a:endParaRPr kumimoji="0" lang="en-ZA" sz="3600" b="0" i="0" u="none" strike="noStrike" kern="1200" cap="none" spc="0" normalizeH="0" baseline="0" noProof="0" dirty="0">
              <a:ln>
                <a:noFill/>
              </a:ln>
              <a:solidFill>
                <a:srgbClr val="CDC3B1"/>
              </a:solidFill>
              <a:effectLst/>
              <a:uLnTx/>
              <a:uFillTx/>
              <a:latin typeface="Poppins Bold" panose="00000800000000000000" pitchFamily="2" charset="0"/>
              <a:ea typeface="+mn-ea"/>
              <a:cs typeface="Poppins Bold" panose="00000800000000000000" pitchFamily="2" charset="0"/>
            </a:endParaRPr>
          </a:p>
        </p:txBody>
      </p:sp>
      <p:sp>
        <p:nvSpPr>
          <p:cNvPr id="7" name="TextBox 6">
            <a:extLst>
              <a:ext uri="{FF2B5EF4-FFF2-40B4-BE49-F238E27FC236}">
                <a16:creationId xmlns:a16="http://schemas.microsoft.com/office/drawing/2014/main" id="{747D2AF4-1460-CE05-FD0F-80068FE4D3E7}"/>
              </a:ext>
            </a:extLst>
          </p:cNvPr>
          <p:cNvSpPr txBox="1"/>
          <p:nvPr/>
        </p:nvSpPr>
        <p:spPr>
          <a:xfrm>
            <a:off x="7739204" y="1758564"/>
            <a:ext cx="3725351"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a:ea typeface="+mn-ea"/>
                <a:cs typeface="+mn-cs"/>
              </a:rPr>
              <a:t>In this book, we delve into the transformative power of underdog victories, exploring how those who were once underestimated rise to greatness through sheer will and ingenuity and the lessons we can learn from them. </a:t>
            </a:r>
          </a:p>
        </p:txBody>
      </p:sp>
      <p:pic>
        <p:nvPicPr>
          <p:cNvPr id="10" name="Picture 9">
            <a:extLst>
              <a:ext uri="{FF2B5EF4-FFF2-40B4-BE49-F238E27FC236}">
                <a16:creationId xmlns:a16="http://schemas.microsoft.com/office/drawing/2014/main" id="{C57DA5EC-4F29-1741-B0C1-3E140DCEE345}"/>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562167" y="1415836"/>
            <a:ext cx="2949677" cy="3678889"/>
          </a:xfrm>
          <a:prstGeom prst="rect">
            <a:avLst/>
          </a:prstGeom>
        </p:spPr>
      </p:pic>
      <p:sp>
        <p:nvSpPr>
          <p:cNvPr id="15" name="Google Shape;417;p11">
            <a:extLst>
              <a:ext uri="{FF2B5EF4-FFF2-40B4-BE49-F238E27FC236}">
                <a16:creationId xmlns:a16="http://schemas.microsoft.com/office/drawing/2014/main" id="{04F97A1A-A41C-E61D-294D-5C27292B233E}"/>
              </a:ext>
            </a:extLst>
          </p:cNvPr>
          <p:cNvSpPr txBox="1"/>
          <p:nvPr/>
        </p:nvSpPr>
        <p:spPr>
          <a:xfrm>
            <a:off x="7739204" y="4206100"/>
            <a:ext cx="2949677" cy="64629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D5CBB7"/>
                </a:solidFill>
                <a:effectLst/>
                <a:uLnTx/>
                <a:uFillTx/>
                <a:latin typeface="Poppins"/>
                <a:ea typeface="Poppins"/>
                <a:cs typeface="Poppins"/>
                <a:sym typeface="Poppins"/>
              </a:rPr>
              <a:t>SCAN THE QR CODE TO PRE-ORDER NOW!</a:t>
            </a:r>
            <a:endParaRPr kumimoji="0" sz="1800" b="1" i="0" u="none" strike="noStrike" kern="1200" cap="none" spc="0" normalizeH="0" baseline="0" noProof="0" dirty="0">
              <a:ln>
                <a:noFill/>
              </a:ln>
              <a:solidFill>
                <a:srgbClr val="D5CBB7"/>
              </a:solidFill>
              <a:effectLst/>
              <a:uLnTx/>
              <a:uFillTx/>
              <a:latin typeface="Poppins"/>
              <a:ea typeface="Poppins"/>
              <a:cs typeface="Poppins"/>
              <a:sym typeface="Poppins"/>
            </a:endParaRPr>
          </a:p>
        </p:txBody>
      </p:sp>
      <p:grpSp>
        <p:nvGrpSpPr>
          <p:cNvPr id="2" name="Google Shape;57;p2">
            <a:extLst>
              <a:ext uri="{FF2B5EF4-FFF2-40B4-BE49-F238E27FC236}">
                <a16:creationId xmlns:a16="http://schemas.microsoft.com/office/drawing/2014/main" id="{4DD9A657-AFFA-1643-46D8-2127D1EA5CD5}"/>
              </a:ext>
            </a:extLst>
          </p:cNvPr>
          <p:cNvGrpSpPr/>
          <p:nvPr/>
        </p:nvGrpSpPr>
        <p:grpSpPr>
          <a:xfrm>
            <a:off x="0" y="5770880"/>
            <a:ext cx="12192000" cy="1153298"/>
            <a:chOff x="0" y="5770880"/>
            <a:chExt cx="12192000" cy="1153298"/>
          </a:xfrm>
        </p:grpSpPr>
        <p:grpSp>
          <p:nvGrpSpPr>
            <p:cNvPr id="5" name="Google Shape;58;p2">
              <a:extLst>
                <a:ext uri="{FF2B5EF4-FFF2-40B4-BE49-F238E27FC236}">
                  <a16:creationId xmlns:a16="http://schemas.microsoft.com/office/drawing/2014/main" id="{3841C3C5-CBF3-9278-D793-1E462ACC3435}"/>
                </a:ext>
              </a:extLst>
            </p:cNvPr>
            <p:cNvGrpSpPr/>
            <p:nvPr/>
          </p:nvGrpSpPr>
          <p:grpSpPr>
            <a:xfrm>
              <a:off x="0" y="5770880"/>
              <a:ext cx="12192000" cy="1153298"/>
              <a:chOff x="0" y="5770880"/>
              <a:chExt cx="12192000" cy="1153298"/>
            </a:xfrm>
          </p:grpSpPr>
          <p:sp>
            <p:nvSpPr>
              <p:cNvPr id="11" name="Google Shape;59;p2">
                <a:extLst>
                  <a:ext uri="{FF2B5EF4-FFF2-40B4-BE49-F238E27FC236}">
                    <a16:creationId xmlns:a16="http://schemas.microsoft.com/office/drawing/2014/main" id="{8E9EDA68-07C6-5D2E-A627-3ED49ED34154}"/>
                  </a:ext>
                </a:extLst>
              </p:cNvPr>
              <p:cNvSpPr/>
              <p:nvPr/>
            </p:nvSpPr>
            <p:spPr>
              <a:xfrm>
                <a:off x="0" y="5796418"/>
                <a:ext cx="12192000" cy="1127760"/>
              </a:xfrm>
              <a:prstGeom prst="rect">
                <a:avLst/>
              </a:prstGeom>
              <a:solidFill>
                <a:schemeClr val="tx1"/>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cxnSp>
            <p:nvCxnSpPr>
              <p:cNvPr id="13" name="Google Shape;60;p2">
                <a:extLst>
                  <a:ext uri="{FF2B5EF4-FFF2-40B4-BE49-F238E27FC236}">
                    <a16:creationId xmlns:a16="http://schemas.microsoft.com/office/drawing/2014/main" id="{3F515977-DA24-8DA5-D8D4-CD828FEB0539}"/>
                  </a:ext>
                </a:extLst>
              </p:cNvPr>
              <p:cNvCxnSpPr/>
              <p:nvPr/>
            </p:nvCxnSpPr>
            <p:spPr>
              <a:xfrm>
                <a:off x="10160" y="5770880"/>
                <a:ext cx="12171680" cy="0"/>
              </a:xfrm>
              <a:prstGeom prst="straightConnector1">
                <a:avLst/>
              </a:prstGeom>
              <a:noFill/>
              <a:ln w="28575" cap="flat" cmpd="sng">
                <a:solidFill>
                  <a:srgbClr val="CDC3B1"/>
                </a:solidFill>
                <a:prstDash val="solid"/>
                <a:miter lim="800000"/>
                <a:headEnd type="none" w="sm" len="sm"/>
                <a:tailEnd type="none" w="sm" len="sm"/>
              </a:ln>
            </p:spPr>
          </p:cxnSp>
        </p:grpSp>
        <p:pic>
          <p:nvPicPr>
            <p:cNvPr id="6" name="Google Shape;61;p2">
              <a:extLst>
                <a:ext uri="{FF2B5EF4-FFF2-40B4-BE49-F238E27FC236}">
                  <a16:creationId xmlns:a16="http://schemas.microsoft.com/office/drawing/2014/main" id="{4D1837C8-4217-F86C-C9D8-825B60474374}"/>
                </a:ext>
              </a:extLst>
            </p:cNvPr>
            <p:cNvPicPr preferRelativeResize="0"/>
            <p:nvPr/>
          </p:nvPicPr>
          <p:blipFill rotWithShape="1">
            <a:blip r:embed="rId6">
              <a:alphaModFix/>
            </a:blip>
            <a:srcRect/>
            <a:stretch/>
          </p:blipFill>
          <p:spPr>
            <a:xfrm>
              <a:off x="5213927" y="6002633"/>
              <a:ext cx="1884218" cy="325918"/>
            </a:xfrm>
            <a:prstGeom prst="rect">
              <a:avLst/>
            </a:prstGeom>
            <a:noFill/>
            <a:ln>
              <a:noFill/>
            </a:ln>
          </p:spPr>
        </p:pic>
        <p:sp>
          <p:nvSpPr>
            <p:cNvPr id="9" name="Google Shape;62;p2">
              <a:extLst>
                <a:ext uri="{FF2B5EF4-FFF2-40B4-BE49-F238E27FC236}">
                  <a16:creationId xmlns:a16="http://schemas.microsoft.com/office/drawing/2014/main" id="{E7C9030B-C246-2E31-67E0-54461873819C}"/>
                </a:ext>
              </a:extLst>
            </p:cNvPr>
            <p:cNvSpPr txBox="1"/>
            <p:nvPr/>
          </p:nvSpPr>
          <p:spPr>
            <a:xfrm>
              <a:off x="3452165" y="6453575"/>
              <a:ext cx="5407742"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endParaRPr>
            </a:p>
          </p:txBody>
        </p:sp>
      </p:grpSp>
    </p:spTree>
    <p:extLst>
      <p:ext uri="{BB962C8B-B14F-4D97-AF65-F5344CB8AC3E}">
        <p14:creationId xmlns:p14="http://schemas.microsoft.com/office/powerpoint/2010/main" val="703103378"/>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442"/>
        <p:cNvGrpSpPr/>
        <p:nvPr/>
      </p:nvGrpSpPr>
      <p:grpSpPr>
        <a:xfrm>
          <a:off x="0" y="0"/>
          <a:ext cx="0" cy="0"/>
          <a:chOff x="0" y="0"/>
          <a:chExt cx="0" cy="0"/>
        </a:xfrm>
      </p:grpSpPr>
      <p:pic>
        <p:nvPicPr>
          <p:cNvPr id="443" name="Google Shape;443;p12"/>
          <p:cNvPicPr preferRelativeResize="0"/>
          <p:nvPr/>
        </p:nvPicPr>
        <p:blipFill rotWithShape="1">
          <a:blip r:embed="rId3">
            <a:alphaModFix/>
          </a:blip>
          <a:srcRect/>
          <a:stretch/>
        </p:blipFill>
        <p:spPr>
          <a:xfrm>
            <a:off x="4781522" y="294641"/>
            <a:ext cx="2271528" cy="846504"/>
          </a:xfrm>
          <a:prstGeom prst="rect">
            <a:avLst/>
          </a:prstGeom>
          <a:noFill/>
          <a:ln>
            <a:noFill/>
          </a:ln>
        </p:spPr>
      </p:pic>
      <p:sp>
        <p:nvSpPr>
          <p:cNvPr id="444" name="Google Shape;444;p12"/>
          <p:cNvSpPr txBox="1"/>
          <p:nvPr/>
        </p:nvSpPr>
        <p:spPr>
          <a:xfrm>
            <a:off x="316091" y="1807375"/>
            <a:ext cx="11202390" cy="1815882"/>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"Ideas That Matter" is a thought-provoking podcast hosted by Vusi </a:t>
            </a:r>
            <a:r>
              <a:rPr kumimoji="0" lang="en-US" sz="1400" b="0" i="0" u="none" strike="noStrike" kern="1200" cap="none" spc="0" normalizeH="0" baseline="0" noProof="0" dirty="0" err="1">
                <a:ln>
                  <a:noFill/>
                </a:ln>
                <a:solidFill>
                  <a:prstClr val="white"/>
                </a:solidFill>
                <a:effectLst/>
                <a:uLnTx/>
                <a:uFillTx/>
                <a:latin typeface="Poppins"/>
                <a:ea typeface="Poppins"/>
                <a:cs typeface="Poppins"/>
                <a:sym typeface="Poppins"/>
              </a:rPr>
              <a:t>Thembekwayo</a:t>
            </a: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 crafted for individuals who are passionate about innovative ideas, leadership, and transformative solutions. The podcast is available on Apple Podcasts and Spotify</a:t>
            </a:r>
            <a:endParaRPr kumimoji="0" sz="1800" b="0" i="0" u="none" strike="noStrike" kern="1200" cap="none" spc="0" normalizeH="0" baseline="0" noProof="0" dirty="0">
              <a:ln>
                <a:noFill/>
              </a:ln>
              <a:solidFill>
                <a:prstClr val="black"/>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400" b="0" i="0" u="none" strike="noStrike" kern="1200" cap="none" spc="0" normalizeH="0" baseline="0" noProof="0" dirty="0">
              <a:ln>
                <a:noFill/>
              </a:ln>
              <a:solidFill>
                <a:srgbClr val="CDC3B1"/>
              </a:solidFill>
              <a:effectLst/>
              <a:uLnTx/>
              <a:uFillTx/>
              <a:latin typeface="Poppins"/>
              <a:ea typeface="Poppins"/>
              <a:cs typeface="Poppins"/>
              <a:sym typeface="Poppin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CDC3B1"/>
                </a:solidFill>
                <a:effectLst/>
                <a:uLnTx/>
                <a:uFillTx/>
                <a:latin typeface="Poppins"/>
                <a:ea typeface="Poppins"/>
                <a:cs typeface="Poppins"/>
                <a:sym typeface="Poppins"/>
              </a:rPr>
              <a:t>OUR PROMISE: </a:t>
            </a: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In-depth conversations, inspiring stories, actionable insights.</a:t>
            </a:r>
            <a:endParaRPr kumimoji="0" sz="1800" b="0" i="0" u="none" strike="noStrike" kern="1200" cap="none" spc="0" normalizeH="0" baseline="0" noProof="0" dirty="0">
              <a:ln>
                <a:noFill/>
              </a:ln>
              <a:solidFill>
                <a:prstClr val="black"/>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400" b="0" i="0" u="none" strike="noStrike" kern="1200" cap="none" spc="0" normalizeH="0" baseline="0" noProof="0" dirty="0">
              <a:ln>
                <a:noFill/>
              </a:ln>
              <a:solidFill>
                <a:prstClr val="white"/>
              </a:solidFill>
              <a:effectLst/>
              <a:uLnTx/>
              <a:uFillTx/>
              <a:latin typeface="Poppins"/>
              <a:ea typeface="Poppins"/>
              <a:cs typeface="Poppins"/>
              <a:sym typeface="Poppin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Poppins"/>
                <a:ea typeface="Poppins"/>
                <a:cs typeface="Poppins"/>
                <a:sym typeface="Poppins"/>
              </a:rPr>
              <a:t>Join Vusi as he delves into life and business concepts that benefit those seeking to shape their future, shares firsthand accounts of his successes and challenges, and provides practical advice and strategies for meaningful change.</a:t>
            </a:r>
            <a:endParaRPr kumimoji="0" sz="1800" b="0" i="0" u="none" strike="noStrike" kern="1200" cap="none" spc="0" normalizeH="0" baseline="0" noProof="0" dirty="0">
              <a:ln>
                <a:noFill/>
              </a:ln>
              <a:solidFill>
                <a:prstClr val="black"/>
              </a:solidFill>
              <a:effectLst/>
              <a:uLnTx/>
              <a:uFillTx/>
              <a:latin typeface="Poppin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400" b="0" i="0" u="none" strike="noStrike" kern="1200" cap="none" spc="0" normalizeH="0" baseline="0" noProof="0" dirty="0">
              <a:ln>
                <a:noFill/>
              </a:ln>
              <a:solidFill>
                <a:prstClr val="black"/>
              </a:solidFill>
              <a:effectLst/>
              <a:uLnTx/>
              <a:uFillTx/>
              <a:latin typeface="Poppins"/>
              <a:ea typeface="Poppins"/>
              <a:cs typeface="Poppins"/>
              <a:sym typeface="Poppins"/>
            </a:endParaRPr>
          </a:p>
        </p:txBody>
      </p:sp>
      <p:sp>
        <p:nvSpPr>
          <p:cNvPr id="445" name="Google Shape;445;p12"/>
          <p:cNvSpPr txBox="1"/>
          <p:nvPr/>
        </p:nvSpPr>
        <p:spPr>
          <a:xfrm>
            <a:off x="3610334" y="1300976"/>
            <a:ext cx="4710705" cy="40011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Poppins"/>
                <a:ea typeface="Poppins"/>
                <a:cs typeface="Poppins"/>
                <a:sym typeface="Poppins"/>
              </a:rPr>
              <a:t>Podcast by </a:t>
            </a:r>
            <a:r>
              <a:rPr kumimoji="0" lang="en-US" sz="2000" b="1" i="0" u="none" strike="noStrike" kern="1200" cap="none" spc="0" normalizeH="0" baseline="0" noProof="0">
                <a:ln>
                  <a:noFill/>
                </a:ln>
                <a:solidFill>
                  <a:srgbClr val="CDC3B1"/>
                </a:solidFill>
                <a:effectLst/>
                <a:uLnTx/>
                <a:uFillTx/>
                <a:latin typeface="Poppins"/>
                <a:ea typeface="Poppins"/>
                <a:cs typeface="Poppins"/>
                <a:sym typeface="Poppins"/>
              </a:rPr>
              <a:t>VUSI THEMBEKWAYO</a:t>
            </a:r>
            <a:endParaRPr kumimoji="0" sz="2000" b="1"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446" name="Google Shape;446;p12">
            <a:hlinkClick r:id="rId4"/>
          </p:cNvPr>
          <p:cNvSpPr/>
          <p:nvPr/>
        </p:nvSpPr>
        <p:spPr>
          <a:xfrm>
            <a:off x="4503174" y="5869858"/>
            <a:ext cx="3067665" cy="563735"/>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nvGrpSpPr>
          <p:cNvPr id="447" name="Google Shape;447;p12"/>
          <p:cNvGrpSpPr/>
          <p:nvPr/>
        </p:nvGrpSpPr>
        <p:grpSpPr>
          <a:xfrm>
            <a:off x="1344136" y="3534766"/>
            <a:ext cx="7288208" cy="1773568"/>
            <a:chOff x="872636" y="3463058"/>
            <a:chExt cx="8604834" cy="2093966"/>
          </a:xfrm>
        </p:grpSpPr>
        <p:pic>
          <p:nvPicPr>
            <p:cNvPr id="448" name="Google Shape;448;p12"/>
            <p:cNvPicPr preferRelativeResize="0"/>
            <p:nvPr/>
          </p:nvPicPr>
          <p:blipFill rotWithShape="1">
            <a:blip r:embed="rId5">
              <a:alphaModFix/>
            </a:blip>
            <a:srcRect/>
            <a:stretch/>
          </p:blipFill>
          <p:spPr>
            <a:xfrm>
              <a:off x="872636" y="3463058"/>
              <a:ext cx="1770914" cy="2093966"/>
            </a:xfrm>
            <a:prstGeom prst="rect">
              <a:avLst/>
            </a:prstGeom>
            <a:noFill/>
            <a:ln>
              <a:noFill/>
            </a:ln>
          </p:spPr>
        </p:pic>
        <p:grpSp>
          <p:nvGrpSpPr>
            <p:cNvPr id="449" name="Google Shape;449;p12"/>
            <p:cNvGrpSpPr/>
            <p:nvPr/>
          </p:nvGrpSpPr>
          <p:grpSpPr>
            <a:xfrm>
              <a:off x="891693" y="3532781"/>
              <a:ext cx="8585777" cy="1885770"/>
              <a:chOff x="891693" y="3532781"/>
              <a:chExt cx="8585777" cy="1885770"/>
            </a:xfrm>
          </p:grpSpPr>
          <p:pic>
            <p:nvPicPr>
              <p:cNvPr id="450" name="Google Shape;450;p12"/>
              <p:cNvPicPr preferRelativeResize="0"/>
              <p:nvPr/>
            </p:nvPicPr>
            <p:blipFill rotWithShape="1">
              <a:blip r:embed="rId6">
                <a:alphaModFix/>
              </a:blip>
              <a:srcRect l="-438" t="-6469" r="439" b="6468"/>
              <a:stretch/>
            </p:blipFill>
            <p:spPr>
              <a:xfrm>
                <a:off x="2531926" y="3532781"/>
                <a:ext cx="6945544" cy="1837586"/>
              </a:xfrm>
              <a:prstGeom prst="rect">
                <a:avLst/>
              </a:prstGeom>
              <a:noFill/>
              <a:ln>
                <a:noFill/>
              </a:ln>
            </p:spPr>
          </p:pic>
          <p:sp>
            <p:nvSpPr>
              <p:cNvPr id="451" name="Google Shape;451;p12">
                <a:hlinkClick r:id="rId7"/>
              </p:cNvPr>
              <p:cNvSpPr/>
              <p:nvPr/>
            </p:nvSpPr>
            <p:spPr>
              <a:xfrm>
                <a:off x="891693" y="3575073"/>
                <a:ext cx="1770914" cy="1843478"/>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452" name="Google Shape;452;p12"/>
              <p:cNvSpPr/>
              <p:nvPr/>
            </p:nvSpPr>
            <p:spPr>
              <a:xfrm>
                <a:off x="2605474" y="3782437"/>
                <a:ext cx="1687830" cy="47625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453" name="Google Shape;453;p12"/>
              <p:cNvSpPr txBox="1"/>
              <p:nvPr/>
            </p:nvSpPr>
            <p:spPr>
              <a:xfrm>
                <a:off x="2681663" y="3776294"/>
                <a:ext cx="4710705" cy="40011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E162D"/>
                    </a:solidFill>
                    <a:effectLst/>
                    <a:uLnTx/>
                    <a:uFillTx/>
                    <a:latin typeface="Poppins"/>
                    <a:ea typeface="Poppins"/>
                    <a:cs typeface="Poppins"/>
                    <a:sym typeface="Poppins"/>
                  </a:rPr>
                  <a:t>PODCAST STATS</a:t>
                </a:r>
                <a:endParaRPr kumimoji="0" sz="2000" b="1" i="0" u="none" strike="noStrike" kern="1200" cap="none" spc="0" normalizeH="0" baseline="0" noProof="0">
                  <a:ln>
                    <a:noFill/>
                  </a:ln>
                  <a:solidFill>
                    <a:srgbClr val="0E162D"/>
                  </a:solidFill>
                  <a:effectLst/>
                  <a:uLnTx/>
                  <a:uFillTx/>
                  <a:latin typeface="Poppins"/>
                  <a:ea typeface="Poppins"/>
                  <a:cs typeface="Poppins"/>
                  <a:sym typeface="Poppins"/>
                </a:endParaRPr>
              </a:p>
            </p:txBody>
          </p:sp>
        </p:grpSp>
      </p:grpSp>
      <p:grpSp>
        <p:nvGrpSpPr>
          <p:cNvPr id="454" name="Google Shape;454;p12"/>
          <p:cNvGrpSpPr/>
          <p:nvPr/>
        </p:nvGrpSpPr>
        <p:grpSpPr>
          <a:xfrm>
            <a:off x="8770448" y="3773788"/>
            <a:ext cx="1953518" cy="1295483"/>
            <a:chOff x="9586526" y="3888565"/>
            <a:chExt cx="1953518" cy="1295483"/>
          </a:xfrm>
        </p:grpSpPr>
        <p:sp>
          <p:nvSpPr>
            <p:cNvPr id="455" name="Google Shape;455;p12"/>
            <p:cNvSpPr txBox="1"/>
            <p:nvPr/>
          </p:nvSpPr>
          <p:spPr>
            <a:xfrm>
              <a:off x="9586526" y="3888565"/>
              <a:ext cx="1953518" cy="70788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Poppins"/>
                  <a:ea typeface="Poppins"/>
                  <a:cs typeface="Poppins"/>
                  <a:sym typeface="Poppins"/>
                </a:rPr>
                <a:t>ALL TIME DOWNLOADS</a:t>
              </a:r>
              <a:endParaRPr kumimoji="0" sz="2000" b="1" i="0" u="none" strike="noStrike" kern="1200" cap="none" spc="0" normalizeH="0" baseline="0" noProof="0">
                <a:ln>
                  <a:noFill/>
                </a:ln>
                <a:solidFill>
                  <a:srgbClr val="CDC3B1"/>
                </a:solidFill>
                <a:effectLst/>
                <a:uLnTx/>
                <a:uFillTx/>
                <a:latin typeface="Poppins"/>
                <a:ea typeface="Poppins"/>
                <a:cs typeface="Poppins"/>
                <a:sym typeface="Poppins"/>
              </a:endParaRPr>
            </a:p>
          </p:txBody>
        </p:sp>
        <p:sp>
          <p:nvSpPr>
            <p:cNvPr id="456" name="Google Shape;456;p12"/>
            <p:cNvSpPr txBox="1"/>
            <p:nvPr/>
          </p:nvSpPr>
          <p:spPr>
            <a:xfrm>
              <a:off x="9586526" y="4599313"/>
              <a:ext cx="1953518" cy="584735"/>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CDC3B1"/>
                  </a:solidFill>
                  <a:effectLst/>
                  <a:uLnTx/>
                  <a:uFillTx/>
                  <a:latin typeface="Poppins"/>
                  <a:ea typeface="Poppins"/>
                  <a:cs typeface="Poppins"/>
                  <a:sym typeface="Poppins"/>
                </a:rPr>
                <a:t>413,033</a:t>
              </a:r>
              <a:endParaRPr kumimoji="0" sz="3200" b="1" i="0" u="none" strike="noStrike" kern="1200" cap="none" spc="0" normalizeH="0" baseline="0" noProof="0" dirty="0">
                <a:ln>
                  <a:noFill/>
                </a:ln>
                <a:solidFill>
                  <a:srgbClr val="CDC3B1"/>
                </a:solidFill>
                <a:effectLst/>
                <a:uLnTx/>
                <a:uFillTx/>
                <a:latin typeface="Poppins"/>
                <a:ea typeface="Poppins"/>
                <a:cs typeface="Poppins"/>
                <a:sym typeface="Poppins"/>
              </a:endParaRPr>
            </a:p>
          </p:txBody>
        </p:sp>
      </p:grpSp>
      <p:grpSp>
        <p:nvGrpSpPr>
          <p:cNvPr id="2" name="Google Shape;57;p2">
            <a:extLst>
              <a:ext uri="{FF2B5EF4-FFF2-40B4-BE49-F238E27FC236}">
                <a16:creationId xmlns:a16="http://schemas.microsoft.com/office/drawing/2014/main" id="{BF833331-2084-BB9D-7B5F-FCF25B43B170}"/>
              </a:ext>
            </a:extLst>
          </p:cNvPr>
          <p:cNvGrpSpPr/>
          <p:nvPr/>
        </p:nvGrpSpPr>
        <p:grpSpPr>
          <a:xfrm>
            <a:off x="0" y="5770880"/>
            <a:ext cx="12192000" cy="1153298"/>
            <a:chOff x="0" y="5770880"/>
            <a:chExt cx="12192000" cy="1153298"/>
          </a:xfrm>
        </p:grpSpPr>
        <p:grpSp>
          <p:nvGrpSpPr>
            <p:cNvPr id="3" name="Google Shape;58;p2">
              <a:extLst>
                <a:ext uri="{FF2B5EF4-FFF2-40B4-BE49-F238E27FC236}">
                  <a16:creationId xmlns:a16="http://schemas.microsoft.com/office/drawing/2014/main" id="{C380A4FA-0B44-F46A-CCD7-65150909FD4C}"/>
                </a:ext>
              </a:extLst>
            </p:cNvPr>
            <p:cNvGrpSpPr/>
            <p:nvPr/>
          </p:nvGrpSpPr>
          <p:grpSpPr>
            <a:xfrm>
              <a:off x="0" y="5770880"/>
              <a:ext cx="12192000" cy="1153298"/>
              <a:chOff x="0" y="5770880"/>
              <a:chExt cx="12192000" cy="1153298"/>
            </a:xfrm>
          </p:grpSpPr>
          <p:sp>
            <p:nvSpPr>
              <p:cNvPr id="6" name="Google Shape;59;p2">
                <a:extLst>
                  <a:ext uri="{FF2B5EF4-FFF2-40B4-BE49-F238E27FC236}">
                    <a16:creationId xmlns:a16="http://schemas.microsoft.com/office/drawing/2014/main" id="{36AD397F-761B-933A-C5BE-0C17CEAF93CE}"/>
                  </a:ext>
                </a:extLst>
              </p:cNvPr>
              <p:cNvSpPr/>
              <p:nvPr/>
            </p:nvSpPr>
            <p:spPr>
              <a:xfrm>
                <a:off x="0" y="5796418"/>
                <a:ext cx="12192000" cy="1127760"/>
              </a:xfrm>
              <a:prstGeom prst="rect">
                <a:avLst/>
              </a:prstGeom>
              <a:solidFill>
                <a:schemeClr val="tx1"/>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cxnSp>
            <p:nvCxnSpPr>
              <p:cNvPr id="7" name="Google Shape;60;p2">
                <a:extLst>
                  <a:ext uri="{FF2B5EF4-FFF2-40B4-BE49-F238E27FC236}">
                    <a16:creationId xmlns:a16="http://schemas.microsoft.com/office/drawing/2014/main" id="{6A7990A5-CF03-8AE6-B944-D7954CA2844A}"/>
                  </a:ext>
                </a:extLst>
              </p:cNvPr>
              <p:cNvCxnSpPr/>
              <p:nvPr/>
            </p:nvCxnSpPr>
            <p:spPr>
              <a:xfrm>
                <a:off x="10160" y="5770880"/>
                <a:ext cx="12171680" cy="0"/>
              </a:xfrm>
              <a:prstGeom prst="straightConnector1">
                <a:avLst/>
              </a:prstGeom>
              <a:noFill/>
              <a:ln w="28575" cap="flat" cmpd="sng">
                <a:solidFill>
                  <a:srgbClr val="CDC3B1"/>
                </a:solidFill>
                <a:prstDash val="solid"/>
                <a:miter lim="800000"/>
                <a:headEnd type="none" w="sm" len="sm"/>
                <a:tailEnd type="none" w="sm" len="sm"/>
              </a:ln>
            </p:spPr>
          </p:cxnSp>
        </p:grpSp>
        <p:pic>
          <p:nvPicPr>
            <p:cNvPr id="4" name="Google Shape;61;p2">
              <a:extLst>
                <a:ext uri="{FF2B5EF4-FFF2-40B4-BE49-F238E27FC236}">
                  <a16:creationId xmlns:a16="http://schemas.microsoft.com/office/drawing/2014/main" id="{67F9E5E0-5B4D-BDC9-790C-01241525696D}"/>
                </a:ext>
              </a:extLst>
            </p:cNvPr>
            <p:cNvPicPr preferRelativeResize="0"/>
            <p:nvPr/>
          </p:nvPicPr>
          <p:blipFill rotWithShape="1">
            <a:blip r:embed="rId8">
              <a:alphaModFix/>
            </a:blip>
            <a:srcRect/>
            <a:stretch/>
          </p:blipFill>
          <p:spPr>
            <a:xfrm>
              <a:off x="5213927" y="6002633"/>
              <a:ext cx="1884218" cy="325918"/>
            </a:xfrm>
            <a:prstGeom prst="rect">
              <a:avLst/>
            </a:prstGeom>
            <a:noFill/>
            <a:ln>
              <a:noFill/>
            </a:ln>
          </p:spPr>
        </p:pic>
        <p:sp>
          <p:nvSpPr>
            <p:cNvPr id="5" name="Google Shape;62;p2">
              <a:extLst>
                <a:ext uri="{FF2B5EF4-FFF2-40B4-BE49-F238E27FC236}">
                  <a16:creationId xmlns:a16="http://schemas.microsoft.com/office/drawing/2014/main" id="{A01D7AF7-FB7D-437F-6966-B628477F62BF}"/>
                </a:ext>
              </a:extLst>
            </p:cNvPr>
            <p:cNvSpPr txBox="1"/>
            <p:nvPr/>
          </p:nvSpPr>
          <p:spPr>
            <a:xfrm>
              <a:off x="3452165" y="6453575"/>
              <a:ext cx="5407742"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endParaRPr>
            </a:p>
          </p:txBody>
        </p:sp>
      </p:gr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6" name="Google Shape;468;p13">
            <a:extLst>
              <a:ext uri="{FF2B5EF4-FFF2-40B4-BE49-F238E27FC236}">
                <a16:creationId xmlns:a16="http://schemas.microsoft.com/office/drawing/2014/main" id="{C0E477E3-C2C4-F9F4-6486-DCAF10D7257F}"/>
              </a:ext>
            </a:extLst>
          </p:cNvPr>
          <p:cNvPicPr preferRelativeResize="0"/>
          <p:nvPr/>
        </p:nvPicPr>
        <p:blipFill rotWithShape="1">
          <a:blip r:embed="rId2">
            <a:alphaModFix/>
          </a:blip>
          <a:srcRect t="17264" r="23720" b="19455"/>
          <a:stretch/>
        </p:blipFill>
        <p:spPr>
          <a:xfrm>
            <a:off x="10159" y="0"/>
            <a:ext cx="12171681" cy="6730573"/>
          </a:xfrm>
          <a:prstGeom prst="rect">
            <a:avLst/>
          </a:prstGeom>
          <a:noFill/>
          <a:ln>
            <a:noFill/>
          </a:ln>
        </p:spPr>
      </p:pic>
      <p:sp>
        <p:nvSpPr>
          <p:cNvPr id="77" name="Google Shape;469;p13">
            <a:extLst>
              <a:ext uri="{FF2B5EF4-FFF2-40B4-BE49-F238E27FC236}">
                <a16:creationId xmlns:a16="http://schemas.microsoft.com/office/drawing/2014/main" id="{49F50D04-9DBB-3945-B096-410FD4D7F383}"/>
              </a:ext>
            </a:extLst>
          </p:cNvPr>
          <p:cNvSpPr/>
          <p:nvPr/>
        </p:nvSpPr>
        <p:spPr>
          <a:xfrm>
            <a:off x="-1" y="-3750"/>
            <a:ext cx="12181841" cy="5936246"/>
          </a:xfrm>
          <a:prstGeom prst="rect">
            <a:avLst/>
          </a:prstGeom>
          <a:solidFill>
            <a:schemeClr val="dk1">
              <a:alpha val="64705"/>
            </a:schemeClr>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78" name="Google Shape;470;p13">
            <a:hlinkClick r:id="rId3"/>
            <a:extLst>
              <a:ext uri="{FF2B5EF4-FFF2-40B4-BE49-F238E27FC236}">
                <a16:creationId xmlns:a16="http://schemas.microsoft.com/office/drawing/2014/main" id="{2E1D218E-0CDD-4C3C-7961-99D3D441DA75}"/>
              </a:ext>
            </a:extLst>
          </p:cNvPr>
          <p:cNvSpPr/>
          <p:nvPr/>
        </p:nvSpPr>
        <p:spPr>
          <a:xfrm>
            <a:off x="4503174" y="5869858"/>
            <a:ext cx="3067665" cy="563735"/>
          </a:xfrm>
          <a:prstGeom prst="rect">
            <a:avLst/>
          </a:prstGeom>
          <a:no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79" name="Google Shape;477;p13">
            <a:extLst>
              <a:ext uri="{FF2B5EF4-FFF2-40B4-BE49-F238E27FC236}">
                <a16:creationId xmlns:a16="http://schemas.microsoft.com/office/drawing/2014/main" id="{C1864F6F-D9E5-D0D3-67A6-FA727B318015}"/>
              </a:ext>
            </a:extLst>
          </p:cNvPr>
          <p:cNvSpPr txBox="1"/>
          <p:nvPr/>
        </p:nvSpPr>
        <p:spPr>
          <a:xfrm>
            <a:off x="801552" y="544108"/>
            <a:ext cx="7128924" cy="646331"/>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srgbClr val="CDC3B1"/>
                </a:solidFill>
                <a:effectLst/>
                <a:uLnTx/>
                <a:uFillTx/>
                <a:latin typeface="Poppins"/>
                <a:ea typeface="Poppins"/>
                <a:cs typeface="Poppins"/>
                <a:sym typeface="Poppins"/>
              </a:rPr>
              <a:t>VT COMMUNITY</a:t>
            </a:r>
            <a:endParaRPr kumimoji="0" sz="3600" b="1" i="0" u="none" strike="noStrike" kern="1200" cap="none" spc="0" normalizeH="0" baseline="0" noProof="0">
              <a:ln>
                <a:noFill/>
              </a:ln>
              <a:solidFill>
                <a:srgbClr val="CDC3B1"/>
              </a:solidFill>
              <a:effectLst/>
              <a:uLnTx/>
              <a:uFillTx/>
              <a:latin typeface="Poppins"/>
              <a:ea typeface="Poppins"/>
              <a:cs typeface="Poppins"/>
              <a:sym typeface="Poppins"/>
            </a:endParaRPr>
          </a:p>
        </p:txBody>
      </p:sp>
      <p:grpSp>
        <p:nvGrpSpPr>
          <p:cNvPr id="80" name="Group 79">
            <a:extLst>
              <a:ext uri="{FF2B5EF4-FFF2-40B4-BE49-F238E27FC236}">
                <a16:creationId xmlns:a16="http://schemas.microsoft.com/office/drawing/2014/main" id="{AFDBDDB3-551D-6376-C7ED-B5BA485C27C3}"/>
              </a:ext>
            </a:extLst>
          </p:cNvPr>
          <p:cNvGrpSpPr/>
          <p:nvPr/>
        </p:nvGrpSpPr>
        <p:grpSpPr>
          <a:xfrm>
            <a:off x="924448" y="1610236"/>
            <a:ext cx="8732018" cy="3594294"/>
            <a:chOff x="924448" y="1610236"/>
            <a:chExt cx="8732018" cy="3594294"/>
          </a:xfrm>
        </p:grpSpPr>
        <p:grpSp>
          <p:nvGrpSpPr>
            <p:cNvPr id="81" name="Group 80">
              <a:extLst>
                <a:ext uri="{FF2B5EF4-FFF2-40B4-BE49-F238E27FC236}">
                  <a16:creationId xmlns:a16="http://schemas.microsoft.com/office/drawing/2014/main" id="{93FD874D-3172-B3EC-169C-0EC9C5013494}"/>
                </a:ext>
              </a:extLst>
            </p:cNvPr>
            <p:cNvGrpSpPr/>
            <p:nvPr/>
          </p:nvGrpSpPr>
          <p:grpSpPr>
            <a:xfrm>
              <a:off x="3000786" y="1610236"/>
              <a:ext cx="5950062" cy="3594294"/>
              <a:chOff x="2997168" y="1475168"/>
              <a:chExt cx="5950062" cy="3594294"/>
            </a:xfrm>
            <a:noFill/>
          </p:grpSpPr>
          <p:sp>
            <p:nvSpPr>
              <p:cNvPr id="96" name="Google Shape;481;p13">
                <a:hlinkClick r:id="rId4"/>
                <a:extLst>
                  <a:ext uri="{FF2B5EF4-FFF2-40B4-BE49-F238E27FC236}">
                    <a16:creationId xmlns:a16="http://schemas.microsoft.com/office/drawing/2014/main" id="{D64360BF-0394-B496-9AE8-6B0DB67E3E11}"/>
                  </a:ext>
                </a:extLst>
              </p:cNvPr>
              <p:cNvSpPr/>
              <p:nvPr/>
            </p:nvSpPr>
            <p:spPr>
              <a:xfrm>
                <a:off x="3647441" y="1481559"/>
                <a:ext cx="601884" cy="833378"/>
              </a:xfrm>
              <a:prstGeom prst="rect">
                <a:avLst/>
              </a:prstGeom>
              <a:grp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97" name="Google Shape;479;p13">
                <a:hlinkClick r:id="rId5"/>
                <a:extLst>
                  <a:ext uri="{FF2B5EF4-FFF2-40B4-BE49-F238E27FC236}">
                    <a16:creationId xmlns:a16="http://schemas.microsoft.com/office/drawing/2014/main" id="{4F581C37-5F74-88CE-9D29-73C00701D0A6}"/>
                  </a:ext>
                </a:extLst>
              </p:cNvPr>
              <p:cNvSpPr/>
              <p:nvPr/>
            </p:nvSpPr>
            <p:spPr>
              <a:xfrm>
                <a:off x="5213927" y="4537276"/>
                <a:ext cx="3733303" cy="532186"/>
              </a:xfrm>
              <a:prstGeom prst="rect">
                <a:avLst/>
              </a:prstGeom>
              <a:grp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Poppins"/>
                  <a:ea typeface="Poppins"/>
                  <a:cs typeface="Poppins"/>
                  <a:sym typeface="Poppins"/>
                </a:endParaRPr>
              </a:p>
            </p:txBody>
          </p:sp>
          <p:sp>
            <p:nvSpPr>
              <p:cNvPr id="98" name="Google Shape;480;p13">
                <a:hlinkClick r:id="rId6"/>
                <a:extLst>
                  <a:ext uri="{FF2B5EF4-FFF2-40B4-BE49-F238E27FC236}">
                    <a16:creationId xmlns:a16="http://schemas.microsoft.com/office/drawing/2014/main" id="{6CC30603-4530-C3B9-1061-E28ADABACF80}"/>
                  </a:ext>
                </a:extLst>
              </p:cNvPr>
              <p:cNvSpPr/>
              <p:nvPr/>
            </p:nvSpPr>
            <p:spPr>
              <a:xfrm>
                <a:off x="3069415" y="1545145"/>
                <a:ext cx="601884" cy="833378"/>
              </a:xfrm>
              <a:prstGeom prst="rect">
                <a:avLst/>
              </a:prstGeom>
              <a:grp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99" name="Google Shape;482;p13">
                <a:hlinkClick r:id="rId7"/>
                <a:extLst>
                  <a:ext uri="{FF2B5EF4-FFF2-40B4-BE49-F238E27FC236}">
                    <a16:creationId xmlns:a16="http://schemas.microsoft.com/office/drawing/2014/main" id="{F58025AA-6E3D-CBB2-C25F-D3FAEF509F4A}"/>
                  </a:ext>
                </a:extLst>
              </p:cNvPr>
              <p:cNvSpPr/>
              <p:nvPr/>
            </p:nvSpPr>
            <p:spPr>
              <a:xfrm>
                <a:off x="5096627" y="1475168"/>
                <a:ext cx="601884" cy="833378"/>
              </a:xfrm>
              <a:prstGeom prst="rect">
                <a:avLst/>
              </a:prstGeom>
              <a:grp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00" name="Google Shape;483;p13">
                <a:hlinkClick r:id="rId8"/>
                <a:extLst>
                  <a:ext uri="{FF2B5EF4-FFF2-40B4-BE49-F238E27FC236}">
                    <a16:creationId xmlns:a16="http://schemas.microsoft.com/office/drawing/2014/main" id="{4BA8AC33-D7BA-BC13-CC7B-DDEAA9740BD3}"/>
                  </a:ext>
                </a:extLst>
              </p:cNvPr>
              <p:cNvSpPr/>
              <p:nvPr/>
            </p:nvSpPr>
            <p:spPr>
              <a:xfrm>
                <a:off x="5825227" y="1481559"/>
                <a:ext cx="601884" cy="833378"/>
              </a:xfrm>
              <a:prstGeom prst="rect">
                <a:avLst/>
              </a:prstGeom>
              <a:grp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01" name="Google Shape;484;p13">
                <a:hlinkClick r:id="rId9"/>
                <a:extLst>
                  <a:ext uri="{FF2B5EF4-FFF2-40B4-BE49-F238E27FC236}">
                    <a16:creationId xmlns:a16="http://schemas.microsoft.com/office/drawing/2014/main" id="{5ED92E9D-FD57-FF1B-2109-0869386C7F7F}"/>
                  </a:ext>
                </a:extLst>
              </p:cNvPr>
              <p:cNvSpPr/>
              <p:nvPr/>
            </p:nvSpPr>
            <p:spPr>
              <a:xfrm>
                <a:off x="6524805" y="1475168"/>
                <a:ext cx="601884" cy="833378"/>
              </a:xfrm>
              <a:prstGeom prst="rect">
                <a:avLst/>
              </a:prstGeom>
              <a:grp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02" name="Google Shape;485;p13">
                <a:hlinkClick r:id="rId10"/>
                <a:extLst>
                  <a:ext uri="{FF2B5EF4-FFF2-40B4-BE49-F238E27FC236}">
                    <a16:creationId xmlns:a16="http://schemas.microsoft.com/office/drawing/2014/main" id="{480B8CC2-AC47-AC58-2FBB-44367D5C5974}"/>
                  </a:ext>
                </a:extLst>
              </p:cNvPr>
              <p:cNvSpPr/>
              <p:nvPr/>
            </p:nvSpPr>
            <p:spPr>
              <a:xfrm>
                <a:off x="4360404" y="1475168"/>
                <a:ext cx="601884" cy="833378"/>
              </a:xfrm>
              <a:prstGeom prst="rect">
                <a:avLst/>
              </a:prstGeom>
              <a:grp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03" name="Google Shape;486;p13">
                <a:hlinkClick r:id="rId11"/>
                <a:extLst>
                  <a:ext uri="{FF2B5EF4-FFF2-40B4-BE49-F238E27FC236}">
                    <a16:creationId xmlns:a16="http://schemas.microsoft.com/office/drawing/2014/main" id="{60FB9E69-0714-2B96-A663-78A6B2B1B0CF}"/>
                  </a:ext>
                </a:extLst>
              </p:cNvPr>
              <p:cNvSpPr/>
              <p:nvPr/>
            </p:nvSpPr>
            <p:spPr>
              <a:xfrm>
                <a:off x="5040976" y="2468751"/>
                <a:ext cx="601884" cy="833378"/>
              </a:xfrm>
              <a:prstGeom prst="rect">
                <a:avLst/>
              </a:prstGeom>
              <a:grp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04" name="Google Shape;487;p13">
                <a:hlinkClick r:id="rId12"/>
                <a:extLst>
                  <a:ext uri="{FF2B5EF4-FFF2-40B4-BE49-F238E27FC236}">
                    <a16:creationId xmlns:a16="http://schemas.microsoft.com/office/drawing/2014/main" id="{127CECE4-2656-0505-1463-59D2C945DF1A}"/>
                  </a:ext>
                </a:extLst>
              </p:cNvPr>
              <p:cNvSpPr/>
              <p:nvPr/>
            </p:nvSpPr>
            <p:spPr>
              <a:xfrm>
                <a:off x="4371885" y="2459181"/>
                <a:ext cx="601884" cy="833378"/>
              </a:xfrm>
              <a:prstGeom prst="rect">
                <a:avLst/>
              </a:prstGeom>
              <a:grp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05" name="Google Shape;488;p13">
                <a:hlinkClick r:id="rId13"/>
                <a:extLst>
                  <a:ext uri="{FF2B5EF4-FFF2-40B4-BE49-F238E27FC236}">
                    <a16:creationId xmlns:a16="http://schemas.microsoft.com/office/drawing/2014/main" id="{FEA56DF4-2174-CFB5-B9CB-2D5760210C2A}"/>
                  </a:ext>
                </a:extLst>
              </p:cNvPr>
              <p:cNvSpPr/>
              <p:nvPr/>
            </p:nvSpPr>
            <p:spPr>
              <a:xfrm>
                <a:off x="3647441" y="2459181"/>
                <a:ext cx="601884" cy="833378"/>
              </a:xfrm>
              <a:prstGeom prst="rect">
                <a:avLst/>
              </a:prstGeom>
              <a:grp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06" name="Google Shape;489;p13">
                <a:hlinkClick r:id="rId14"/>
                <a:extLst>
                  <a:ext uri="{FF2B5EF4-FFF2-40B4-BE49-F238E27FC236}">
                    <a16:creationId xmlns:a16="http://schemas.microsoft.com/office/drawing/2014/main" id="{999186B1-583D-6D0C-D62B-ADCA1C9AC62E}"/>
                  </a:ext>
                </a:extLst>
              </p:cNvPr>
              <p:cNvSpPr/>
              <p:nvPr/>
            </p:nvSpPr>
            <p:spPr>
              <a:xfrm>
                <a:off x="2997168" y="2468751"/>
                <a:ext cx="601884" cy="833378"/>
              </a:xfrm>
              <a:prstGeom prst="rect">
                <a:avLst/>
              </a:prstGeom>
              <a:grp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sp>
            <p:nvSpPr>
              <p:cNvPr id="107" name="Google Shape;490;p13">
                <a:hlinkClick r:id="rId15"/>
                <a:extLst>
                  <a:ext uri="{FF2B5EF4-FFF2-40B4-BE49-F238E27FC236}">
                    <a16:creationId xmlns:a16="http://schemas.microsoft.com/office/drawing/2014/main" id="{55AFF8C2-CD84-C057-822F-CAA88CF4B741}"/>
                  </a:ext>
                </a:extLst>
              </p:cNvPr>
              <p:cNvSpPr/>
              <p:nvPr/>
            </p:nvSpPr>
            <p:spPr>
              <a:xfrm>
                <a:off x="2997168" y="3455943"/>
                <a:ext cx="601884" cy="833378"/>
              </a:xfrm>
              <a:prstGeom prst="rect">
                <a:avLst/>
              </a:prstGeom>
              <a:grp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grpSp>
        <p:sp>
          <p:nvSpPr>
            <p:cNvPr id="82" name="TextBox 81">
              <a:extLst>
                <a:ext uri="{FF2B5EF4-FFF2-40B4-BE49-F238E27FC236}">
                  <a16:creationId xmlns:a16="http://schemas.microsoft.com/office/drawing/2014/main" id="{403D0FFB-4BA6-27E0-BB54-18C722484617}"/>
                </a:ext>
              </a:extLst>
            </p:cNvPr>
            <p:cNvSpPr txBox="1"/>
            <p:nvPr/>
          </p:nvSpPr>
          <p:spPr>
            <a:xfrm>
              <a:off x="3000786" y="2093519"/>
              <a:ext cx="65681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rPr>
                <a:t>1.4M</a:t>
              </a:r>
              <a:endParaRPr kumimoji="0" lang="en-ZA"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endParaRPr>
            </a:p>
          </p:txBody>
        </p:sp>
        <p:sp>
          <p:nvSpPr>
            <p:cNvPr id="83" name="TextBox 82">
              <a:extLst>
                <a:ext uri="{FF2B5EF4-FFF2-40B4-BE49-F238E27FC236}">
                  <a16:creationId xmlns:a16="http://schemas.microsoft.com/office/drawing/2014/main" id="{B28370C7-750A-9C98-A275-FA748FA58A9F}"/>
                </a:ext>
              </a:extLst>
            </p:cNvPr>
            <p:cNvSpPr txBox="1"/>
            <p:nvPr/>
          </p:nvSpPr>
          <p:spPr>
            <a:xfrm>
              <a:off x="3664539" y="2093519"/>
              <a:ext cx="65681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rPr>
                <a:t>2.3M</a:t>
              </a:r>
              <a:endParaRPr kumimoji="0" lang="en-ZA"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endParaRPr>
            </a:p>
          </p:txBody>
        </p:sp>
        <p:sp>
          <p:nvSpPr>
            <p:cNvPr id="84" name="TextBox 83">
              <a:extLst>
                <a:ext uri="{FF2B5EF4-FFF2-40B4-BE49-F238E27FC236}">
                  <a16:creationId xmlns:a16="http://schemas.microsoft.com/office/drawing/2014/main" id="{84611B0B-920F-B1F5-F462-6F6C94FCEC91}"/>
                </a:ext>
              </a:extLst>
            </p:cNvPr>
            <p:cNvSpPr txBox="1"/>
            <p:nvPr/>
          </p:nvSpPr>
          <p:spPr>
            <a:xfrm>
              <a:off x="4274144" y="2093519"/>
              <a:ext cx="65681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rPr>
                <a:t>1.2M</a:t>
              </a:r>
              <a:endParaRPr kumimoji="0" lang="en-ZA"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endParaRPr>
            </a:p>
          </p:txBody>
        </p:sp>
        <p:sp>
          <p:nvSpPr>
            <p:cNvPr id="85" name="TextBox 84">
              <a:extLst>
                <a:ext uri="{FF2B5EF4-FFF2-40B4-BE49-F238E27FC236}">
                  <a16:creationId xmlns:a16="http://schemas.microsoft.com/office/drawing/2014/main" id="{92CD7803-7923-02B3-5654-39D580AF5C8A}"/>
                </a:ext>
              </a:extLst>
            </p:cNvPr>
            <p:cNvSpPr txBox="1"/>
            <p:nvPr/>
          </p:nvSpPr>
          <p:spPr>
            <a:xfrm>
              <a:off x="4985496" y="2103907"/>
              <a:ext cx="65681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rPr>
                <a:t>627K</a:t>
              </a:r>
              <a:endParaRPr kumimoji="0" lang="en-ZA"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endParaRPr>
            </a:p>
          </p:txBody>
        </p:sp>
        <p:sp>
          <p:nvSpPr>
            <p:cNvPr id="86" name="TextBox 85">
              <a:extLst>
                <a:ext uri="{FF2B5EF4-FFF2-40B4-BE49-F238E27FC236}">
                  <a16:creationId xmlns:a16="http://schemas.microsoft.com/office/drawing/2014/main" id="{BBC866E8-FEC8-8EED-3744-DBC78C17599F}"/>
                </a:ext>
              </a:extLst>
            </p:cNvPr>
            <p:cNvSpPr txBox="1"/>
            <p:nvPr/>
          </p:nvSpPr>
          <p:spPr>
            <a:xfrm>
              <a:off x="5712188" y="2093519"/>
              <a:ext cx="65681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rPr>
                <a:t>813K</a:t>
              </a:r>
              <a:endParaRPr kumimoji="0" lang="en-ZA"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endParaRPr>
            </a:p>
          </p:txBody>
        </p:sp>
        <p:sp>
          <p:nvSpPr>
            <p:cNvPr id="87" name="TextBox 86">
              <a:extLst>
                <a:ext uri="{FF2B5EF4-FFF2-40B4-BE49-F238E27FC236}">
                  <a16:creationId xmlns:a16="http://schemas.microsoft.com/office/drawing/2014/main" id="{ECCF27BD-516A-9A7A-9FA7-DE0EAFD30C63}"/>
                </a:ext>
              </a:extLst>
            </p:cNvPr>
            <p:cNvSpPr txBox="1"/>
            <p:nvPr/>
          </p:nvSpPr>
          <p:spPr>
            <a:xfrm>
              <a:off x="6390867" y="2093519"/>
              <a:ext cx="65681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rPr>
                <a:t>39K</a:t>
              </a:r>
              <a:endParaRPr kumimoji="0" lang="en-ZA"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endParaRPr>
            </a:p>
          </p:txBody>
        </p:sp>
        <p:sp>
          <p:nvSpPr>
            <p:cNvPr id="88" name="TextBox 87">
              <a:extLst>
                <a:ext uri="{FF2B5EF4-FFF2-40B4-BE49-F238E27FC236}">
                  <a16:creationId xmlns:a16="http://schemas.microsoft.com/office/drawing/2014/main" id="{7C4FE10B-249A-54E6-9FA3-90CC620C25D6}"/>
                </a:ext>
              </a:extLst>
            </p:cNvPr>
            <p:cNvSpPr txBox="1"/>
            <p:nvPr/>
          </p:nvSpPr>
          <p:spPr>
            <a:xfrm>
              <a:off x="3000786" y="3022456"/>
              <a:ext cx="65681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rPr>
                <a:t>240K</a:t>
              </a:r>
              <a:endParaRPr kumimoji="0" lang="en-ZA"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endParaRPr>
            </a:p>
          </p:txBody>
        </p:sp>
        <p:sp>
          <p:nvSpPr>
            <p:cNvPr id="89" name="TextBox 88">
              <a:extLst>
                <a:ext uri="{FF2B5EF4-FFF2-40B4-BE49-F238E27FC236}">
                  <a16:creationId xmlns:a16="http://schemas.microsoft.com/office/drawing/2014/main" id="{C1964C6A-B034-EC07-BB26-0C29E172D820}"/>
                </a:ext>
              </a:extLst>
            </p:cNvPr>
            <p:cNvSpPr txBox="1"/>
            <p:nvPr/>
          </p:nvSpPr>
          <p:spPr>
            <a:xfrm>
              <a:off x="3664539" y="3022456"/>
              <a:ext cx="65681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rPr>
                <a:t>24.1K</a:t>
              </a:r>
              <a:endParaRPr kumimoji="0" lang="en-ZA"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endParaRPr>
            </a:p>
          </p:txBody>
        </p:sp>
        <p:sp>
          <p:nvSpPr>
            <p:cNvPr id="90" name="TextBox 89">
              <a:extLst>
                <a:ext uri="{FF2B5EF4-FFF2-40B4-BE49-F238E27FC236}">
                  <a16:creationId xmlns:a16="http://schemas.microsoft.com/office/drawing/2014/main" id="{7A2D5757-9F0E-38E4-14F6-5EA275F8DF71}"/>
                </a:ext>
              </a:extLst>
            </p:cNvPr>
            <p:cNvSpPr txBox="1"/>
            <p:nvPr/>
          </p:nvSpPr>
          <p:spPr>
            <a:xfrm>
              <a:off x="4309203" y="3022456"/>
              <a:ext cx="716301"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rPr>
                <a:t>8.68K</a:t>
              </a:r>
              <a:endParaRPr kumimoji="0" lang="en-ZA"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endParaRPr>
            </a:p>
          </p:txBody>
        </p:sp>
        <p:sp>
          <p:nvSpPr>
            <p:cNvPr id="91" name="TextBox 90">
              <a:extLst>
                <a:ext uri="{FF2B5EF4-FFF2-40B4-BE49-F238E27FC236}">
                  <a16:creationId xmlns:a16="http://schemas.microsoft.com/office/drawing/2014/main" id="{33B69F9B-A475-D55D-04C1-3FF2D8E14504}"/>
                </a:ext>
              </a:extLst>
            </p:cNvPr>
            <p:cNvSpPr txBox="1"/>
            <p:nvPr/>
          </p:nvSpPr>
          <p:spPr>
            <a:xfrm>
              <a:off x="5008754" y="3022456"/>
              <a:ext cx="65681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rPr>
                <a:t>5K</a:t>
              </a:r>
              <a:endParaRPr kumimoji="0" lang="en-ZA"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endParaRPr>
            </a:p>
          </p:txBody>
        </p:sp>
        <p:sp>
          <p:nvSpPr>
            <p:cNvPr id="92" name="TextBox 91">
              <a:extLst>
                <a:ext uri="{FF2B5EF4-FFF2-40B4-BE49-F238E27FC236}">
                  <a16:creationId xmlns:a16="http://schemas.microsoft.com/office/drawing/2014/main" id="{1185E2AD-F0D5-BC65-47EC-2C3A91B0BA0E}"/>
                </a:ext>
              </a:extLst>
            </p:cNvPr>
            <p:cNvSpPr txBox="1"/>
            <p:nvPr/>
          </p:nvSpPr>
          <p:spPr>
            <a:xfrm>
              <a:off x="3000786" y="3981544"/>
              <a:ext cx="65681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rPr>
                <a:t>42.3K</a:t>
              </a:r>
              <a:endParaRPr kumimoji="0" lang="en-ZA"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endParaRPr>
            </a:p>
          </p:txBody>
        </p:sp>
        <p:sp>
          <p:nvSpPr>
            <p:cNvPr id="93" name="TextBox 92">
              <a:extLst>
                <a:ext uri="{FF2B5EF4-FFF2-40B4-BE49-F238E27FC236}">
                  <a16:creationId xmlns:a16="http://schemas.microsoft.com/office/drawing/2014/main" id="{918A6FA1-4736-F93D-8970-E0F67C0B9C05}"/>
                </a:ext>
              </a:extLst>
            </p:cNvPr>
            <p:cNvSpPr txBox="1"/>
            <p:nvPr/>
          </p:nvSpPr>
          <p:spPr>
            <a:xfrm>
              <a:off x="3664539" y="3981544"/>
              <a:ext cx="65681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rPr>
                <a:t>2.11K</a:t>
              </a:r>
              <a:endParaRPr kumimoji="0" lang="en-ZA"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endParaRPr>
            </a:p>
          </p:txBody>
        </p:sp>
        <p:sp>
          <p:nvSpPr>
            <p:cNvPr id="94" name="TextBox 93">
              <a:extLst>
                <a:ext uri="{FF2B5EF4-FFF2-40B4-BE49-F238E27FC236}">
                  <a16:creationId xmlns:a16="http://schemas.microsoft.com/office/drawing/2014/main" id="{58277A47-92D8-32E9-BE99-6EB7E3EDBD23}"/>
                </a:ext>
              </a:extLst>
            </p:cNvPr>
            <p:cNvSpPr txBox="1"/>
            <p:nvPr/>
          </p:nvSpPr>
          <p:spPr>
            <a:xfrm>
              <a:off x="3000786" y="4677639"/>
              <a:ext cx="802030"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rPr>
                <a:t>413.3K</a:t>
              </a:r>
              <a:endParaRPr kumimoji="0" lang="en-ZA" sz="1800" b="0" i="0" u="none" strike="noStrike" kern="1200" cap="none" spc="0" normalizeH="0" baseline="0" noProof="0" dirty="0">
                <a:ln>
                  <a:noFill/>
                </a:ln>
                <a:solidFill>
                  <a:prstClr val="white"/>
                </a:solidFill>
                <a:effectLst/>
                <a:uLnTx/>
                <a:uFillTx/>
                <a:latin typeface="Poppins Medium" panose="00000600000000000000" pitchFamily="2" charset="0"/>
                <a:ea typeface="+mn-ea"/>
                <a:cs typeface="Poppins Medium" panose="00000600000000000000" pitchFamily="2" charset="0"/>
              </a:endParaRPr>
            </a:p>
          </p:txBody>
        </p:sp>
        <p:pic>
          <p:nvPicPr>
            <p:cNvPr id="95" name="Graphic 94">
              <a:extLst>
                <a:ext uri="{FF2B5EF4-FFF2-40B4-BE49-F238E27FC236}">
                  <a16:creationId xmlns:a16="http://schemas.microsoft.com/office/drawing/2014/main" id="{D3F6266F-F319-360C-458E-7F8B90558A22}"/>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924448" y="1732646"/>
              <a:ext cx="8732018" cy="3372547"/>
            </a:xfrm>
            <a:prstGeom prst="rect">
              <a:avLst/>
            </a:prstGeom>
          </p:spPr>
        </p:pic>
      </p:grpSp>
      <p:grpSp>
        <p:nvGrpSpPr>
          <p:cNvPr id="108" name="Google Shape;57;p2">
            <a:extLst>
              <a:ext uri="{FF2B5EF4-FFF2-40B4-BE49-F238E27FC236}">
                <a16:creationId xmlns:a16="http://schemas.microsoft.com/office/drawing/2014/main" id="{DE46BB96-EDD3-19BF-D54E-283D427D7FE0}"/>
              </a:ext>
            </a:extLst>
          </p:cNvPr>
          <p:cNvGrpSpPr/>
          <p:nvPr/>
        </p:nvGrpSpPr>
        <p:grpSpPr>
          <a:xfrm>
            <a:off x="0" y="5770880"/>
            <a:ext cx="12192000" cy="1153298"/>
            <a:chOff x="0" y="5770880"/>
            <a:chExt cx="12192000" cy="1153298"/>
          </a:xfrm>
        </p:grpSpPr>
        <p:grpSp>
          <p:nvGrpSpPr>
            <p:cNvPr id="109" name="Google Shape;58;p2">
              <a:extLst>
                <a:ext uri="{FF2B5EF4-FFF2-40B4-BE49-F238E27FC236}">
                  <a16:creationId xmlns:a16="http://schemas.microsoft.com/office/drawing/2014/main" id="{6B1EFF0C-674C-55F2-C5AF-6E5C44D2D283}"/>
                </a:ext>
              </a:extLst>
            </p:cNvPr>
            <p:cNvGrpSpPr/>
            <p:nvPr/>
          </p:nvGrpSpPr>
          <p:grpSpPr>
            <a:xfrm>
              <a:off x="0" y="5770880"/>
              <a:ext cx="12192000" cy="1153298"/>
              <a:chOff x="0" y="5770880"/>
              <a:chExt cx="12192000" cy="1153298"/>
            </a:xfrm>
          </p:grpSpPr>
          <p:sp>
            <p:nvSpPr>
              <p:cNvPr id="112" name="Google Shape;59;p2">
                <a:extLst>
                  <a:ext uri="{FF2B5EF4-FFF2-40B4-BE49-F238E27FC236}">
                    <a16:creationId xmlns:a16="http://schemas.microsoft.com/office/drawing/2014/main" id="{C3D21B9C-FDD6-17FE-7B88-26C12BE079CA}"/>
                  </a:ext>
                </a:extLst>
              </p:cNvPr>
              <p:cNvSpPr/>
              <p:nvPr/>
            </p:nvSpPr>
            <p:spPr>
              <a:xfrm>
                <a:off x="0" y="5796418"/>
                <a:ext cx="12192000" cy="1127760"/>
              </a:xfrm>
              <a:prstGeom prst="rect">
                <a:avLst/>
              </a:prstGeom>
              <a:solidFill>
                <a:schemeClr val="tx1"/>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Poppins"/>
                  <a:ea typeface="Poppins"/>
                  <a:cs typeface="Poppins"/>
                  <a:sym typeface="Poppins"/>
                </a:endParaRPr>
              </a:p>
            </p:txBody>
          </p:sp>
          <p:cxnSp>
            <p:nvCxnSpPr>
              <p:cNvPr id="113" name="Google Shape;60;p2">
                <a:extLst>
                  <a:ext uri="{FF2B5EF4-FFF2-40B4-BE49-F238E27FC236}">
                    <a16:creationId xmlns:a16="http://schemas.microsoft.com/office/drawing/2014/main" id="{FA2E50BF-524F-B39E-2844-F25DB5BF4BB6}"/>
                  </a:ext>
                </a:extLst>
              </p:cNvPr>
              <p:cNvCxnSpPr/>
              <p:nvPr/>
            </p:nvCxnSpPr>
            <p:spPr>
              <a:xfrm>
                <a:off x="10160" y="5770880"/>
                <a:ext cx="12171680" cy="0"/>
              </a:xfrm>
              <a:prstGeom prst="straightConnector1">
                <a:avLst/>
              </a:prstGeom>
              <a:noFill/>
              <a:ln w="28575" cap="flat" cmpd="sng">
                <a:solidFill>
                  <a:srgbClr val="CDC3B1"/>
                </a:solidFill>
                <a:prstDash val="solid"/>
                <a:miter lim="800000"/>
                <a:headEnd type="none" w="sm" len="sm"/>
                <a:tailEnd type="none" w="sm" len="sm"/>
              </a:ln>
            </p:spPr>
          </p:cxnSp>
        </p:grpSp>
        <p:pic>
          <p:nvPicPr>
            <p:cNvPr id="110" name="Google Shape;61;p2">
              <a:extLst>
                <a:ext uri="{FF2B5EF4-FFF2-40B4-BE49-F238E27FC236}">
                  <a16:creationId xmlns:a16="http://schemas.microsoft.com/office/drawing/2014/main" id="{A293E778-D168-F54F-A5E1-507BA1152B3A}"/>
                </a:ext>
              </a:extLst>
            </p:cNvPr>
            <p:cNvPicPr preferRelativeResize="0"/>
            <p:nvPr/>
          </p:nvPicPr>
          <p:blipFill rotWithShape="1">
            <a:blip r:embed="rId18">
              <a:alphaModFix/>
            </a:blip>
            <a:srcRect/>
            <a:stretch/>
          </p:blipFill>
          <p:spPr>
            <a:xfrm>
              <a:off x="5213927" y="6002633"/>
              <a:ext cx="1884218" cy="325918"/>
            </a:xfrm>
            <a:prstGeom prst="rect">
              <a:avLst/>
            </a:prstGeom>
            <a:noFill/>
            <a:ln>
              <a:noFill/>
            </a:ln>
          </p:spPr>
        </p:pic>
        <p:sp>
          <p:nvSpPr>
            <p:cNvPr id="111" name="Google Shape;62;p2">
              <a:extLst>
                <a:ext uri="{FF2B5EF4-FFF2-40B4-BE49-F238E27FC236}">
                  <a16:creationId xmlns:a16="http://schemas.microsoft.com/office/drawing/2014/main" id="{F72E9163-DBF7-3968-76E5-266F2553E262}"/>
                </a:ext>
              </a:extLst>
            </p:cNvPr>
            <p:cNvSpPr txBox="1"/>
            <p:nvPr/>
          </p:nvSpPr>
          <p:spPr>
            <a:xfrm>
              <a:off x="3452165" y="6453575"/>
              <a:ext cx="5407742" cy="276999"/>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rPr>
                <a:t>© 2024 Vusi Thembekwayo. All rights reserved.</a:t>
              </a:r>
              <a:endParaRPr kumimoji="0" sz="1200" b="0" i="0" u="none" strike="noStrike" kern="1200" cap="none" spc="0" normalizeH="0" baseline="0" noProof="0">
                <a:ln>
                  <a:noFill/>
                </a:ln>
                <a:solidFill>
                  <a:srgbClr val="CDC3B1"/>
                </a:solidFill>
                <a:effectLst/>
                <a:uLnTx/>
                <a:uFillTx/>
                <a:latin typeface="Poppins Light"/>
                <a:ea typeface="Poppins Light"/>
                <a:cs typeface="Poppins Light"/>
                <a:sym typeface="Poppins Light"/>
              </a:endParaRPr>
            </a:p>
          </p:txBody>
        </p:sp>
      </p:grpSp>
    </p:spTree>
    <p:extLst>
      <p:ext uri="{BB962C8B-B14F-4D97-AF65-F5344CB8AC3E}">
        <p14:creationId xmlns:p14="http://schemas.microsoft.com/office/powerpoint/2010/main" val="631067599"/>
      </p:ext>
    </p:extLst>
  </p:cSld>
  <p:clrMapOvr>
    <a:masterClrMapping/>
  </p:clrMapOvr>
</p:sld>
</file>

<file path=ppt/theme/theme1.xml><?xml version="1.0" encoding="utf-8"?>
<a:theme xmlns:a="http://schemas.openxmlformats.org/drawingml/2006/main" name="1_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ustom 1">
      <a:majorFont>
        <a:latin typeface="Poppins Bold"/>
        <a:ea typeface=""/>
        <a:cs typeface=""/>
      </a:majorFont>
      <a:minorFont>
        <a:latin typeface="Poppi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Poppins Bold"/>
        <a:ea typeface=""/>
        <a:cs typeface=""/>
      </a:majorFont>
      <a:minorFont>
        <a:latin typeface="Poppi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Poppins Bold"/>
        <a:ea typeface=""/>
        <a:cs typeface=""/>
      </a:majorFont>
      <a:minorFont>
        <a:latin typeface="Poppi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ustom 1">
      <a:majorFont>
        <a:latin typeface="Poppins Bold"/>
        <a:ea typeface=""/>
        <a:cs typeface=""/>
      </a:majorFont>
      <a:minorFont>
        <a:latin typeface="Poppi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rgbClr val="0065C1"/>
          </a:solidFill>
          <a:prstDash val="solid"/>
          <a:bevel/>
        </a:ln>
        <a:effectLst/>
        <a:sp3d/>
      </a:spPr>
      <a:bodyPr rot="0" spcFirstLastPara="1" vertOverflow="overflow" horzOverflow="overflow" vert="horz" wrap="square" lIns="71436" tIns="71436" rIns="71436" bIns="71436"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65C1"/>
          </a:solidFill>
          <a:prstDash val="solid"/>
          <a:bevel/>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10000" b="1" i="0" u="none" strike="noStrike" cap="none" spc="0" normalizeH="0" baseline="0">
            <a:ln>
              <a:noFill/>
            </a:ln>
            <a:solidFill>
              <a:srgbClr val="FFFFFF"/>
            </a:solidFill>
            <a:effectLst>
              <a:outerShdw blurRad="50800" dist="38100" dir="5400000" rotWithShape="0">
                <a:srgbClr val="000000"/>
              </a:outerShdw>
            </a:effectLst>
            <a:uFillTx/>
            <a:latin typeface="Helvetica"/>
            <a:ea typeface="Helvetica"/>
            <a:cs typeface="Helvetica"/>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6.xml><?xml version="1.0" encoding="utf-8"?>
<a:theme xmlns:a="http://schemas.openxmlformats.org/drawingml/2006/main" name="4_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ustom 1">
      <a:majorFont>
        <a:latin typeface="Poppins Bold"/>
        <a:ea typeface=""/>
        <a:cs typeface=""/>
      </a:majorFont>
      <a:minorFont>
        <a:latin typeface="Poppi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146</TotalTime>
  <Words>7623</Words>
  <Application>Microsoft Office PowerPoint</Application>
  <PresentationFormat>Widescreen</PresentationFormat>
  <Paragraphs>906</Paragraphs>
  <Slides>107</Slides>
  <Notes>76</Notes>
  <HiddenSlides>0</HiddenSlides>
  <MMClips>2</MMClips>
  <ScaleCrop>false</ScaleCrop>
  <HeadingPairs>
    <vt:vector size="6" baseType="variant">
      <vt:variant>
        <vt:lpstr>Fonts Used</vt:lpstr>
      </vt:variant>
      <vt:variant>
        <vt:i4>18</vt:i4>
      </vt:variant>
      <vt:variant>
        <vt:lpstr>Theme</vt:lpstr>
      </vt:variant>
      <vt:variant>
        <vt:i4>7</vt:i4>
      </vt:variant>
      <vt:variant>
        <vt:lpstr>Slide Titles</vt:lpstr>
      </vt:variant>
      <vt:variant>
        <vt:i4>107</vt:i4>
      </vt:variant>
    </vt:vector>
  </HeadingPairs>
  <TitlesOfParts>
    <vt:vector size="132" baseType="lpstr">
      <vt:lpstr>-apple-system</vt:lpstr>
      <vt:lpstr>Aptos</vt:lpstr>
      <vt:lpstr>Arial</vt:lpstr>
      <vt:lpstr>Calibri</vt:lpstr>
      <vt:lpstr>Franklin Gothic Medium</vt:lpstr>
      <vt:lpstr>Impact</vt:lpstr>
      <vt:lpstr>Intro </vt:lpstr>
      <vt:lpstr>Open Sans</vt:lpstr>
      <vt:lpstr>Poppins</vt:lpstr>
      <vt:lpstr>Poppins </vt:lpstr>
      <vt:lpstr>Poppins Bold</vt:lpstr>
      <vt:lpstr>Poppins Bold italic</vt:lpstr>
      <vt:lpstr>Poppins Light</vt:lpstr>
      <vt:lpstr>Poppins Medium</vt:lpstr>
      <vt:lpstr>Raleway</vt:lpstr>
      <vt:lpstr>Symbol</vt:lpstr>
      <vt:lpstr>Trebuchet MS</vt:lpstr>
      <vt:lpstr>Wingdings</vt:lpstr>
      <vt:lpstr>1_Office Theme</vt:lpstr>
      <vt:lpstr>2_Office Theme</vt:lpstr>
      <vt:lpstr>Office Theme</vt:lpstr>
      <vt:lpstr>3_Office Theme</vt:lpstr>
      <vt:lpstr>White</vt:lpstr>
      <vt:lpstr>4_Office Theme</vt:lpstr>
      <vt:lpstr>5_Office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 RESILIENT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Vanessa</dc:creator>
  <cp:lastModifiedBy>Gerald  Balitwawula</cp:lastModifiedBy>
  <cp:revision>16</cp:revision>
  <dcterms:created xsi:type="dcterms:W3CDTF">2024-12-04T19:55:20Z</dcterms:created>
  <dcterms:modified xsi:type="dcterms:W3CDTF">2024-12-11T12:28:07Z</dcterms:modified>
</cp:coreProperties>
</file>